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2" r:id="rId4"/>
    <p:sldId id="263" r:id="rId5"/>
    <p:sldId id="264" r:id="rId6"/>
    <p:sldId id="265" r:id="rId7"/>
    <p:sldId id="266" r:id="rId8"/>
    <p:sldId id="268" r:id="rId9"/>
    <p:sldId id="267" r:id="rId10"/>
    <p:sldId id="269" r:id="rId11"/>
    <p:sldId id="270" r:id="rId12"/>
    <p:sldId id="271" r:id="rId13"/>
    <p:sldId id="273" r:id="rId14"/>
    <p:sldId id="274" r:id="rId15"/>
    <p:sldId id="260" r:id="rId16"/>
    <p:sldId id="272" r:id="rId17"/>
    <p:sldId id="275" r:id="rId18"/>
    <p:sldId id="277" r:id="rId19"/>
    <p:sldId id="278"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3" autoAdjust="0"/>
    <p:restoredTop sz="94660"/>
  </p:normalViewPr>
  <p:slideViewPr>
    <p:cSldViewPr snapToGrid="0">
      <p:cViewPr varScale="1">
        <p:scale>
          <a:sx n="97" d="100"/>
          <a:sy n="97" d="100"/>
        </p:scale>
        <p:origin x="-11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89C66-6C44-4250-9CB9-5CB4ED1A8525}" type="datetimeFigureOut">
              <a:rPr lang="uk-UA" smtClean="0"/>
              <a:t>11.03.2020</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3C72A-CDAC-4969-8A63-135CD1645793}" type="slidenum">
              <a:rPr lang="uk-UA" smtClean="0"/>
              <a:t>‹#›</a:t>
            </a:fld>
            <a:endParaRPr lang="uk-UA"/>
          </a:p>
        </p:txBody>
      </p:sp>
    </p:spTree>
    <p:extLst>
      <p:ext uri="{BB962C8B-B14F-4D97-AF65-F5344CB8AC3E}">
        <p14:creationId xmlns:p14="http://schemas.microsoft.com/office/powerpoint/2010/main" val="299716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AA43FB99-7608-43CC-9687-00FB398AE8D5}" type="slidenum">
              <a:rPr lang="ru-RU" altLang="uk-UA" sz="1200">
                <a:cs typeface="Arial" panose="020B0604020202020204" pitchFamily="34" charset="0"/>
              </a:rPr>
              <a:pPr algn="r" eaLnBrk="1" hangingPunct="1"/>
              <a:t>1</a:t>
            </a:fld>
            <a:endParaRPr lang="ru-RU" altLang="uk-UA" sz="1200">
              <a:cs typeface="Arial" panose="020B0604020202020204" pitchFamily="34" charset="0"/>
            </a:endParaRPr>
          </a:p>
        </p:txBody>
      </p:sp>
      <p:sp>
        <p:nvSpPr>
          <p:cNvPr id="4099" name="Rectangle 1031"/>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3" tIns="45456" rIns="90913" bIns="45456" anchor="b"/>
          <a:lstStyle>
            <a:lvl1pPr defTabSz="906463">
              <a:defRPr sz="2400">
                <a:solidFill>
                  <a:schemeClr val="tx1"/>
                </a:solidFill>
                <a:latin typeface="Arial" panose="020B0604020202020204" pitchFamily="34" charset="0"/>
              </a:defRPr>
            </a:lvl1pPr>
            <a:lvl2pPr marL="742950" indent="-285750" defTabSz="906463">
              <a:defRPr sz="2400">
                <a:solidFill>
                  <a:schemeClr val="tx1"/>
                </a:solidFill>
                <a:latin typeface="Arial" panose="020B0604020202020204" pitchFamily="34" charset="0"/>
              </a:defRPr>
            </a:lvl2pPr>
            <a:lvl3pPr marL="1143000" indent="-228600" defTabSz="906463">
              <a:defRPr sz="2400">
                <a:solidFill>
                  <a:schemeClr val="tx1"/>
                </a:solidFill>
                <a:latin typeface="Arial" panose="020B0604020202020204" pitchFamily="34" charset="0"/>
              </a:defRPr>
            </a:lvl3pPr>
            <a:lvl4pPr marL="1600200" indent="-228600" defTabSz="906463">
              <a:defRPr sz="2400">
                <a:solidFill>
                  <a:schemeClr val="tx1"/>
                </a:solidFill>
                <a:latin typeface="Arial" panose="020B0604020202020204" pitchFamily="34" charset="0"/>
              </a:defRPr>
            </a:lvl4pPr>
            <a:lvl5pPr marL="2057400" indent="-228600" defTabSz="906463">
              <a:defRPr sz="24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45D02620-8445-4A32-8C09-D991762BED13}" type="slidenum">
              <a:rPr kumimoji="1" lang="ru-RU" altLang="ru-RU" sz="1200">
                <a:solidFill>
                  <a:srgbClr val="000000"/>
                </a:solidFill>
                <a:latin typeface="Times New Roman" panose="02020603050405020304" pitchFamily="18" charset="0"/>
                <a:cs typeface="Arial" panose="020B0604020202020204" pitchFamily="34" charset="0"/>
              </a:rPr>
              <a:pPr algn="r" eaLnBrk="1" hangingPunct="1"/>
              <a:t>1</a:t>
            </a:fld>
            <a:endParaRPr kumimoji="1" lang="ru-RU" altLang="ru-RU" sz="1200">
              <a:solidFill>
                <a:srgbClr val="000000"/>
              </a:solidFill>
              <a:latin typeface="Times New Roman" panose="02020603050405020304" pitchFamily="18" charset="0"/>
              <a:cs typeface="Arial" panose="020B0604020202020204" pitchFamily="34" charset="0"/>
            </a:endParaRPr>
          </a:p>
        </p:txBody>
      </p:sp>
      <p:sp>
        <p:nvSpPr>
          <p:cNvPr id="410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49435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83356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394660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287802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207234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268107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FA22169-AA60-423A-ADA4-694D2FC7B772}" type="datetimeFigureOut">
              <a:rPr lang="uk-UA" smtClean="0"/>
              <a:t>11.03.2020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276895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FA22169-AA60-423A-ADA4-694D2FC7B772}" type="datetimeFigureOut">
              <a:rPr lang="uk-UA" smtClean="0"/>
              <a:t>11.03.2020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76674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FA22169-AA60-423A-ADA4-694D2FC7B772}" type="datetimeFigureOut">
              <a:rPr lang="uk-UA" smtClean="0"/>
              <a:t>11.03.2020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272483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A22169-AA60-423A-ADA4-694D2FC7B772}" type="datetimeFigureOut">
              <a:rPr lang="uk-UA" smtClean="0"/>
              <a:t>11.03.2020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32880572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A22169-AA60-423A-ADA4-694D2FC7B772}" type="datetimeFigureOut">
              <a:rPr lang="uk-UA" smtClean="0"/>
              <a:t>11.03.2020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13380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A22169-AA60-423A-ADA4-694D2FC7B772}" type="datetimeFigureOut">
              <a:rPr lang="uk-UA" smtClean="0"/>
              <a:t>11.03.2020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D728C32-9169-4642-8DC2-074D8C40E0F8}" type="slidenum">
              <a:rPr lang="uk-UA" smtClean="0"/>
              <a:t>‹#›</a:t>
            </a:fld>
            <a:endParaRPr lang="uk-UA"/>
          </a:p>
        </p:txBody>
      </p:sp>
    </p:spTree>
    <p:extLst>
      <p:ext uri="{BB962C8B-B14F-4D97-AF65-F5344CB8AC3E}">
        <p14:creationId xmlns:p14="http://schemas.microsoft.com/office/powerpoint/2010/main" val="129424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22169-AA60-423A-ADA4-694D2FC7B772}" type="datetimeFigureOut">
              <a:rPr lang="uk-UA" smtClean="0"/>
              <a:t>11.03.2020</a:t>
            </a:fld>
            <a:endParaRPr lang="uk-UA"/>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28C32-9169-4642-8DC2-074D8C40E0F8}" type="slidenum">
              <a:rPr lang="uk-UA" smtClean="0"/>
              <a:t>‹#›</a:t>
            </a:fld>
            <a:endParaRPr lang="uk-UA"/>
          </a:p>
        </p:txBody>
      </p:sp>
    </p:spTree>
    <p:extLst>
      <p:ext uri="{BB962C8B-B14F-4D97-AF65-F5344CB8AC3E}">
        <p14:creationId xmlns:p14="http://schemas.microsoft.com/office/powerpoint/2010/main" val="222079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ChangeArrowheads="1"/>
          </p:cNvSpPr>
          <p:nvPr/>
        </p:nvSpPr>
        <p:spPr bwMode="auto">
          <a:xfrm>
            <a:off x="285135" y="188914"/>
            <a:ext cx="8622891" cy="1368425"/>
          </a:xfrm>
          <a:prstGeom prst="rect">
            <a:avLst/>
          </a:prstGeom>
          <a:gradFill rotWithShape="1">
            <a:gsLst>
              <a:gs pos="0">
                <a:srgbClr val="99FF66">
                  <a:alpha val="50998"/>
                </a:srgbClr>
              </a:gs>
              <a:gs pos="100000">
                <a:schemeClr val="bg1"/>
              </a:gs>
            </a:gsLst>
            <a:lin ang="5400000" scaled="1"/>
          </a:gradFill>
          <a:ln>
            <a:noFill/>
          </a:ln>
          <a:effectLst>
            <a:prstShdw prst="shdw17" dist="17961" dir="13500000">
              <a:srgbClr val="5C99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uk-UA" altLang="uk-UA" sz="1800" dirty="0">
                <a:cs typeface="Arial" panose="020B0604020202020204" pitchFamily="34" charset="0"/>
              </a:rPr>
              <a:t>Міністерство освіти і науки України</a:t>
            </a:r>
          </a:p>
          <a:p>
            <a:pPr algn="ctr" eaLnBrk="1" hangingPunct="1">
              <a:spcBef>
                <a:spcPct val="0"/>
              </a:spcBef>
              <a:buFontTx/>
              <a:buNone/>
            </a:pPr>
            <a:r>
              <a:rPr lang="uk-UA" altLang="uk-UA" sz="1800" dirty="0">
                <a:cs typeface="Arial" panose="020B0604020202020204" pitchFamily="34" charset="0"/>
              </a:rPr>
              <a:t>Державний університет телекомунікацій</a:t>
            </a:r>
          </a:p>
          <a:p>
            <a:pPr algn="ctr" eaLnBrk="1" hangingPunct="1">
              <a:spcBef>
                <a:spcPct val="0"/>
              </a:spcBef>
              <a:buFontTx/>
              <a:buNone/>
            </a:pPr>
            <a:r>
              <a:rPr lang="uk-UA" altLang="uk-UA" sz="1800" b="1" dirty="0">
                <a:cs typeface="Arial" panose="020B0604020202020204" pitchFamily="34" charset="0"/>
              </a:rPr>
              <a:t>Дисципліна “ЕКОНОМІКА ПІДПРИЄМСТВА”</a:t>
            </a:r>
          </a:p>
          <a:p>
            <a:pPr algn="ctr" eaLnBrk="1" hangingPunct="1">
              <a:spcBef>
                <a:spcPct val="0"/>
              </a:spcBef>
              <a:buFontTx/>
              <a:buNone/>
            </a:pPr>
            <a:endParaRPr lang="ru-RU" altLang="uk-UA" sz="1800" b="1" dirty="0">
              <a:cs typeface="Arial" panose="020B0604020202020204" pitchFamily="34" charset="0"/>
            </a:endParaRPr>
          </a:p>
        </p:txBody>
      </p:sp>
      <p:sp>
        <p:nvSpPr>
          <p:cNvPr id="3075" name="Rectangle 16"/>
          <p:cNvSpPr>
            <a:spLocks noChangeArrowheads="1"/>
          </p:cNvSpPr>
          <p:nvPr/>
        </p:nvSpPr>
        <p:spPr bwMode="auto">
          <a:xfrm>
            <a:off x="285135" y="5949950"/>
            <a:ext cx="8622891" cy="719138"/>
          </a:xfrm>
          <a:prstGeom prst="rect">
            <a:avLst/>
          </a:prstGeom>
          <a:gradFill rotWithShape="1">
            <a:gsLst>
              <a:gs pos="0">
                <a:schemeClr val="bg1"/>
              </a:gs>
              <a:gs pos="100000">
                <a:srgbClr val="99FF66">
                  <a:alpha val="50998"/>
                </a:srgbClr>
              </a:gs>
            </a:gsLst>
            <a:lin ang="5400000" scaled="1"/>
          </a:gradFill>
          <a:ln>
            <a:noFill/>
          </a:ln>
          <a:effectLst>
            <a:prstShdw prst="shdw17" dist="17961" dir="13500000">
              <a:srgbClr val="5C99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uk-UA" sz="1800" dirty="0">
              <a:cs typeface="Arial" panose="020B0604020202020204" pitchFamily="34" charset="0"/>
            </a:endParaRPr>
          </a:p>
        </p:txBody>
      </p:sp>
      <p:sp>
        <p:nvSpPr>
          <p:cNvPr id="3076" name="WordArt 19"/>
          <p:cNvSpPr>
            <a:spLocks noChangeArrowheads="1" noChangeShapeType="1" noTextEdit="1"/>
          </p:cNvSpPr>
          <p:nvPr/>
        </p:nvSpPr>
        <p:spPr bwMode="auto">
          <a:xfrm>
            <a:off x="285135" y="2276474"/>
            <a:ext cx="8701549" cy="2728145"/>
          </a:xfrm>
          <a:prstGeom prst="rect">
            <a:avLst/>
          </a:prstGeom>
        </p:spPr>
        <p:txBody>
          <a:bodyPr wrap="none" fromWordArt="1">
            <a:prstTxWarp prst="textPlain">
              <a:avLst>
                <a:gd name="adj" fmla="val 50000"/>
              </a:avLst>
            </a:prstTxWarp>
          </a:bodyPr>
          <a:lstStyle/>
          <a:p>
            <a:pPr algn="ctr"/>
            <a:r>
              <a:rPr lang="uk-UA" sz="2000" b="1" kern="10" dirty="0" smtClean="0">
                <a:ln w="12700">
                  <a:solidFill>
                    <a:srgbClr val="333399"/>
                  </a:solidFill>
                  <a:round/>
                  <a:headEnd/>
                  <a:tailEnd/>
                </a:ln>
                <a:solidFill>
                  <a:srgbClr val="3399FF"/>
                </a:solidFill>
                <a:cs typeface="Arial" panose="020B0604020202020204" pitchFamily="34" charset="0"/>
              </a:rPr>
              <a:t>МАТЕРІАЛЬНО-ТЕХНІЧНА БАЗА</a:t>
            </a:r>
          </a:p>
          <a:p>
            <a:pPr algn="ctr"/>
            <a:r>
              <a:rPr lang="uk-UA" sz="2000" b="1" kern="10" dirty="0" smtClean="0">
                <a:ln w="12700">
                  <a:solidFill>
                    <a:srgbClr val="333399"/>
                  </a:solidFill>
                  <a:round/>
                  <a:headEnd/>
                  <a:tailEnd/>
                </a:ln>
                <a:solidFill>
                  <a:srgbClr val="3399FF"/>
                </a:solidFill>
                <a:cs typeface="Arial" panose="020B0604020202020204" pitchFamily="34" charset="0"/>
              </a:rPr>
              <a:t>ТА ОСНОВНІ ФОНДИ</a:t>
            </a:r>
          </a:p>
          <a:p>
            <a:pPr algn="ctr"/>
            <a:r>
              <a:rPr lang="uk-UA" sz="2000" b="1" kern="10" dirty="0" smtClean="0">
                <a:ln w="12700">
                  <a:solidFill>
                    <a:srgbClr val="333399"/>
                  </a:solidFill>
                  <a:round/>
                  <a:headEnd/>
                  <a:tailEnd/>
                </a:ln>
                <a:solidFill>
                  <a:srgbClr val="3399FF"/>
                </a:solidFill>
                <a:cs typeface="Arial" panose="020B0604020202020204" pitchFamily="34" charset="0"/>
              </a:rPr>
              <a:t> ПІДПРИЄМСТВА</a:t>
            </a:r>
          </a:p>
        </p:txBody>
      </p:sp>
      <p:sp>
        <p:nvSpPr>
          <p:cNvPr id="39941" name="Rectangle 5"/>
          <p:cNvSpPr>
            <a:spLocks noChangeArrowheads="1"/>
          </p:cNvSpPr>
          <p:nvPr/>
        </p:nvSpPr>
        <p:spPr bwMode="auto">
          <a:xfrm>
            <a:off x="3492105" y="1628777"/>
            <a:ext cx="194429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uk-UA" altLang="uk-UA" sz="2000" b="1" dirty="0" smtClean="0">
                <a:effectLst>
                  <a:outerShdw blurRad="38100" dist="38100" dir="2700000" algn="tl">
                    <a:srgbClr val="FFFFFF"/>
                  </a:outerShdw>
                </a:effectLst>
                <a:cs typeface="Arial" panose="020B0604020202020204" pitchFamily="34" charset="0"/>
              </a:rPr>
              <a:t>ТЕМА</a:t>
            </a:r>
            <a:r>
              <a:rPr lang="en-US" altLang="uk-UA" sz="2000" b="1" dirty="0" smtClean="0">
                <a:effectLst>
                  <a:outerShdw blurRad="38100" dist="38100" dir="2700000" algn="tl">
                    <a:srgbClr val="FFFFFF"/>
                  </a:outerShdw>
                </a:effectLst>
                <a:cs typeface="Arial" panose="020B0604020202020204" pitchFamily="34" charset="0"/>
              </a:rPr>
              <a:t> 5</a:t>
            </a:r>
            <a:r>
              <a:rPr lang="uk-UA" altLang="uk-UA" sz="2000" b="1" dirty="0" smtClean="0">
                <a:effectLst>
                  <a:outerShdw blurRad="38100" dist="38100" dir="2700000" algn="tl">
                    <a:srgbClr val="FFFFFF"/>
                  </a:outerShdw>
                </a:effectLst>
                <a:cs typeface="Arial" panose="020B0604020202020204" pitchFamily="34" charset="0"/>
              </a:rPr>
              <a:t>:</a:t>
            </a:r>
            <a:endParaRPr lang="ru-RU" altLang="uk-UA" sz="2000" b="1" dirty="0">
              <a:effectLst>
                <a:outerShdw blurRad="38100" dist="38100" dir="2700000" algn="tl">
                  <a:srgbClr val="FFFFFF"/>
                </a:outerShdw>
              </a:effectLst>
              <a:cs typeface="Arial" panose="020B0604020202020204" pitchFamily="34" charset="0"/>
            </a:endParaRPr>
          </a:p>
        </p:txBody>
      </p:sp>
    </p:spTree>
    <p:extLst>
      <p:ext uri="{BB962C8B-B14F-4D97-AF65-F5344CB8AC3E}">
        <p14:creationId xmlns:p14="http://schemas.microsoft.com/office/powerpoint/2010/main" val="88068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73538186"/>
              </p:ext>
            </p:extLst>
          </p:nvPr>
        </p:nvGraphicFramePr>
        <p:xfrm>
          <a:off x="147485" y="127820"/>
          <a:ext cx="8868696" cy="6548283"/>
        </p:xfrm>
        <a:graphic>
          <a:graphicData uri="http://schemas.openxmlformats.org/drawingml/2006/table">
            <a:tbl>
              <a:tblPr/>
              <a:tblGrid>
                <a:gridCol w="6158267">
                  <a:extLst>
                    <a:ext uri="{9D8B030D-6E8A-4147-A177-3AD203B41FA5}">
                      <a16:colId xmlns="" xmlns:a16="http://schemas.microsoft.com/office/drawing/2014/main" val="2616750237"/>
                    </a:ext>
                  </a:extLst>
                </a:gridCol>
                <a:gridCol w="2710429">
                  <a:extLst>
                    <a:ext uri="{9D8B030D-6E8A-4147-A177-3AD203B41FA5}">
                      <a16:colId xmlns="" xmlns:a16="http://schemas.microsoft.com/office/drawing/2014/main" val="4038671451"/>
                    </a:ext>
                  </a:extLst>
                </a:gridCol>
              </a:tblGrid>
              <a:tr h="119622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Групи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основних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засобів</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продовження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altLang="uk-UA" sz="1600" b="1" i="0" u="none" strike="noStrike" cap="none" normalizeH="0" baseline="0" dirty="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Мінімально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допустимі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строки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корисного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використання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років</a:t>
                      </a:r>
                      <a:r>
                        <a:rPr kumimoji="0" lang="ru-RU" altLang="uk-UA"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32534087"/>
                  </a:ext>
                </a:extLst>
              </a:tr>
              <a:tr h="128251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передавальні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пристрої</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10 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95007031"/>
                  </a:ext>
                </a:extLst>
              </a:tr>
              <a:tr h="52872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4 -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машини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та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обладнання</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smtClean="0">
                          <a:ln>
                            <a:noFill/>
                          </a:ln>
                          <a:solidFill>
                            <a:schemeClr val="tx1"/>
                          </a:solidFill>
                          <a:effectLst/>
                          <a:latin typeface="Times New Roman" pitchFamily="18" charset="0"/>
                          <a:cs typeface="Times New Roman" pitchFamily="18" charset="0"/>
                        </a:rPr>
                        <a:t>5 </a:t>
                      </a:r>
                      <a:endParaRPr kumimoji="0" lang="ru-RU" altLang="uk-UA" sz="2000" b="1" i="0" u="none" strike="noStrike" cap="none" normalizeH="0" baseline="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36516252"/>
                  </a:ext>
                </a:extLst>
              </a:tr>
              <a:tr h="334943">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з них: </a:t>
                      </a:r>
                      <a:endParaRPr kumimoji="0" lang="ru-RU" altLang="uk-UA" sz="18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32184013"/>
                  </a:ext>
                </a:extLst>
              </a:tr>
              <a:tr h="3205883">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електронно-обчислювальні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машини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інші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машини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для автоматичного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оброблення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інформації</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пов'язані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з ними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засоби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зчитування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друку</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інформації</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пов'язані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з ними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комп'ютерні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програми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інші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інформаційні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системи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комутатори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маршрутизатори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модулі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модеми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джерела</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безперебійного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живлення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та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засоби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їх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підключення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до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телекомунікаційних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мереж,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телефони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(в тому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числі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стільникові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мікрофони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і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рації</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вартість</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яких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перевищує</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6000 грн.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2500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гривень</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(для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бюджетних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установ</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16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2 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8523201"/>
                  </a:ext>
                </a:extLst>
              </a:tr>
            </a:tbl>
          </a:graphicData>
        </a:graphic>
      </p:graphicFrame>
      <p:pic>
        <p:nvPicPr>
          <p:cNvPr id="3" name="Picture 2" descr="ÐÐ¾ÑÐ¾Ð¶ÐµÐµ Ð¸Ð·Ð¾Ð±ÑÐ°Ð¶ÐµÐ½Ð¸Ðµ"/>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98738" y="4362138"/>
            <a:ext cx="1955785" cy="242144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3"/>
          <a:srcRect l="6591" t="17017" r="1738"/>
          <a:stretch/>
        </p:blipFill>
        <p:spPr>
          <a:xfrm>
            <a:off x="4571356" y="1395858"/>
            <a:ext cx="1337831" cy="1211033"/>
          </a:xfrm>
          <a:prstGeom prst="rect">
            <a:avLst/>
          </a:prstGeom>
        </p:spPr>
      </p:pic>
    </p:spTree>
    <p:extLst>
      <p:ext uri="{BB962C8B-B14F-4D97-AF65-F5344CB8AC3E}">
        <p14:creationId xmlns:p14="http://schemas.microsoft.com/office/powerpoint/2010/main" val="22468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88075316"/>
              </p:ext>
            </p:extLst>
          </p:nvPr>
        </p:nvGraphicFramePr>
        <p:xfrm>
          <a:off x="116212" y="96545"/>
          <a:ext cx="8899969" cy="6628720"/>
        </p:xfrm>
        <a:graphic>
          <a:graphicData uri="http://schemas.openxmlformats.org/drawingml/2006/table">
            <a:tbl>
              <a:tblPr/>
              <a:tblGrid>
                <a:gridCol w="6179983">
                  <a:extLst>
                    <a:ext uri="{9D8B030D-6E8A-4147-A177-3AD203B41FA5}">
                      <a16:colId xmlns="" xmlns:a16="http://schemas.microsoft.com/office/drawing/2014/main" val="1194687489"/>
                    </a:ext>
                  </a:extLst>
                </a:gridCol>
                <a:gridCol w="2719986">
                  <a:extLst>
                    <a:ext uri="{9D8B030D-6E8A-4147-A177-3AD203B41FA5}">
                      <a16:colId xmlns="" xmlns:a16="http://schemas.microsoft.com/office/drawing/2014/main" val="3989231853"/>
                    </a:ext>
                  </a:extLst>
                </a:gridCol>
              </a:tblGrid>
              <a:tr h="144102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Групи</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основних</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засобів</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продовження</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altLang="uk-UA" sz="1800" b="1" i="0" u="none" strike="noStrike" cap="none" normalizeH="0" baseline="0" dirty="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Мінімально</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допустимі</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строки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корисного</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використання</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років</a:t>
                      </a:r>
                      <a:r>
                        <a:rPr kumimoji="0" lang="ru-RU" altLang="uk-UA"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35248316"/>
                  </a:ext>
                </a:extLst>
              </a:tr>
              <a:tr h="210389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5 -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транспортні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засоби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5 </a:t>
                      </a: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69348483"/>
                  </a:ext>
                </a:extLst>
              </a:tr>
              <a:tr h="89343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6 -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інструменти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прилади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інвентар</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меблі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smtClean="0">
                          <a:ln>
                            <a:noFill/>
                          </a:ln>
                          <a:solidFill>
                            <a:schemeClr val="tx1"/>
                          </a:solidFill>
                          <a:effectLst/>
                          <a:latin typeface="Times New Roman" pitchFamily="18" charset="0"/>
                          <a:cs typeface="Times New Roman" pitchFamily="18" charset="0"/>
                        </a:rPr>
                        <a:t>4 </a:t>
                      </a:r>
                      <a:endParaRPr kumimoji="0" lang="ru-RU" altLang="uk-UA" sz="2400" b="1" i="0" u="none" strike="noStrike" cap="none" normalizeH="0" baseline="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04762898"/>
                  </a:ext>
                </a:extLst>
              </a:tr>
              <a:tr h="48994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7 -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тварини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smtClean="0">
                          <a:ln>
                            <a:noFill/>
                          </a:ln>
                          <a:solidFill>
                            <a:schemeClr val="tx1"/>
                          </a:solidFill>
                          <a:effectLst/>
                          <a:latin typeface="Times New Roman" pitchFamily="18" charset="0"/>
                          <a:cs typeface="Times New Roman" pitchFamily="18" charset="0"/>
                        </a:rPr>
                        <a:t>6 </a:t>
                      </a:r>
                      <a:endParaRPr kumimoji="0" lang="ru-RU" altLang="uk-UA" sz="2400" b="1" i="0" u="none" strike="noStrike" cap="none" normalizeH="0" baseline="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21869228"/>
                  </a:ext>
                </a:extLst>
              </a:tr>
              <a:tr h="17004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8 -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багаторічні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насадження</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10 </a:t>
                      </a:r>
                      <a:endParaRPr kumimoji="0" lang="ru-RU" altLang="uk-UA" sz="24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72278710"/>
                  </a:ext>
                </a:extLst>
              </a:tr>
            </a:tbl>
          </a:graphicData>
        </a:graphic>
      </p:graphicFrame>
      <p:pic>
        <p:nvPicPr>
          <p:cNvPr id="3" name="Picture 8" descr="ÐÐ°ÑÑÐ¸Ð½ÐºÐ¸ Ð¿Ð¾ Ð·Ð°Ð¿ÑÐ¾ÑÑ Ð¶Ð¸Ð²ÑÐµ ÐºÐ°ÑÑÐ¸Ð½ÐºÐ¸ Ð¼Ð°ÑÐ¸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584" y="2158908"/>
            <a:ext cx="1451604" cy="1335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ÐÐ¾ÑÐ¾Ð¶ÐµÐµ Ð¸Ð·Ð¾Ð±ÑÐ°Ð¶ÐµÐ½Ð¸Ð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96" y="5303456"/>
            <a:ext cx="1283001" cy="128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0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26470374"/>
              </p:ext>
            </p:extLst>
          </p:nvPr>
        </p:nvGraphicFramePr>
        <p:xfrm>
          <a:off x="110195" y="147483"/>
          <a:ext cx="8925650" cy="6597445"/>
        </p:xfrm>
        <a:graphic>
          <a:graphicData uri="http://schemas.openxmlformats.org/drawingml/2006/table">
            <a:tbl>
              <a:tblPr/>
              <a:tblGrid>
                <a:gridCol w="6197816">
                  <a:extLst>
                    <a:ext uri="{9D8B030D-6E8A-4147-A177-3AD203B41FA5}">
                      <a16:colId xmlns="" xmlns:a16="http://schemas.microsoft.com/office/drawing/2014/main" val="1194687489"/>
                    </a:ext>
                  </a:extLst>
                </a:gridCol>
                <a:gridCol w="2727834">
                  <a:extLst>
                    <a:ext uri="{9D8B030D-6E8A-4147-A177-3AD203B41FA5}">
                      <a16:colId xmlns="" xmlns:a16="http://schemas.microsoft.com/office/drawing/2014/main" val="3989231853"/>
                    </a:ext>
                  </a:extLst>
                </a:gridCol>
              </a:tblGrid>
              <a:tr h="1288563">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Групи</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основних</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засобів</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продовження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altLang="uk-UA" sz="1600" b="1" i="0" u="none" strike="noStrike" cap="none" normalizeH="0" baseline="0" dirty="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Мінімально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допустимі</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строки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корисного</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використання</a:t>
                      </a:r>
                      <a:r>
                        <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600" b="1" i="0" u="none" strike="noStrike" cap="none" normalizeH="0" baseline="0" dirty="0" err="1" smtClean="0">
                          <a:ln>
                            <a:noFill/>
                          </a:ln>
                          <a:solidFill>
                            <a:schemeClr val="tx1"/>
                          </a:solidFill>
                          <a:effectLst/>
                          <a:latin typeface="Times New Roman" pitchFamily="18" charset="0"/>
                          <a:cs typeface="Times New Roman" pitchFamily="18" charset="0"/>
                        </a:rPr>
                        <a:t>років</a:t>
                      </a:r>
                      <a:r>
                        <a:rPr kumimoji="0" lang="ru-RU" altLang="uk-UA"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35248316"/>
                  </a:ext>
                </a:extLst>
              </a:tr>
              <a:tr h="4381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9 -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інші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основні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засоби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smtClean="0">
                          <a:ln>
                            <a:noFill/>
                          </a:ln>
                          <a:solidFill>
                            <a:schemeClr val="tx1"/>
                          </a:solidFill>
                          <a:effectLst/>
                          <a:latin typeface="Times New Roman" pitchFamily="18" charset="0"/>
                          <a:cs typeface="Times New Roman" pitchFamily="18" charset="0"/>
                        </a:rPr>
                        <a:t>12 </a:t>
                      </a:r>
                      <a:endParaRPr kumimoji="0" lang="ru-RU" altLang="uk-UA" sz="2000" b="1" i="0" u="none" strike="noStrike" cap="none" normalizeH="0" baseline="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69348483"/>
                  </a:ext>
                </a:extLst>
              </a:tr>
              <a:tr h="115970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10 -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бібліотечні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фонди</a:t>
                      </a:r>
                      <a:endPar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85679070"/>
                  </a:ext>
                </a:extLst>
              </a:tr>
              <a:tr h="7989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11 -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малоцінні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необоротні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матеріальні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активи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22212152"/>
                  </a:ext>
                </a:extLst>
              </a:tr>
              <a:tr h="7989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12 -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тимчасові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нетитульні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споруди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5 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36927022"/>
                  </a:ext>
                </a:extLst>
              </a:tr>
              <a:tr h="4381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13 -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природні</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ресурси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87393670"/>
                  </a:ext>
                </a:extLst>
              </a:tr>
              <a:tr h="4381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14 -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інвентарна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тара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smtClean="0">
                          <a:ln>
                            <a:noFill/>
                          </a:ln>
                          <a:solidFill>
                            <a:schemeClr val="tx1"/>
                          </a:solidFill>
                          <a:effectLst/>
                          <a:latin typeface="Times New Roman" pitchFamily="18" charset="0"/>
                          <a:cs typeface="Times New Roman" pitchFamily="18" charset="0"/>
                        </a:rPr>
                        <a:t>6 </a:t>
                      </a:r>
                      <a:endParaRPr kumimoji="0" lang="ru-RU" altLang="uk-UA" sz="2000" b="1" i="0" u="none" strike="noStrike" cap="none" normalizeH="0" baseline="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04762898"/>
                  </a:ext>
                </a:extLst>
              </a:tr>
              <a:tr h="4381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15 - </a:t>
                      </a:r>
                      <a:r>
                        <a:rPr kumimoji="0" lang="ru-RU" altLang="uk-UA" sz="2000" b="1" i="0" u="none" strike="noStrike" cap="none" normalizeH="0" baseline="0" dirty="0" err="1" smtClean="0">
                          <a:ln>
                            <a:noFill/>
                          </a:ln>
                          <a:solidFill>
                            <a:schemeClr val="tx1"/>
                          </a:solidFill>
                          <a:effectLst/>
                          <a:latin typeface="Times New Roman" pitchFamily="18" charset="0"/>
                          <a:cs typeface="Times New Roman" pitchFamily="18" charset="0"/>
                        </a:rPr>
                        <a:t>предмети</a:t>
                      </a: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 прокату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5 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21869228"/>
                  </a:ext>
                </a:extLst>
              </a:tr>
              <a:tr h="7989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smtClean="0">
                          <a:ln>
                            <a:noFill/>
                          </a:ln>
                          <a:solidFill>
                            <a:schemeClr val="tx1"/>
                          </a:solidFill>
                          <a:effectLst/>
                          <a:latin typeface="Times New Roman" pitchFamily="18" charset="0"/>
                          <a:cs typeface="Times New Roman" pitchFamily="18" charset="0"/>
                        </a:rPr>
                        <a:t>група 16 - довгострокові біологічні активи  </a:t>
                      </a:r>
                      <a:endParaRPr kumimoji="0" lang="ru-RU" altLang="uk-UA" sz="2000" b="1" i="0" u="none" strike="noStrike" cap="none" normalizeH="0" baseline="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7 </a:t>
                      </a:r>
                      <a:endParaRPr kumimoji="0" lang="ru-RU" altLang="uk-UA" sz="2000" b="1" i="0" u="none" strike="noStrike" cap="none" normalizeH="0" baseline="0" dirty="0" smtClean="0">
                        <a:ln>
                          <a:noFill/>
                        </a:ln>
                        <a:solidFill>
                          <a:schemeClr val="tx1"/>
                        </a:solidFill>
                        <a:effectLst/>
                        <a:latin typeface="Arial" charset="0"/>
                      </a:endParaRPr>
                    </a:p>
                  </a:txBody>
                  <a:tcPr marL="68580" marR="6858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72278710"/>
                  </a:ext>
                </a:extLst>
              </a:tr>
            </a:tbl>
          </a:graphicData>
        </a:graphic>
      </p:graphicFrame>
      <p:pic>
        <p:nvPicPr>
          <p:cNvPr id="3" name="Рисунок 2"/>
          <p:cNvPicPr>
            <a:picLocks noChangeAspect="1"/>
          </p:cNvPicPr>
          <p:nvPr/>
        </p:nvPicPr>
        <p:blipFill rotWithShape="1">
          <a:blip r:embed="rId2"/>
          <a:srcRect t="4275" b="4994"/>
          <a:stretch/>
        </p:blipFill>
        <p:spPr>
          <a:xfrm>
            <a:off x="4824762" y="1940373"/>
            <a:ext cx="1113922" cy="974737"/>
          </a:xfrm>
          <a:prstGeom prst="rect">
            <a:avLst/>
          </a:prstGeom>
        </p:spPr>
      </p:pic>
    </p:spTree>
    <p:extLst>
      <p:ext uri="{BB962C8B-B14F-4D97-AF65-F5344CB8AC3E}">
        <p14:creationId xmlns:p14="http://schemas.microsoft.com/office/powerpoint/2010/main" val="244322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84014" y="118940"/>
            <a:ext cx="8690632" cy="954107"/>
          </a:xfrm>
          <a:prstGeom prst="rect">
            <a:avLst/>
          </a:prstGeom>
          <a:ln>
            <a:solidFill>
              <a:srgbClr val="808080"/>
            </a:solidFill>
          </a:ln>
        </p:spPr>
        <p:txBody>
          <a:bodyPr wrap="square">
            <a:spAutoFit/>
          </a:bodyPr>
          <a:lstStyle/>
          <a:p>
            <a:pPr algn="ctr"/>
            <a:r>
              <a:rPr lang="uk-UA" altLang="uk-UA" sz="2800" b="1" i="1" dirty="0" smtClean="0">
                <a:latin typeface="Arial" pitchFamily="34" charset="0"/>
                <a:cs typeface="Arial" pitchFamily="34" charset="0"/>
              </a:rPr>
              <a:t>1.3. Сутність амортизації необоротних активів та методи її нарахування</a:t>
            </a:r>
            <a:endParaRPr lang="uk-UA" altLang="uk-UA" sz="2800" b="1" i="1" dirty="0">
              <a:latin typeface="Arial" pitchFamily="34" charset="0"/>
              <a:cs typeface="Arial" pitchFamily="34" charset="0"/>
            </a:endParaRPr>
          </a:p>
        </p:txBody>
      </p:sp>
      <p:pic>
        <p:nvPicPr>
          <p:cNvPr id="12290" name="Picture 2" descr="ÐÐ°ÑÑÐ¸Ð½ÐºÐ¸ Ð¿Ð¾ Ð·Ð°Ð¿ÑÐ¾ÑÑ ÑÐ¸ÑÑÐ½Ð¾Ðº ÑÑÐ°ÑÐ¾Ðµ Ð¾Ð±Ð¾ÑÑÐ´Ð¾Ð²Ð°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75" y="1586201"/>
            <a:ext cx="2606576" cy="4977016"/>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Группа 45"/>
          <p:cNvGrpSpPr/>
          <p:nvPr/>
        </p:nvGrpSpPr>
        <p:grpSpPr>
          <a:xfrm>
            <a:off x="2604073" y="1122594"/>
            <a:ext cx="6270574" cy="5548030"/>
            <a:chOff x="3472097" y="932095"/>
            <a:chExt cx="8360765" cy="5738528"/>
          </a:xfrm>
          <a:solidFill>
            <a:schemeClr val="bg1"/>
          </a:solidFill>
        </p:grpSpPr>
        <p:sp>
          <p:nvSpPr>
            <p:cNvPr id="47" name="AutoShape 3"/>
            <p:cNvSpPr>
              <a:spLocks noChangeArrowheads="1"/>
            </p:cNvSpPr>
            <p:nvPr/>
          </p:nvSpPr>
          <p:spPr bwMode="auto">
            <a:xfrm>
              <a:off x="4996097" y="1987447"/>
              <a:ext cx="2036922" cy="1014532"/>
            </a:xfrm>
            <a:prstGeom prst="flowChartAlternateProcess">
              <a:avLst/>
            </a:prstGeom>
            <a:solidFill>
              <a:schemeClr val="accent1">
                <a:lumMod val="20000"/>
                <a:lumOff val="80000"/>
              </a:schemeClr>
            </a:solidFill>
            <a:ln w="9525">
              <a:solidFill>
                <a:srgbClr val="000000"/>
              </a:solidFill>
              <a:miter lim="800000"/>
              <a:headEnd/>
              <a:tailEnd/>
            </a:ln>
            <a:effectLst/>
            <a:scene3d>
              <a:camera prst="orthographicFront"/>
              <a:lightRig rig="threePt" dir="t"/>
            </a:scene3d>
            <a:sp3d>
              <a:bevelT w="101600" prst="ribl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2000" b="1" dirty="0">
                  <a:solidFill>
                    <a:srgbClr val="000000"/>
                  </a:solidFill>
                </a:rPr>
                <a:t>Фізичний</a:t>
              </a:r>
              <a:endParaRPr lang="ru-RU" altLang="uk-UA" sz="2000" b="1" dirty="0">
                <a:solidFill>
                  <a:srgbClr val="000000"/>
                </a:solidFill>
              </a:endParaRPr>
            </a:p>
          </p:txBody>
        </p:sp>
        <p:sp>
          <p:nvSpPr>
            <p:cNvPr id="48" name="AutoShape 4"/>
            <p:cNvSpPr>
              <a:spLocks noChangeArrowheads="1"/>
            </p:cNvSpPr>
            <p:nvPr/>
          </p:nvSpPr>
          <p:spPr bwMode="auto">
            <a:xfrm>
              <a:off x="3929297" y="3435246"/>
              <a:ext cx="1810598" cy="936491"/>
            </a:xfrm>
            <a:prstGeom prst="flowChartPreparation">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800" b="1">
                  <a:solidFill>
                    <a:srgbClr val="000000"/>
                  </a:solidFill>
                </a:rPr>
                <a:t>Повний</a:t>
              </a:r>
              <a:endParaRPr lang="ru-RU" altLang="uk-UA" sz="1800" b="1">
                <a:solidFill>
                  <a:srgbClr val="000000"/>
                </a:solidFill>
              </a:endParaRPr>
            </a:p>
          </p:txBody>
        </p:sp>
        <p:sp>
          <p:nvSpPr>
            <p:cNvPr id="49" name="AutoShape 5"/>
            <p:cNvSpPr>
              <a:spLocks noChangeArrowheads="1"/>
            </p:cNvSpPr>
            <p:nvPr/>
          </p:nvSpPr>
          <p:spPr bwMode="auto">
            <a:xfrm>
              <a:off x="7815497" y="3435247"/>
              <a:ext cx="1810598" cy="1014532"/>
            </a:xfrm>
            <a:prstGeom prst="flowChartPreparation">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600" b="1" dirty="0">
                  <a:solidFill>
                    <a:srgbClr val="000000"/>
                  </a:solidFill>
                </a:rPr>
                <a:t>І </a:t>
              </a:r>
              <a:r>
                <a:rPr lang="uk-UA" altLang="uk-UA" sz="1600" b="1" dirty="0" err="1">
                  <a:solidFill>
                    <a:srgbClr val="000000"/>
                  </a:solidFill>
                </a:rPr>
                <a:t>–ої</a:t>
              </a:r>
              <a:r>
                <a:rPr lang="uk-UA" altLang="uk-UA" sz="1600" b="1" dirty="0">
                  <a:solidFill>
                    <a:srgbClr val="000000"/>
                  </a:solidFill>
                </a:rPr>
                <a:t> форми</a:t>
              </a:r>
              <a:endParaRPr lang="ru-RU" altLang="uk-UA" sz="1600" b="1" dirty="0">
                <a:solidFill>
                  <a:srgbClr val="000000"/>
                </a:solidFill>
              </a:endParaRPr>
            </a:p>
          </p:txBody>
        </p:sp>
        <p:sp>
          <p:nvSpPr>
            <p:cNvPr id="50" name="AutoShape 6"/>
            <p:cNvSpPr>
              <a:spLocks noChangeArrowheads="1"/>
            </p:cNvSpPr>
            <p:nvPr/>
          </p:nvSpPr>
          <p:spPr bwMode="auto">
            <a:xfrm rot="2467975">
              <a:off x="5423428" y="2889506"/>
              <a:ext cx="301766" cy="624327"/>
            </a:xfrm>
            <a:prstGeom prst="downArrow">
              <a:avLst>
                <a:gd name="adj1" fmla="val 50000"/>
                <a:gd name="adj2" fmla="val 50000"/>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1" name="AutoShape 7"/>
            <p:cNvSpPr>
              <a:spLocks noChangeArrowheads="1"/>
            </p:cNvSpPr>
            <p:nvPr/>
          </p:nvSpPr>
          <p:spPr bwMode="auto">
            <a:xfrm rot="19305970">
              <a:off x="5937604" y="2891680"/>
              <a:ext cx="301766" cy="624327"/>
            </a:xfrm>
            <a:prstGeom prst="downArrow">
              <a:avLst>
                <a:gd name="adj1" fmla="val 50000"/>
                <a:gd name="adj2" fmla="val 50000"/>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2" name="AutoShape 8"/>
            <p:cNvSpPr>
              <a:spLocks noChangeArrowheads="1"/>
            </p:cNvSpPr>
            <p:nvPr/>
          </p:nvSpPr>
          <p:spPr bwMode="auto">
            <a:xfrm>
              <a:off x="8015522" y="1952522"/>
              <a:ext cx="2036922" cy="1014532"/>
            </a:xfrm>
            <a:prstGeom prst="flowChartAlternateProcess">
              <a:avLst/>
            </a:prstGeom>
            <a:solidFill>
              <a:schemeClr val="accent2">
                <a:lumMod val="20000"/>
                <a:lumOff val="80000"/>
              </a:schemeClr>
            </a:solidFill>
            <a:ln w="9525">
              <a:solidFill>
                <a:srgbClr val="000000"/>
              </a:solidFill>
              <a:miter lim="800000"/>
              <a:headEnd/>
              <a:tailEnd/>
            </a:ln>
            <a:effectLst/>
            <a:scene3d>
              <a:camera prst="orthographicFront"/>
              <a:lightRig rig="threePt" dir="t"/>
            </a:scene3d>
            <a:sp3d>
              <a:bevelT w="101600" prst="ribl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2000" b="1" dirty="0">
                  <a:solidFill>
                    <a:srgbClr val="000000"/>
                  </a:solidFill>
                </a:rPr>
                <a:t>Моральний</a:t>
              </a:r>
              <a:endParaRPr lang="ru-RU" altLang="uk-UA" sz="2000" b="1" dirty="0">
                <a:solidFill>
                  <a:srgbClr val="000000"/>
                </a:solidFill>
              </a:endParaRPr>
            </a:p>
          </p:txBody>
        </p:sp>
        <p:sp>
          <p:nvSpPr>
            <p:cNvPr id="53" name="AutoShape 9"/>
            <p:cNvSpPr>
              <a:spLocks noChangeArrowheads="1"/>
            </p:cNvSpPr>
            <p:nvPr/>
          </p:nvSpPr>
          <p:spPr bwMode="auto">
            <a:xfrm>
              <a:off x="3472097" y="996846"/>
              <a:ext cx="1508831" cy="1872981"/>
            </a:xfrm>
            <a:prstGeom prst="curvedRightArrow">
              <a:avLst>
                <a:gd name="adj1" fmla="val 27400"/>
                <a:gd name="adj2" fmla="val 48022"/>
                <a:gd name="adj3" fmla="val 33333"/>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4" name="AutoShape 10"/>
            <p:cNvSpPr>
              <a:spLocks noChangeArrowheads="1"/>
            </p:cNvSpPr>
            <p:nvPr/>
          </p:nvSpPr>
          <p:spPr bwMode="auto">
            <a:xfrm>
              <a:off x="10101497" y="1073046"/>
              <a:ext cx="1357948" cy="1794941"/>
            </a:xfrm>
            <a:prstGeom prst="curvedLeftArrow">
              <a:avLst>
                <a:gd name="adj1" fmla="val 25520"/>
                <a:gd name="adj2" fmla="val 51111"/>
                <a:gd name="adj3" fmla="val 33333"/>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5" name="AutoShape 18"/>
            <p:cNvSpPr>
              <a:spLocks noChangeArrowheads="1"/>
            </p:cNvSpPr>
            <p:nvPr/>
          </p:nvSpPr>
          <p:spPr bwMode="auto">
            <a:xfrm>
              <a:off x="5834297" y="3435246"/>
              <a:ext cx="1810598" cy="936491"/>
            </a:xfrm>
            <a:prstGeom prst="flowChartPreparation">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800" b="1">
                  <a:solidFill>
                    <a:srgbClr val="000000"/>
                  </a:solidFill>
                </a:rPr>
                <a:t>Частковий</a:t>
              </a:r>
              <a:endParaRPr lang="ru-RU" altLang="uk-UA" sz="1800" b="1">
                <a:solidFill>
                  <a:srgbClr val="000000"/>
                </a:solidFill>
              </a:endParaRPr>
            </a:p>
          </p:txBody>
        </p:sp>
        <p:sp>
          <p:nvSpPr>
            <p:cNvPr id="56" name="AutoShape 19"/>
            <p:cNvSpPr>
              <a:spLocks noChangeArrowheads="1"/>
            </p:cNvSpPr>
            <p:nvPr/>
          </p:nvSpPr>
          <p:spPr bwMode="auto">
            <a:xfrm>
              <a:off x="9720497" y="3435247"/>
              <a:ext cx="1886039" cy="1014532"/>
            </a:xfrm>
            <a:prstGeom prst="flowChartPreparation">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600" b="1" dirty="0">
                  <a:solidFill>
                    <a:srgbClr val="000000"/>
                  </a:solidFill>
                </a:rPr>
                <a:t>ІІ – </a:t>
              </a:r>
              <a:r>
                <a:rPr lang="uk-UA" altLang="uk-UA" sz="1600" b="1" dirty="0" err="1">
                  <a:solidFill>
                    <a:srgbClr val="000000"/>
                  </a:solidFill>
                </a:rPr>
                <a:t>ої</a:t>
              </a:r>
              <a:r>
                <a:rPr lang="uk-UA" altLang="uk-UA" sz="1600" b="1" dirty="0">
                  <a:solidFill>
                    <a:srgbClr val="000000"/>
                  </a:solidFill>
                </a:rPr>
                <a:t> форми</a:t>
              </a:r>
              <a:endParaRPr lang="ru-RU" altLang="uk-UA" sz="1600" b="1" dirty="0">
                <a:solidFill>
                  <a:srgbClr val="000000"/>
                </a:solidFill>
              </a:endParaRPr>
            </a:p>
          </p:txBody>
        </p:sp>
        <p:sp>
          <p:nvSpPr>
            <p:cNvPr id="57" name="AutoShape 20"/>
            <p:cNvSpPr>
              <a:spLocks noChangeArrowheads="1"/>
            </p:cNvSpPr>
            <p:nvPr/>
          </p:nvSpPr>
          <p:spPr bwMode="auto">
            <a:xfrm rot="2467975">
              <a:off x="8573633" y="2975458"/>
              <a:ext cx="301765" cy="546286"/>
            </a:xfrm>
            <a:prstGeom prst="downArrow">
              <a:avLst>
                <a:gd name="adj1" fmla="val 50000"/>
                <a:gd name="adj2" fmla="val 43750"/>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8" name="AutoShape 21"/>
            <p:cNvSpPr>
              <a:spLocks noChangeArrowheads="1"/>
            </p:cNvSpPr>
            <p:nvPr/>
          </p:nvSpPr>
          <p:spPr bwMode="auto">
            <a:xfrm rot="19305970">
              <a:off x="9725379" y="2977405"/>
              <a:ext cx="301766" cy="624327"/>
            </a:xfrm>
            <a:prstGeom prst="downArrow">
              <a:avLst>
                <a:gd name="adj1" fmla="val 50000"/>
                <a:gd name="adj2" fmla="val 50000"/>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uk-UA" altLang="uk-UA" sz="1800"/>
            </a:p>
          </p:txBody>
        </p:sp>
        <p:sp>
          <p:nvSpPr>
            <p:cNvPr id="59" name="AutoShape 26"/>
            <p:cNvSpPr>
              <a:spLocks noChangeArrowheads="1"/>
            </p:cNvSpPr>
            <p:nvPr/>
          </p:nvSpPr>
          <p:spPr bwMode="auto">
            <a:xfrm>
              <a:off x="9626097" y="5187846"/>
              <a:ext cx="2206765" cy="1482777"/>
            </a:xfrm>
            <a:prstGeom prst="roundRect">
              <a:avLst>
                <a:gd name="adj" fmla="val 16667"/>
              </a:avLst>
            </a:prstGeom>
            <a:grpFill/>
            <a:ln w="9525">
              <a:solidFill>
                <a:schemeClr val="tx1"/>
              </a:solidFill>
              <a:round/>
              <a:headEnd/>
              <a:tailEnd/>
            </a:ln>
            <a:effectLst/>
            <a:scene3d>
              <a:camera prst="orthographicFront"/>
              <a:lightRig rig="threePt" dir="t"/>
            </a:scene3d>
            <a:sp3d>
              <a:bevelB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400" dirty="0"/>
                <a:t>Знецінення старих </a:t>
              </a:r>
            </a:p>
            <a:p>
              <a:pPr algn="ctr" eaLnBrk="1" hangingPunct="1">
                <a:spcBef>
                  <a:spcPct val="0"/>
                </a:spcBef>
                <a:buFontTx/>
                <a:buNone/>
              </a:pPr>
              <a:r>
                <a:rPr lang="uk-UA" altLang="uk-UA" sz="1400" dirty="0"/>
                <a:t>основних засобів </a:t>
              </a:r>
            </a:p>
            <a:p>
              <a:pPr algn="ctr" eaLnBrk="1" hangingPunct="1">
                <a:spcBef>
                  <a:spcPct val="0"/>
                </a:spcBef>
                <a:buFontTx/>
                <a:buNone/>
              </a:pPr>
              <a:r>
                <a:rPr lang="uk-UA" altLang="uk-UA" sz="1400" dirty="0"/>
                <a:t>через появу нових,</a:t>
              </a:r>
            </a:p>
            <a:p>
              <a:pPr algn="ctr" eaLnBrk="1" hangingPunct="1">
                <a:spcBef>
                  <a:spcPct val="0"/>
                </a:spcBef>
                <a:buFontTx/>
                <a:buNone/>
              </a:pPr>
              <a:r>
                <a:rPr lang="uk-UA" altLang="uk-UA" sz="1400" dirty="0"/>
                <a:t>більш сучасних</a:t>
              </a:r>
              <a:endParaRPr lang="ru-RU" altLang="uk-UA" sz="1400" dirty="0"/>
            </a:p>
          </p:txBody>
        </p:sp>
        <p:sp useBgFill="1">
          <p:nvSpPr>
            <p:cNvPr id="60" name="AutoShape 27"/>
            <p:cNvSpPr>
              <a:spLocks noChangeArrowheads="1"/>
            </p:cNvSpPr>
            <p:nvPr/>
          </p:nvSpPr>
          <p:spPr bwMode="auto">
            <a:xfrm>
              <a:off x="6901097" y="5187846"/>
              <a:ext cx="2565013" cy="1482777"/>
            </a:xfrm>
            <a:prstGeom prst="roundRect">
              <a:avLst>
                <a:gd name="adj" fmla="val 16667"/>
              </a:avLst>
            </a:prstGeom>
            <a:ln w="9525">
              <a:solidFill>
                <a:schemeClr val="tx1"/>
              </a:solidFill>
              <a:round/>
              <a:headEnd/>
              <a:tailEnd/>
            </a:ln>
            <a:effectLst/>
            <a:scene3d>
              <a:camera prst="orthographicFront"/>
              <a:lightRig rig="threePt" dir="t"/>
            </a:scene3d>
            <a:sp3d>
              <a:bevelB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uk-UA" sz="1400" dirty="0"/>
                <a:t>Знецінення старих </a:t>
              </a:r>
            </a:p>
            <a:p>
              <a:pPr algn="ctr" eaLnBrk="1" hangingPunct="1">
                <a:spcBef>
                  <a:spcPct val="0"/>
                </a:spcBef>
                <a:buFontTx/>
                <a:buNone/>
              </a:pPr>
              <a:r>
                <a:rPr lang="uk-UA" altLang="uk-UA" sz="1400" dirty="0"/>
                <a:t>основних засобів </a:t>
              </a:r>
            </a:p>
            <a:p>
              <a:pPr algn="ctr" eaLnBrk="1" hangingPunct="1">
                <a:spcBef>
                  <a:spcPct val="0"/>
                </a:spcBef>
                <a:buFontTx/>
                <a:buNone/>
              </a:pPr>
              <a:r>
                <a:rPr lang="uk-UA" altLang="uk-UA" sz="1400" dirty="0"/>
                <a:t>через зниження витрат </a:t>
              </a:r>
            </a:p>
            <a:p>
              <a:pPr algn="ctr" eaLnBrk="1" hangingPunct="1">
                <a:spcBef>
                  <a:spcPct val="0"/>
                </a:spcBef>
                <a:buFontTx/>
                <a:buNone/>
              </a:pPr>
              <a:r>
                <a:rPr lang="uk-UA" altLang="uk-UA" sz="1400" dirty="0"/>
                <a:t>на виробництво</a:t>
              </a:r>
            </a:p>
            <a:p>
              <a:pPr algn="ctr" eaLnBrk="1" hangingPunct="1">
                <a:spcBef>
                  <a:spcPct val="0"/>
                </a:spcBef>
                <a:buFontTx/>
                <a:buNone/>
              </a:pPr>
              <a:r>
                <a:rPr lang="uk-UA" altLang="uk-UA" sz="1400" dirty="0"/>
                <a:t>основних засобів </a:t>
              </a:r>
              <a:endParaRPr lang="ru-RU" altLang="uk-UA" sz="1400" dirty="0"/>
            </a:p>
          </p:txBody>
        </p:sp>
        <p:sp>
          <p:nvSpPr>
            <p:cNvPr id="61" name="AutoShape 28"/>
            <p:cNvSpPr>
              <a:spLocks noChangeArrowheads="1"/>
            </p:cNvSpPr>
            <p:nvPr/>
          </p:nvSpPr>
          <p:spPr bwMode="auto">
            <a:xfrm rot="16200000">
              <a:off x="8356169" y="4494774"/>
              <a:ext cx="741389" cy="60353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525">
              <a:solidFill>
                <a:schemeClr val="tx1"/>
              </a:solidFill>
              <a:miter lim="800000"/>
              <a:headEnd/>
              <a:tailEnd/>
            </a:ln>
            <a:effectLst/>
            <a:scene3d>
              <a:camera prst="orthographicFront"/>
              <a:lightRig rig="threePt" dir="t"/>
            </a:scene3d>
            <a:sp3d>
              <a:bevelT prst="convex"/>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62" name="AutoShape 29"/>
            <p:cNvSpPr>
              <a:spLocks noChangeArrowheads="1"/>
            </p:cNvSpPr>
            <p:nvPr/>
          </p:nvSpPr>
          <p:spPr bwMode="auto">
            <a:xfrm rot="16200000">
              <a:off x="10337369" y="4494774"/>
              <a:ext cx="741389" cy="60353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525">
              <a:solidFill>
                <a:schemeClr val="tx1"/>
              </a:solidFill>
              <a:miter lim="800000"/>
              <a:headEnd/>
              <a:tailEnd/>
            </a:ln>
            <a:effectLst/>
            <a:scene3d>
              <a:camera prst="orthographicFront"/>
              <a:lightRig rig="threePt" dir="t"/>
            </a:scene3d>
            <a:sp3d>
              <a:bevelT prst="convex"/>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63" name="Rectangle 10"/>
            <p:cNvSpPr>
              <a:spLocks noChangeArrowheads="1"/>
            </p:cNvSpPr>
            <p:nvPr/>
          </p:nvSpPr>
          <p:spPr bwMode="auto">
            <a:xfrm>
              <a:off x="4740511" y="966684"/>
              <a:ext cx="5560672" cy="811301"/>
            </a:xfrm>
            <a:prstGeom prst="rect">
              <a:avLst/>
            </a:prstGeom>
            <a:grpFill/>
            <a:ln w="9525">
              <a:miter lim="800000"/>
              <a:headEnd/>
              <a:tailEnd/>
            </a:ln>
            <a:scene3d>
              <a:camera prst="legacyPerspectiveBottom"/>
              <a:lightRig rig="legacyFlat3" dir="t"/>
            </a:scene3d>
            <a:sp3d extrusionH="887400" prstMaterial="legacyMatte">
              <a:bevelT w="13500" h="13500" prst="angle"/>
              <a:bevelB w="13500" h="13500" prst="angle"/>
              <a:extrusionClr>
                <a:srgbClr val="99FF99"/>
              </a:extrusionClr>
              <a:contourClr>
                <a:srgbClr val="99FF99"/>
              </a:contourClr>
            </a:sp3d>
          </p:spPr>
          <p:txBody>
            <a:bodyPr wrap="none" lIns="18000" tIns="10800" rIns="18000" bIns="10800" anchor="ctr">
              <a:flatTx/>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b="1"/>
            </a:p>
          </p:txBody>
        </p:sp>
        <p:sp>
          <p:nvSpPr>
            <p:cNvPr id="65" name="Прямоугольник 64"/>
            <p:cNvSpPr/>
            <p:nvPr/>
          </p:nvSpPr>
          <p:spPr>
            <a:xfrm>
              <a:off x="4740512" y="932095"/>
              <a:ext cx="5595043" cy="830997"/>
            </a:xfrm>
            <a:prstGeom prst="rect">
              <a:avLst/>
            </a:prstGeom>
            <a:grp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ЗНОС НЕОБОРОТНИХ АКТИВІВ</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grpSp>
    </p:spTree>
    <p:extLst>
      <p:ext uri="{BB962C8B-B14F-4D97-AF65-F5344CB8AC3E}">
        <p14:creationId xmlns:p14="http://schemas.microsoft.com/office/powerpoint/2010/main" val="98471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0635" y="235610"/>
            <a:ext cx="4800600" cy="1477328"/>
          </a:xfrm>
          <a:prstGeom prst="rect">
            <a:avLst/>
          </a:prstGeom>
          <a:solidFill>
            <a:schemeClr val="accent1">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uk-UA" b="1" dirty="0" smtClean="0">
                <a:solidFill>
                  <a:srgbClr val="000000"/>
                </a:solidFill>
                <a:effectLst/>
                <a:latin typeface="Arial" panose="020B0604020202020204" pitchFamily="34" charset="0"/>
                <a:cs typeface="Arial" panose="020B0604020202020204" pitchFamily="34" charset="0"/>
              </a:rPr>
              <a:t>це систематичний розподіл вартості необоротних активів, що амортизується (первісна мінус ліквідаційна вартість) упродовж строку їх корисного використання (експлуатації).</a:t>
            </a:r>
          </a:p>
        </p:txBody>
      </p:sp>
      <p:sp>
        <p:nvSpPr>
          <p:cNvPr id="3" name="Прямоугольник 2"/>
          <p:cNvSpPr/>
          <p:nvPr/>
        </p:nvSpPr>
        <p:spPr>
          <a:xfrm>
            <a:off x="4075091" y="2316111"/>
            <a:ext cx="4844231" cy="3970318"/>
          </a:xfrm>
          <a:prstGeom prst="rect">
            <a:avLst/>
          </a:prstGeom>
          <a:solidFill>
            <a:schemeClr val="accent2">
              <a:lumMod val="20000"/>
              <a:lumOff val="80000"/>
            </a:schemeClr>
          </a:solidFill>
          <a:ln>
            <a:solidFill>
              <a:srgbClr val="808080"/>
            </a:solidFill>
          </a:ln>
        </p:spPr>
        <p:txBody>
          <a:bodyPr wrap="square">
            <a:spAutoFit/>
          </a:bodyPr>
          <a:lstStyle/>
          <a:p>
            <a:pPr algn="just"/>
            <a:r>
              <a:rPr lang="uk-UA" b="1" dirty="0" smtClean="0">
                <a:effectLst/>
                <a:latin typeface="Arial" panose="020B0604020202020204" pitchFamily="34" charset="0"/>
                <a:cs typeface="Arial" panose="020B0604020202020204" pitchFamily="34" charset="0"/>
              </a:rPr>
              <a:t>Це специфічний вид фінансових ресурсів. З одного боку, амортизаційні відрахування - це витрати підприємства, тому що їхню суму, нараховану на виробничі необоротні активи, включають у собівартість продукції, робіт, послуг. Водночас, у складі виторгу ( доходу)від реалізації продукції суму амортизаційних відрахувань розглядають як цільовий фонд, складову фінансових ресурсів, призначених для відтворення зношених у процесі виробництва необоротних матеріальних і матеріальних активів.</a:t>
            </a:r>
            <a:endParaRPr lang="uk-UA" b="1" dirty="0">
              <a:effectLst/>
              <a:latin typeface="Arial" panose="020B0604020202020204" pitchFamily="34" charset="0"/>
              <a:cs typeface="Arial" panose="020B0604020202020204" pitchFamily="34" charset="0"/>
            </a:endParaRPr>
          </a:p>
        </p:txBody>
      </p:sp>
      <p:sp>
        <p:nvSpPr>
          <p:cNvPr id="5" name="Прямоугольник 4"/>
          <p:cNvSpPr/>
          <p:nvPr/>
        </p:nvSpPr>
        <p:spPr>
          <a:xfrm>
            <a:off x="190470" y="1350433"/>
            <a:ext cx="2574560"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8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АМОРТИЗАЦІЯ</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6" name="Picture 2" descr="ÐÐ°ÑÑÐ¸Ð½ÐºÐ¸ Ð¿Ð¾ Ð·Ð°Ð¿ÑÐ¾ÑÑ ÐºÑÐ°ÑÐ¸Ð²Ð°Ñ ÑÑÑÐµÐ»Ðº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253" y="1389772"/>
            <a:ext cx="1441554" cy="59212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90470" y="4041338"/>
            <a:ext cx="2574560" cy="169277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6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АМОРТИЗАЦІЙНІ</a:t>
            </a:r>
          </a:p>
          <a:p>
            <a:pPr algn="ctr" eaLnBrk="1" hangingPunct="1">
              <a:defRPr/>
            </a:pPr>
            <a:r>
              <a:rPr lang="uk-UA" sz="26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ВІДРАХУВАННЯ</a:t>
            </a:r>
            <a:endParaRPr lang="ru-RU"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8" name="Picture 2" descr="ÐÐ°ÑÑÐ¸Ð½ÐºÐ¸ Ð¿Ð¾ Ð·Ð°Ð¿ÑÐ¾ÑÑ ÐºÑÐ°ÑÐ¸Ð²Ð°Ñ ÑÑÑÐµÐ»Ðº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37" y="4217370"/>
            <a:ext cx="1441554" cy="592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ÐÐ¾ÑÐ¾Ð¶ÐµÐµ Ð¸Ð·Ð¾Ð±ÑÐ°Ð¶ÐµÐ½Ð¸Ðµ"/>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56117" y="1981897"/>
            <a:ext cx="1257453" cy="223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1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34220" y="156708"/>
            <a:ext cx="8100411"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8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МЕТОДИ НАРАХУВАННЯ АМОРТИЗАЦІЇ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11"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316623" y="871597"/>
            <a:ext cx="549060" cy="7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944381" y="862114"/>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uk-UA" sz="2000" dirty="0" smtClean="0">
                <a:solidFill>
                  <a:schemeClr val="tx1"/>
                </a:solidFill>
                <a:latin typeface="Arial Black" panose="020B0A04020102020204" pitchFamily="34" charset="0"/>
              </a:rPr>
              <a:t>ПРЯМОЛІ-</a:t>
            </a:r>
          </a:p>
          <a:p>
            <a:pPr algn="ctr"/>
            <a:r>
              <a:rPr lang="uk-UA" sz="2000" dirty="0" smtClean="0">
                <a:solidFill>
                  <a:schemeClr val="tx1"/>
                </a:solidFill>
                <a:latin typeface="Arial Black" panose="020B0A04020102020204" pitchFamily="34" charset="0"/>
              </a:rPr>
              <a:t>НІЙНИЙ</a:t>
            </a:r>
            <a:endParaRPr lang="uk-UA" sz="2000" dirty="0">
              <a:solidFill>
                <a:schemeClr val="tx1"/>
              </a:solidFill>
              <a:latin typeface="Arial Black" panose="020B0A04020102020204" pitchFamily="34" charset="0"/>
            </a:endParaRPr>
          </a:p>
        </p:txBody>
      </p:sp>
      <p:sp>
        <p:nvSpPr>
          <p:cNvPr id="2" name="Прямоугольник 1"/>
          <p:cNvSpPr/>
          <p:nvPr/>
        </p:nvSpPr>
        <p:spPr>
          <a:xfrm>
            <a:off x="3698823" y="719984"/>
            <a:ext cx="5250304" cy="1200329"/>
          </a:xfrm>
          <a:prstGeom prst="rect">
            <a:avLst/>
          </a:prstGeom>
          <a:ln>
            <a:solidFill>
              <a:schemeClr val="accent1">
                <a:shade val="50000"/>
              </a:schemeClr>
            </a:solidFill>
          </a:ln>
        </p:spPr>
        <p:txBody>
          <a:bodyPr wrap="square">
            <a:spAutoFit/>
          </a:bodyPr>
          <a:lstStyle/>
          <a:p>
            <a:r>
              <a:rPr lang="ru-RU" b="1" i="0" dirty="0" smtClean="0">
                <a:effectLst/>
                <a:latin typeface="Arial" panose="020B0604020202020204" pitchFamily="34" charset="0"/>
                <a:cs typeface="Arial" panose="020B0604020202020204" pitchFamily="34" charset="0"/>
              </a:rPr>
              <a:t>За </a:t>
            </a:r>
            <a:r>
              <a:rPr lang="ru-RU" b="1" i="0" dirty="0" err="1" smtClean="0">
                <a:effectLst/>
                <a:latin typeface="Arial" panose="020B0604020202020204" pitchFamily="34" charset="0"/>
                <a:cs typeface="Arial" panose="020B0604020202020204" pitchFamily="34" charset="0"/>
              </a:rPr>
              <a:t>цим</a:t>
            </a:r>
            <a:r>
              <a:rPr lang="ru-RU" b="1" i="0" dirty="0" smtClean="0">
                <a:effectLst/>
                <a:latin typeface="Arial" panose="020B0604020202020204" pitchFamily="34" charset="0"/>
                <a:cs typeface="Arial" panose="020B0604020202020204" pitchFamily="34" charset="0"/>
              </a:rPr>
              <a:t> методом </a:t>
            </a:r>
            <a:r>
              <a:rPr lang="ru-RU" b="1" i="0" dirty="0" err="1" smtClean="0">
                <a:effectLst/>
                <a:latin typeface="Arial" panose="020B0604020202020204" pitchFamily="34" charset="0"/>
                <a:cs typeface="Arial" panose="020B0604020202020204" pitchFamily="34" charset="0"/>
              </a:rPr>
              <a:t>річна</a:t>
            </a:r>
            <a:r>
              <a:rPr lang="ru-RU" b="1" i="0" dirty="0" smtClean="0">
                <a:effectLst/>
                <a:latin typeface="Arial" panose="020B0604020202020204" pitchFamily="34" charset="0"/>
                <a:cs typeface="Arial" panose="020B0604020202020204" pitchFamily="34" charset="0"/>
              </a:rPr>
              <a:t> сума </a:t>
            </a:r>
            <a:r>
              <a:rPr lang="ru-RU" b="1" i="0" dirty="0" err="1" smtClean="0">
                <a:effectLst/>
                <a:latin typeface="Arial" panose="020B0604020202020204" pitchFamily="34" charset="0"/>
                <a:cs typeface="Arial" panose="020B0604020202020204" pitchFamily="34" charset="0"/>
              </a:rPr>
              <a:t>амортизації</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визначається</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діленням</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вартості</a:t>
            </a:r>
            <a:r>
              <a:rPr lang="ru-RU" b="1" i="0" dirty="0" smtClean="0">
                <a:effectLst/>
                <a:latin typeface="Arial" panose="020B0604020202020204" pitchFamily="34" charset="0"/>
                <a:cs typeface="Arial" panose="020B0604020202020204" pitchFamily="34" charset="0"/>
              </a:rPr>
              <a:t>, яка </a:t>
            </a:r>
            <a:r>
              <a:rPr lang="ru-RU" b="1" i="0" dirty="0" err="1" smtClean="0">
                <a:effectLst/>
                <a:latin typeface="Arial" panose="020B0604020202020204" pitchFamily="34" charset="0"/>
                <a:cs typeface="Arial" panose="020B0604020202020204" pitchFamily="34" charset="0"/>
              </a:rPr>
              <a:t>амортизується</a:t>
            </a:r>
            <a:r>
              <a:rPr lang="ru-RU" b="1" i="0" dirty="0" smtClean="0">
                <a:effectLst/>
                <a:latin typeface="Arial" panose="020B0604020202020204" pitchFamily="34" charset="0"/>
                <a:cs typeface="Arial" panose="020B0604020202020204" pitchFamily="34" charset="0"/>
              </a:rPr>
              <a:t>, на строк </a:t>
            </a:r>
            <a:r>
              <a:rPr lang="ru-RU" b="1" i="0" dirty="0" err="1" smtClean="0">
                <a:effectLst/>
                <a:latin typeface="Arial" panose="020B0604020202020204" pitchFamily="34" charset="0"/>
                <a:cs typeface="Arial" panose="020B0604020202020204" pitchFamily="34" charset="0"/>
              </a:rPr>
              <a:t>корисного</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використання</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об'єкта</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необоротних</a:t>
            </a:r>
            <a:r>
              <a:rPr lang="ru-RU" b="1" i="0" dirty="0" smtClean="0">
                <a:effectLst/>
                <a:latin typeface="Arial" panose="020B0604020202020204" pitchFamily="34" charset="0"/>
                <a:cs typeface="Arial" panose="020B0604020202020204" pitchFamily="34" charset="0"/>
              </a:rPr>
              <a:t> </a:t>
            </a:r>
            <a:r>
              <a:rPr lang="ru-RU" b="1" i="0" dirty="0" err="1" smtClean="0">
                <a:effectLst/>
                <a:latin typeface="Arial" panose="020B0604020202020204" pitchFamily="34" charset="0"/>
                <a:cs typeface="Arial" panose="020B0604020202020204" pitchFamily="34" charset="0"/>
              </a:rPr>
              <a:t>активів</a:t>
            </a:r>
            <a:r>
              <a:rPr lang="ru-RU" b="1" i="0" dirty="0" smtClean="0">
                <a:effectLst/>
                <a:latin typeface="Arial" panose="020B0604020202020204" pitchFamily="34" charset="0"/>
                <a:cs typeface="Arial" panose="020B0604020202020204" pitchFamily="34" charset="0"/>
              </a:rPr>
              <a:t>.</a:t>
            </a:r>
            <a:endParaRPr lang="uk-UA" b="1" dirty="0">
              <a:latin typeface="Arial" panose="020B0604020202020204" pitchFamily="34" charset="0"/>
              <a:cs typeface="Arial" panose="020B0604020202020204" pitchFamily="34" charset="0"/>
            </a:endParaRPr>
          </a:p>
        </p:txBody>
      </p:sp>
      <p:pic>
        <p:nvPicPr>
          <p:cNvPr id="1038" name="Picture 14"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13" y="1047660"/>
            <a:ext cx="442790" cy="633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316623" y="2791901"/>
            <a:ext cx="549060" cy="7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944381" y="2313153"/>
            <a:ext cx="2293833" cy="16592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Arial Black" panose="020B0A04020102020204" pitchFamily="34" charset="0"/>
              </a:rPr>
              <a:t>2. МЕТОД</a:t>
            </a:r>
          </a:p>
          <a:p>
            <a:pPr algn="ctr"/>
            <a:r>
              <a:rPr lang="uk-UA" sz="2000" dirty="0" smtClean="0">
                <a:solidFill>
                  <a:schemeClr val="tx1"/>
                </a:solidFill>
                <a:latin typeface="Arial Black" panose="020B0A04020102020204" pitchFamily="34" charset="0"/>
              </a:rPr>
              <a:t>ЗМЕНШЕННЯ</a:t>
            </a:r>
          </a:p>
          <a:p>
            <a:pPr algn="ctr"/>
            <a:r>
              <a:rPr lang="uk-UA" sz="2000" dirty="0" smtClean="0">
                <a:solidFill>
                  <a:schemeClr val="tx1"/>
                </a:solidFill>
                <a:latin typeface="Arial Black" panose="020B0A04020102020204" pitchFamily="34" charset="0"/>
              </a:rPr>
              <a:t>ЗАЛИШКОВОЇ</a:t>
            </a:r>
          </a:p>
          <a:p>
            <a:pPr algn="ctr"/>
            <a:r>
              <a:rPr lang="uk-UA" sz="2000" dirty="0" smtClean="0">
                <a:solidFill>
                  <a:schemeClr val="tx1"/>
                </a:solidFill>
                <a:latin typeface="Arial Black" panose="020B0A04020102020204" pitchFamily="34" charset="0"/>
              </a:rPr>
              <a:t>ВАРТОСТІ</a:t>
            </a:r>
            <a:endParaRPr lang="uk-UA" sz="2000" dirty="0">
              <a:solidFill>
                <a:schemeClr val="tx1"/>
              </a:solidFill>
              <a:latin typeface="Arial Black" panose="020B0A04020102020204" pitchFamily="34" charset="0"/>
            </a:endParaRPr>
          </a:p>
        </p:txBody>
      </p:sp>
      <p:sp>
        <p:nvSpPr>
          <p:cNvPr id="18" name="Прямоугольник 17"/>
          <p:cNvSpPr/>
          <p:nvPr/>
        </p:nvSpPr>
        <p:spPr>
          <a:xfrm>
            <a:off x="3698823" y="2292915"/>
            <a:ext cx="5250304" cy="1754326"/>
          </a:xfrm>
          <a:prstGeom prst="rect">
            <a:avLst/>
          </a:prstGeom>
          <a:ln>
            <a:solidFill>
              <a:schemeClr val="accent1">
                <a:shade val="50000"/>
              </a:schemeClr>
            </a:solidFill>
          </a:ln>
        </p:spPr>
        <p:txBody>
          <a:bodyPr wrap="square">
            <a:spAutoFit/>
          </a:bodyPr>
          <a:lstStyle/>
          <a:p>
            <a:r>
              <a:rPr lang="uk-UA" b="1" dirty="0">
                <a:latin typeface="Arial" panose="020B0604020202020204" pitchFamily="34" charset="0"/>
                <a:cs typeface="Arial" panose="020B0604020202020204" pitchFamily="34" charset="0"/>
              </a:rPr>
              <a:t>За цим методом річну суму амортизації розраховують як добуток залишкової вартості об'єкта </a:t>
            </a:r>
            <a:r>
              <a:rPr lang="uk-UA" b="1" dirty="0" smtClean="0">
                <a:latin typeface="Arial" panose="020B0604020202020204" pitchFamily="34" charset="0"/>
                <a:cs typeface="Arial" panose="020B0604020202020204" pitchFamily="34" charset="0"/>
              </a:rPr>
              <a:t>необоротних активів </a:t>
            </a:r>
            <a:r>
              <a:rPr lang="uk-UA" b="1" dirty="0">
                <a:latin typeface="Arial" panose="020B0604020202020204" pitchFamily="34" charset="0"/>
                <a:cs typeface="Arial" panose="020B0604020202020204" pitchFamily="34" charset="0"/>
              </a:rPr>
              <a:t>на початок звітного року (або первісної вартості на дату початку нарахування амортизації) та річної норми амортизації.</a:t>
            </a:r>
          </a:p>
        </p:txBody>
      </p:sp>
      <p:pic>
        <p:nvPicPr>
          <p:cNvPr id="19" name="Picture 14"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13" y="2791902"/>
            <a:ext cx="442790" cy="63324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26042" y="4173624"/>
            <a:ext cx="4072949" cy="523220"/>
          </a:xfrm>
          <a:prstGeom prst="rect">
            <a:avLst/>
          </a:prstGeom>
          <a:ln>
            <a:solidFill>
              <a:schemeClr val="accent1">
                <a:shade val="50000"/>
              </a:schemeClr>
            </a:solidFill>
          </a:ln>
        </p:spPr>
        <p:txBody>
          <a:bodyPr wrap="square">
            <a:spAutoFit/>
          </a:bodyPr>
          <a:lstStyle/>
          <a:p>
            <a:r>
              <a:rPr lang="ru-RU" sz="2800" dirty="0" err="1" smtClean="0">
                <a:latin typeface="Arial" panose="020B0604020202020204" pitchFamily="34" charset="0"/>
                <a:cs typeface="Arial" panose="020B0604020202020204" pitchFamily="34" charset="0"/>
              </a:rPr>
              <a:t>Амр</a:t>
            </a:r>
            <a:r>
              <a:rPr lang="ru-RU" sz="2800" dirty="0" smtClean="0">
                <a:latin typeface="Arial" panose="020B0604020202020204" pitchFamily="34" charset="0"/>
                <a:cs typeface="Arial" panose="020B0604020202020204" pitchFamily="34" charset="0"/>
              </a:rPr>
              <a:t> = ПВ (ЗВ) × РНА, </a:t>
            </a:r>
            <a:endParaRPr lang="uk-UA" sz="1600" dirty="0">
              <a:latin typeface="Arial" panose="020B0604020202020204" pitchFamily="34" charset="0"/>
              <a:cs typeface="Arial" panose="020B0604020202020204" pitchFamily="34" charset="0"/>
            </a:endParaRPr>
          </a:p>
        </p:txBody>
      </p:sp>
      <p:sp>
        <p:nvSpPr>
          <p:cNvPr id="4" name="Прямоугольник 3"/>
          <p:cNvSpPr/>
          <p:nvPr/>
        </p:nvSpPr>
        <p:spPr>
          <a:xfrm>
            <a:off x="865683" y="4919008"/>
            <a:ext cx="7880150" cy="1477328"/>
          </a:xfrm>
          <a:prstGeom prst="rect">
            <a:avLst/>
          </a:prstGeom>
        </p:spPr>
        <p:txBody>
          <a:bodyPr wrap="square">
            <a:spAutoFit/>
          </a:bodyPr>
          <a:lstStyle/>
          <a:p>
            <a:pPr algn="r"/>
            <a:r>
              <a:rPr lang="ru-RU" b="1" dirty="0">
                <a:latin typeface="Arial" panose="020B0604020202020204" pitchFamily="34" charset="0"/>
                <a:cs typeface="Arial" panose="020B0604020202020204" pitchFamily="34" charset="0"/>
              </a:rPr>
              <a:t>д</a:t>
            </a:r>
            <a:r>
              <a:rPr lang="ru-RU" b="1" dirty="0" smtClean="0">
                <a:latin typeface="Arial" panose="020B0604020202020204" pitchFamily="34" charset="0"/>
                <a:cs typeface="Arial" panose="020B0604020202020204" pitchFamily="34" charset="0"/>
              </a:rPr>
              <a:t>е:</a:t>
            </a:r>
          </a:p>
          <a:p>
            <a:pPr algn="r"/>
            <a:r>
              <a:rPr lang="ru-RU" b="1" dirty="0" err="1" smtClean="0">
                <a:latin typeface="Arial" panose="020B0604020202020204" pitchFamily="34" charset="0"/>
                <a:cs typeface="Arial" panose="020B0604020202020204" pitchFamily="34" charset="0"/>
              </a:rPr>
              <a:t>Амр</a:t>
            </a:r>
            <a:r>
              <a:rPr lang="ru-RU" b="1" dirty="0" smtClean="0">
                <a:latin typeface="Arial" panose="020B0604020202020204" pitchFamily="34" charset="0"/>
                <a:cs typeface="Arial" panose="020B0604020202020204" pitchFamily="34" charset="0"/>
              </a:rPr>
              <a:t> — </a:t>
            </a:r>
            <a:r>
              <a:rPr lang="ru-RU" b="1" dirty="0" err="1" smtClean="0">
                <a:latin typeface="Arial" panose="020B0604020202020204" pitchFamily="34" charset="0"/>
                <a:cs typeface="Arial" panose="020B0604020202020204" pitchFamily="34" charset="0"/>
              </a:rPr>
              <a:t>річна</a:t>
            </a:r>
            <a:r>
              <a:rPr lang="ru-RU" b="1" dirty="0" smtClean="0">
                <a:latin typeface="Arial" panose="020B0604020202020204" pitchFamily="34" charset="0"/>
                <a:cs typeface="Arial" panose="020B0604020202020204" pitchFamily="34" charset="0"/>
              </a:rPr>
              <a:t> сума </a:t>
            </a:r>
            <a:r>
              <a:rPr lang="ru-RU" b="1" dirty="0" err="1" smtClean="0">
                <a:latin typeface="Arial" panose="020B0604020202020204" pitchFamily="34" charset="0"/>
                <a:cs typeface="Arial" panose="020B0604020202020204" pitchFamily="34" charset="0"/>
              </a:rPr>
              <a:t>амортизації</a:t>
            </a:r>
            <a:r>
              <a:rPr lang="ru-RU" b="1" dirty="0" smtClean="0">
                <a:latin typeface="Arial" panose="020B0604020202020204" pitchFamily="34" charset="0"/>
                <a:cs typeface="Arial" panose="020B0604020202020204" pitchFamily="34" charset="0"/>
              </a:rPr>
              <a:t>;</a:t>
            </a:r>
          </a:p>
          <a:p>
            <a:pPr algn="r"/>
            <a:r>
              <a:rPr lang="ru-RU" b="1" dirty="0" smtClean="0">
                <a:latin typeface="Arial" panose="020B0604020202020204" pitchFamily="34" charset="0"/>
                <a:cs typeface="Arial" panose="020B0604020202020204" pitchFamily="34" charset="0"/>
              </a:rPr>
              <a:t>ПВ — </a:t>
            </a:r>
            <a:r>
              <a:rPr lang="ru-RU" b="1" dirty="0" err="1" smtClean="0">
                <a:latin typeface="Arial" panose="020B0604020202020204" pitchFamily="34" charset="0"/>
                <a:cs typeface="Arial" panose="020B0604020202020204" pitchFamily="34" charset="0"/>
              </a:rPr>
              <a:t>первісна</a:t>
            </a:r>
            <a:r>
              <a:rPr lang="ru-RU" b="1" dirty="0" smtClean="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вартість</a:t>
            </a:r>
            <a:r>
              <a:rPr lang="ru-RU" b="1" dirty="0" smtClean="0">
                <a:latin typeface="Arial" panose="020B0604020202020204" pitchFamily="34" charset="0"/>
                <a:cs typeface="Arial" panose="020B0604020202020204" pitchFamily="34" charset="0"/>
              </a:rPr>
              <a:t> на дату початку </a:t>
            </a:r>
            <a:r>
              <a:rPr lang="ru-RU" b="1" dirty="0" err="1" smtClean="0">
                <a:latin typeface="Arial" panose="020B0604020202020204" pitchFamily="34" charset="0"/>
                <a:cs typeface="Arial" panose="020B0604020202020204" pitchFamily="34" charset="0"/>
              </a:rPr>
              <a:t>нарахування</a:t>
            </a:r>
            <a:r>
              <a:rPr lang="ru-RU" b="1" dirty="0" smtClean="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амортизації</a:t>
            </a:r>
            <a:r>
              <a:rPr lang="ru-RU" b="1" dirty="0" smtClean="0">
                <a:latin typeface="Arial" panose="020B0604020202020204" pitchFamily="34" charset="0"/>
                <a:cs typeface="Arial" panose="020B0604020202020204" pitchFamily="34" charset="0"/>
              </a:rPr>
              <a:t>;</a:t>
            </a:r>
          </a:p>
          <a:p>
            <a:pPr algn="r"/>
            <a:r>
              <a:rPr lang="ru-RU" b="1" dirty="0" smtClean="0">
                <a:latin typeface="Arial" panose="020B0604020202020204" pitchFamily="34" charset="0"/>
                <a:cs typeface="Arial" panose="020B0604020202020204" pitchFamily="34" charset="0"/>
              </a:rPr>
              <a:t>ЗВ — </a:t>
            </a:r>
            <a:r>
              <a:rPr lang="ru-RU" b="1" dirty="0" err="1" smtClean="0">
                <a:latin typeface="Arial" panose="020B0604020202020204" pitchFamily="34" charset="0"/>
                <a:cs typeface="Arial" panose="020B0604020202020204" pitchFamily="34" charset="0"/>
              </a:rPr>
              <a:t>залишкова</a:t>
            </a:r>
            <a:r>
              <a:rPr lang="ru-RU" b="1" dirty="0" smtClean="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вартість</a:t>
            </a:r>
            <a:r>
              <a:rPr lang="ru-RU" b="1" dirty="0" smtClean="0">
                <a:latin typeface="Arial" panose="020B0604020202020204" pitchFamily="34" charset="0"/>
                <a:cs typeface="Arial" panose="020B0604020202020204" pitchFamily="34" charset="0"/>
              </a:rPr>
              <a:t> на початок </a:t>
            </a:r>
            <a:r>
              <a:rPr lang="ru-RU" b="1" dirty="0" err="1" smtClean="0">
                <a:latin typeface="Arial" panose="020B0604020202020204" pitchFamily="34" charset="0"/>
                <a:cs typeface="Arial" panose="020B0604020202020204" pitchFamily="34" charset="0"/>
              </a:rPr>
              <a:t>звітного</a:t>
            </a:r>
            <a:r>
              <a:rPr lang="ru-RU" b="1" dirty="0" smtClean="0">
                <a:latin typeface="Arial" panose="020B0604020202020204" pitchFamily="34" charset="0"/>
                <a:cs typeface="Arial" panose="020B0604020202020204" pitchFamily="34" charset="0"/>
              </a:rPr>
              <a:t> року;</a:t>
            </a:r>
          </a:p>
          <a:p>
            <a:pPr algn="r"/>
            <a:r>
              <a:rPr lang="ru-RU" b="1" dirty="0" smtClean="0">
                <a:latin typeface="Arial" panose="020B0604020202020204" pitchFamily="34" charset="0"/>
                <a:cs typeface="Arial" panose="020B0604020202020204" pitchFamily="34" charset="0"/>
              </a:rPr>
              <a:t>РНА — </a:t>
            </a:r>
            <a:r>
              <a:rPr lang="ru-RU" b="1" dirty="0" err="1" smtClean="0">
                <a:latin typeface="Arial" panose="020B0604020202020204" pitchFamily="34" charset="0"/>
                <a:cs typeface="Arial" panose="020B0604020202020204" pitchFamily="34" charset="0"/>
              </a:rPr>
              <a:t>річна</a:t>
            </a:r>
            <a:r>
              <a:rPr lang="ru-RU" b="1" dirty="0" smtClean="0">
                <a:latin typeface="Arial" panose="020B0604020202020204" pitchFamily="34" charset="0"/>
                <a:cs typeface="Arial" panose="020B0604020202020204" pitchFamily="34" charset="0"/>
              </a:rPr>
              <a:t> норма </a:t>
            </a:r>
            <a:r>
              <a:rPr lang="ru-RU" b="1" dirty="0" err="1" smtClean="0">
                <a:latin typeface="Arial" panose="020B0604020202020204" pitchFamily="34" charset="0"/>
                <a:cs typeface="Arial" panose="020B0604020202020204" pitchFamily="34" charset="0"/>
              </a:rPr>
              <a:t>амортизації</a:t>
            </a:r>
            <a:r>
              <a:rPr lang="ru-RU" b="1" dirty="0" smtClean="0">
                <a:latin typeface="Arial" panose="020B0604020202020204" pitchFamily="34" charset="0"/>
                <a:cs typeface="Arial" panose="020B0604020202020204" pitchFamily="34" charset="0"/>
              </a:rPr>
              <a:t>.</a:t>
            </a:r>
            <a:endParaRPr lang="uk-UA" b="1" dirty="0">
              <a:latin typeface="Arial" panose="020B0604020202020204" pitchFamily="34" charset="0"/>
              <a:cs typeface="Arial" panose="020B0604020202020204" pitchFamily="34" charset="0"/>
            </a:endParaRPr>
          </a:p>
        </p:txBody>
      </p:sp>
      <p:pic>
        <p:nvPicPr>
          <p:cNvPr id="22" name="Picture 4" descr="ÐÐ°ÑÑÐ¸Ð½ÐºÐ¸ Ð¿Ð¾ Ð·Ð°Ð¿ÑÐ¾ÑÑ ÐºÑÐ°ÑÐ¸Ð²Ð°Ñ ÑÑÑÐµÐ»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831550" y="3981741"/>
            <a:ext cx="1428750" cy="55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0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298" y="250527"/>
            <a:ext cx="4572000" cy="2554545"/>
          </a:xfrm>
          <a:prstGeom prst="rect">
            <a:avLst/>
          </a:prstGeom>
          <a:ln>
            <a:solidFill>
              <a:schemeClr val="accent1">
                <a:shade val="50000"/>
              </a:schemeClr>
            </a:solidFill>
          </a:ln>
        </p:spPr>
        <p:txBody>
          <a:bodyPr>
            <a:spAutoFit/>
          </a:bodyPr>
          <a:lstStyle/>
          <a:p>
            <a:r>
              <a:rPr lang="uk-UA" sz="2000" b="0" i="0" dirty="0" smtClean="0">
                <a:effectLst/>
                <a:latin typeface="Arial" panose="020B0604020202020204" pitchFamily="34" charset="0"/>
                <a:cs typeface="Arial" panose="020B0604020202020204" pitchFamily="34" charset="0"/>
              </a:rPr>
              <a:t>У свою чергу, </a:t>
            </a:r>
            <a:r>
              <a:rPr lang="uk-UA" sz="2000" b="1" i="0" dirty="0" smtClean="0">
                <a:effectLst/>
                <a:latin typeface="Arial" panose="020B0604020202020204" pitchFamily="34" charset="0"/>
                <a:cs typeface="Arial" panose="020B0604020202020204" pitchFamily="34" charset="0"/>
              </a:rPr>
              <a:t>річну норму амортизації</a:t>
            </a:r>
            <a:r>
              <a:rPr lang="en-US" sz="2000" b="1" i="0" dirty="0" smtClean="0">
                <a:effectLst/>
                <a:latin typeface="Arial" panose="020B0604020202020204" pitchFamily="34" charset="0"/>
                <a:cs typeface="Arial" panose="020B0604020202020204" pitchFamily="34" charset="0"/>
              </a:rPr>
              <a:t> (</a:t>
            </a:r>
            <a:r>
              <a:rPr lang="ru-RU" sz="2000" b="1" i="0" dirty="0" smtClean="0">
                <a:effectLst/>
                <a:latin typeface="Arial" panose="020B0604020202020204" pitchFamily="34" charset="0"/>
                <a:cs typeface="Arial" panose="020B0604020202020204" pitchFamily="34" charset="0"/>
              </a:rPr>
              <a:t>РНА)</a:t>
            </a:r>
            <a:r>
              <a:rPr lang="uk-UA" sz="2000" b="1" i="0" dirty="0" smtClean="0">
                <a:effectLst/>
                <a:latin typeface="Arial" panose="020B0604020202020204" pitchFamily="34" charset="0"/>
                <a:cs typeface="Arial" panose="020B0604020202020204" pitchFamily="34" charset="0"/>
              </a:rPr>
              <a:t> </a:t>
            </a:r>
            <a:r>
              <a:rPr lang="uk-UA" sz="2000" b="0" i="0" dirty="0" smtClean="0">
                <a:effectLst/>
                <a:latin typeface="Arial" panose="020B0604020202020204" pitchFamily="34" charset="0"/>
                <a:cs typeface="Arial" panose="020B0604020202020204" pitchFamily="34" charset="0"/>
              </a:rPr>
              <a:t>обчислюють як різницю між одиницею та результатом кореня ступеня кількості років корисного використання об'єкта необоротних активів із результату від ділення ліквідаційної вартості на первісну:</a:t>
            </a:r>
            <a:endParaRPr lang="uk-UA" sz="2000" dirty="0">
              <a:latin typeface="Arial" panose="020B0604020202020204" pitchFamily="34" charset="0"/>
              <a:cs typeface="Arial" panose="020B0604020202020204" pitchFamily="34" charset="0"/>
            </a:endParaRPr>
          </a:p>
        </p:txBody>
      </p:sp>
      <p:pic>
        <p:nvPicPr>
          <p:cNvPr id="4" name="Picture 14" descr="ÐÐ°ÑÑÐ¸Ð½ÐºÐ¸ Ð¿Ð¾ Ð·Ð°Ð¿ÑÐ¾ÑÑ ÐºÑÐ°ÑÐ¸Ð²Ð°Ñ ÑÑÑÐµÐ»Ðº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579" y="1107620"/>
            <a:ext cx="442790" cy="63324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5116173" y="2467442"/>
            <a:ext cx="3878705" cy="2554545"/>
          </a:xfrm>
          <a:prstGeom prst="rect">
            <a:avLst/>
          </a:prstGeom>
        </p:spPr>
        <p:txBody>
          <a:bodyPr wrap="square">
            <a:spAutoFit/>
          </a:bodyPr>
          <a:lstStyle/>
          <a:p>
            <a:pPr algn="just"/>
            <a:r>
              <a:rPr lang="ru-RU" b="1" i="0" dirty="0" smtClean="0">
                <a:effectLst/>
                <a:latin typeface="+mj-lt"/>
                <a:cs typeface="Arial" panose="020B0604020202020204" pitchFamily="34" charset="0"/>
              </a:rPr>
              <a:t> </a:t>
            </a:r>
            <a:r>
              <a:rPr lang="ru-RU" sz="2000" b="1" i="0" dirty="0" smtClean="0">
                <a:effectLst/>
                <a:latin typeface="Arial" panose="020B0604020202020204" pitchFamily="34" charset="0"/>
                <a:cs typeface="Arial" panose="020B0604020202020204" pitchFamily="34" charset="0"/>
              </a:rPr>
              <a:t>де </a:t>
            </a:r>
          </a:p>
          <a:p>
            <a:pPr algn="just"/>
            <a:r>
              <a:rPr lang="en-US" sz="2000" b="1" i="0" dirty="0" smtClean="0">
                <a:effectLst/>
                <a:latin typeface="Arial" panose="020B0604020202020204" pitchFamily="34" charset="0"/>
                <a:cs typeface="Arial" panose="020B0604020202020204" pitchFamily="34" charset="0"/>
              </a:rPr>
              <a:t>n — </a:t>
            </a:r>
            <a:r>
              <a:rPr lang="uk-UA" sz="2000" b="1" i="0" dirty="0" smtClean="0">
                <a:effectLst/>
                <a:latin typeface="Arial" panose="020B0604020202020204" pitchFamily="34" charset="0"/>
                <a:cs typeface="Arial" panose="020B0604020202020204" pitchFamily="34" charset="0"/>
              </a:rPr>
              <a:t>кількість років корисного використання об’єкта необоротних активів;</a:t>
            </a:r>
          </a:p>
          <a:p>
            <a:pPr algn="just"/>
            <a:r>
              <a:rPr lang="uk-UA" sz="2000" b="1" i="0" dirty="0" err="1" smtClean="0">
                <a:effectLst/>
                <a:latin typeface="Arial" panose="020B0604020202020204" pitchFamily="34" charset="0"/>
                <a:cs typeface="Arial" panose="020B0604020202020204" pitchFamily="34" charset="0"/>
              </a:rPr>
              <a:t>ЛікВ</a:t>
            </a:r>
            <a:r>
              <a:rPr lang="uk-UA" sz="2000" b="1" i="0" dirty="0" smtClean="0">
                <a:effectLst/>
                <a:latin typeface="Arial" panose="020B0604020202020204" pitchFamily="34" charset="0"/>
                <a:cs typeface="Arial" panose="020B0604020202020204" pitchFamily="34" charset="0"/>
              </a:rPr>
              <a:t> — ліквідаційна вартість;</a:t>
            </a:r>
          </a:p>
          <a:p>
            <a:pPr algn="just"/>
            <a:r>
              <a:rPr lang="uk-UA" sz="2000" b="1" i="0" dirty="0" err="1" smtClean="0">
                <a:effectLst/>
                <a:latin typeface="Arial" panose="020B0604020202020204" pitchFamily="34" charset="0"/>
                <a:cs typeface="Arial" panose="020B0604020202020204" pitchFamily="34" charset="0"/>
              </a:rPr>
              <a:t>ПерВ</a:t>
            </a:r>
            <a:r>
              <a:rPr lang="uk-UA" sz="2000" b="1" i="0" dirty="0" smtClean="0">
                <a:effectLst/>
                <a:latin typeface="Arial" panose="020B0604020202020204" pitchFamily="34" charset="0"/>
                <a:cs typeface="Arial" panose="020B0604020202020204" pitchFamily="34" charset="0"/>
              </a:rPr>
              <a:t> — первісна вартість.</a:t>
            </a:r>
            <a:endParaRPr lang="uk-UA" sz="2000" b="1" i="0" dirty="0">
              <a:effectLst/>
              <a:latin typeface="Arial" panose="020B0604020202020204" pitchFamily="34" charset="0"/>
              <a:cs typeface="Arial" panose="020B0604020202020204" pitchFamily="34" charset="0"/>
            </a:endParaRPr>
          </a:p>
        </p:txBody>
      </p:sp>
      <p:sp>
        <p:nvSpPr>
          <p:cNvPr id="16" name="Прямоугольник 15"/>
          <p:cNvSpPr/>
          <p:nvPr/>
        </p:nvSpPr>
        <p:spPr>
          <a:xfrm>
            <a:off x="1446381" y="4681599"/>
            <a:ext cx="2522265" cy="16592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Arial Black" panose="020B0A04020102020204" pitchFamily="34" charset="0"/>
              </a:rPr>
              <a:t>РНА за МЕТОДОМ</a:t>
            </a:r>
          </a:p>
          <a:p>
            <a:pPr algn="ctr"/>
            <a:r>
              <a:rPr lang="uk-UA" sz="2000" dirty="0" smtClean="0">
                <a:solidFill>
                  <a:schemeClr val="tx1"/>
                </a:solidFill>
                <a:latin typeface="Arial Black" panose="020B0A04020102020204" pitchFamily="34" charset="0"/>
              </a:rPr>
              <a:t>ЗМЕНШЕННЯ</a:t>
            </a:r>
          </a:p>
          <a:p>
            <a:pPr algn="ctr"/>
            <a:r>
              <a:rPr lang="uk-UA" sz="2000" dirty="0" smtClean="0">
                <a:solidFill>
                  <a:schemeClr val="tx1"/>
                </a:solidFill>
                <a:latin typeface="Arial Black" panose="020B0A04020102020204" pitchFamily="34" charset="0"/>
              </a:rPr>
              <a:t>ЗАЛИШКОВОЇ</a:t>
            </a:r>
          </a:p>
          <a:p>
            <a:pPr algn="ctr"/>
            <a:r>
              <a:rPr lang="uk-UA" sz="2000" dirty="0" smtClean="0">
                <a:solidFill>
                  <a:schemeClr val="tx1"/>
                </a:solidFill>
                <a:latin typeface="Arial Black" panose="020B0A04020102020204" pitchFamily="34" charset="0"/>
              </a:rPr>
              <a:t>ВАРТОСТІ</a:t>
            </a:r>
            <a:endParaRPr lang="uk-UA" sz="2000" dirty="0">
              <a:solidFill>
                <a:schemeClr val="tx1"/>
              </a:solidFill>
              <a:latin typeface="Arial Black" panose="020B0A04020102020204" pitchFamily="34" charset="0"/>
            </a:endParaRPr>
          </a:p>
        </p:txBody>
      </p:sp>
      <p:pic>
        <p:nvPicPr>
          <p:cNvPr id="19460" name="Picture 4" descr="ÐÐ°ÑÑÐ¸Ð½ÐºÐ¸ Ð¿Ð¾ Ð·Ð°Ð¿ÑÐ¾ÑÑ ÐºÑÐ°ÑÐ¸Ð²Ð°Ñ ÑÑÑÐµÐ»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77647" y="3579573"/>
            <a:ext cx="1428750" cy="55721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Группа 17"/>
          <p:cNvGrpSpPr/>
          <p:nvPr/>
        </p:nvGrpSpPr>
        <p:grpSpPr>
          <a:xfrm>
            <a:off x="5420861" y="960489"/>
            <a:ext cx="3443071" cy="1134620"/>
            <a:chOff x="7401370" y="866112"/>
            <a:chExt cx="4590761" cy="1134620"/>
          </a:xfrm>
        </p:grpSpPr>
        <p:sp>
          <p:nvSpPr>
            <p:cNvPr id="19" name="Прямоугольник 18"/>
            <p:cNvSpPr/>
            <p:nvPr/>
          </p:nvSpPr>
          <p:spPr>
            <a:xfrm>
              <a:off x="7401370" y="866112"/>
              <a:ext cx="4590761" cy="923330"/>
            </a:xfrm>
            <a:prstGeom prst="rect">
              <a:avLst/>
            </a:prstGeom>
            <a:ln>
              <a:solidFill>
                <a:schemeClr val="accent1">
                  <a:shade val="50000"/>
                </a:schemeClr>
              </a:solidFill>
            </a:ln>
          </p:spPr>
          <p:txBody>
            <a:bodyPr wrap="square">
              <a:spAutoFit/>
            </a:bodyPr>
            <a:lstStyle/>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РНА = (1-                  ) * 100 %</a:t>
              </a:r>
            </a:p>
            <a:p>
              <a:endParaRPr lang="uk-UA" dirty="0">
                <a:latin typeface="Arial" panose="020B0604020202020204" pitchFamily="34" charset="0"/>
                <a:cs typeface="Arial" panose="020B0604020202020204" pitchFamily="34" charset="0"/>
              </a:endParaRPr>
            </a:p>
          </p:txBody>
        </p:sp>
        <p:pic>
          <p:nvPicPr>
            <p:cNvPr id="20" name="Picture 2" descr="ÐÐ°ÑÑÐ¸Ð½ÐºÐ¸ Ð¿Ð¾ Ð·Ð°Ð¿ÑÐ¾ÑÑ ÐºÐ²Ð°Ð´ÑÐ°ÑÐ½ÑÐ¹ ÐºÐ¾ÑÐµÐ½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057" y="866112"/>
              <a:ext cx="1134620" cy="1134620"/>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9323881" y="1127996"/>
              <a:ext cx="869795" cy="40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Л</a:t>
              </a:r>
              <a:r>
                <a:rPr lang="uk-UA" dirty="0" err="1" smtClean="0">
                  <a:solidFill>
                    <a:schemeClr val="tx1"/>
                  </a:solidFill>
                </a:rPr>
                <a:t>ікВ</a:t>
              </a:r>
              <a:endParaRPr lang="uk-UA" dirty="0">
                <a:solidFill>
                  <a:schemeClr val="tx1"/>
                </a:solidFill>
              </a:endParaRPr>
            </a:p>
          </p:txBody>
        </p:sp>
        <p:sp>
          <p:nvSpPr>
            <p:cNvPr id="22" name="Прямоугольник 21"/>
            <p:cNvSpPr/>
            <p:nvPr/>
          </p:nvSpPr>
          <p:spPr>
            <a:xfrm>
              <a:off x="9248932" y="1528997"/>
              <a:ext cx="944744" cy="40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a:t>
              </a:r>
              <a:r>
                <a:rPr lang="uk-UA" dirty="0" smtClean="0">
                  <a:solidFill>
                    <a:schemeClr val="tx1"/>
                  </a:solidFill>
                </a:rPr>
                <a:t>В</a:t>
              </a:r>
              <a:endParaRPr lang="uk-UA" dirty="0">
                <a:solidFill>
                  <a:schemeClr val="tx1"/>
                </a:solidFill>
              </a:endParaRPr>
            </a:p>
          </p:txBody>
        </p:sp>
        <p:cxnSp>
          <p:nvCxnSpPr>
            <p:cNvPr id="23" name="Прямая соединительная линия 22"/>
            <p:cNvCxnSpPr/>
            <p:nvPr/>
          </p:nvCxnSpPr>
          <p:spPr>
            <a:xfrm>
              <a:off x="9323880" y="1528997"/>
              <a:ext cx="86979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840056" y="1127996"/>
              <a:ext cx="264825" cy="296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a:t>
              </a:r>
              <a:endParaRPr lang="uk-UA" sz="1600" b="1" dirty="0">
                <a:solidFill>
                  <a:schemeClr val="tx1"/>
                </a:solidFill>
              </a:endParaRPr>
            </a:p>
          </p:txBody>
        </p:sp>
      </p:grpSp>
    </p:spTree>
    <p:extLst>
      <p:ext uri="{BB962C8B-B14F-4D97-AF65-F5344CB8AC3E}">
        <p14:creationId xmlns:p14="http://schemas.microsoft.com/office/powerpoint/2010/main" val="2410793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44381" y="156708"/>
            <a:ext cx="735267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8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МЕТОДИ НАРАХУВАННЯ АМОРТИЗАЦІЇ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11"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316623" y="1539089"/>
            <a:ext cx="549060" cy="7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98823" y="1110815"/>
            <a:ext cx="5250304" cy="3046988"/>
          </a:xfrm>
          <a:prstGeom prst="rect">
            <a:avLst/>
          </a:prstGeom>
          <a:ln>
            <a:solidFill>
              <a:schemeClr val="accent1">
                <a:shade val="50000"/>
              </a:schemeClr>
            </a:solidFill>
          </a:ln>
        </p:spPr>
        <p:txBody>
          <a:bodyPr wrap="square">
            <a:spAutoFit/>
          </a:bodyPr>
          <a:lstStyle/>
          <a:p>
            <a:r>
              <a:rPr lang="uk-UA" sz="1600" b="1" dirty="0">
                <a:latin typeface="Arial" panose="020B0604020202020204" pitchFamily="34" charset="0"/>
                <a:cs typeface="Arial" panose="020B0604020202020204" pitchFamily="34" charset="0"/>
              </a:rPr>
              <a:t>Цей метод фактично схожий на попередній. Щоправда, за ним підприємство може більшу частину вартості </a:t>
            </a:r>
            <a:r>
              <a:rPr lang="uk-UA" sz="1600" b="1" dirty="0" smtClean="0">
                <a:latin typeface="Arial" panose="020B0604020202020204" pitchFamily="34" charset="0"/>
                <a:cs typeface="Arial" panose="020B0604020202020204" pitchFamily="34" charset="0"/>
              </a:rPr>
              <a:t>необоротних активів </a:t>
            </a:r>
            <a:r>
              <a:rPr lang="uk-UA" sz="1600" b="1" dirty="0">
                <a:latin typeface="Arial" panose="020B0604020202020204" pitchFamily="34" charset="0"/>
                <a:cs typeface="Arial" panose="020B0604020202020204" pitchFamily="34" charset="0"/>
              </a:rPr>
              <a:t>замортизувати в перші роки експлуатації.</a:t>
            </a:r>
          </a:p>
          <a:p>
            <a:r>
              <a:rPr lang="uk-UA" sz="1600" b="1" dirty="0">
                <a:latin typeface="Arial" panose="020B0604020202020204" pitchFamily="34" charset="0"/>
                <a:cs typeface="Arial" panose="020B0604020202020204" pitchFamily="34" charset="0"/>
              </a:rPr>
              <a:t>Річну суму амортизації за методом прискореного зменшення залишкової вартості визначають як добуток залишкової </a:t>
            </a:r>
            <a:r>
              <a:rPr lang="uk-UA" sz="1600" b="1" dirty="0" smtClean="0">
                <a:latin typeface="Arial" panose="020B0604020202020204" pitchFamily="34" charset="0"/>
                <a:cs typeface="Arial" panose="020B0604020202020204" pitchFamily="34" charset="0"/>
              </a:rPr>
              <a:t>вартості необоротних активів </a:t>
            </a:r>
            <a:r>
              <a:rPr lang="uk-UA" sz="1600" b="1" dirty="0">
                <a:latin typeface="Arial" panose="020B0604020202020204" pitchFamily="34" charset="0"/>
                <a:cs typeface="Arial" panose="020B0604020202020204" pitchFamily="34" charset="0"/>
              </a:rPr>
              <a:t>на початок звітного року (первісної вартості на дату початку нарахування амортизації) та річної норми амортизації. Останню розраховують виходячи із строку корисного використання об'єкта і подвоюють.</a:t>
            </a:r>
          </a:p>
        </p:txBody>
      </p:sp>
      <p:pic>
        <p:nvPicPr>
          <p:cNvPr id="1038" name="Picture 14"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13" y="1607587"/>
            <a:ext cx="442790" cy="63324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44380" y="1128665"/>
            <a:ext cx="2293833" cy="22243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latin typeface="Arial Black" panose="020B0A04020102020204" pitchFamily="34" charset="0"/>
              </a:rPr>
              <a:t>3. МЕТОД</a:t>
            </a:r>
          </a:p>
          <a:p>
            <a:pPr algn="ctr"/>
            <a:r>
              <a:rPr lang="uk-UA" sz="1600" dirty="0" smtClean="0">
                <a:solidFill>
                  <a:schemeClr val="tx1"/>
                </a:solidFill>
                <a:latin typeface="Arial Black" panose="020B0A04020102020204" pitchFamily="34" charset="0"/>
              </a:rPr>
              <a:t>ПРИСКОРЕНОГО</a:t>
            </a:r>
          </a:p>
          <a:p>
            <a:pPr algn="ctr"/>
            <a:r>
              <a:rPr lang="uk-UA" sz="1600" dirty="0" smtClean="0">
                <a:solidFill>
                  <a:schemeClr val="tx1"/>
                </a:solidFill>
                <a:latin typeface="Arial Black" panose="020B0A04020102020204" pitchFamily="34" charset="0"/>
              </a:rPr>
              <a:t>ЗМЕНШЕННЯ</a:t>
            </a:r>
          </a:p>
          <a:p>
            <a:pPr algn="ctr"/>
            <a:r>
              <a:rPr lang="uk-UA" sz="1600" dirty="0" smtClean="0">
                <a:solidFill>
                  <a:schemeClr val="tx1"/>
                </a:solidFill>
                <a:latin typeface="Arial Black" panose="020B0A04020102020204" pitchFamily="34" charset="0"/>
              </a:rPr>
              <a:t>ЗАЛИШКОВОЇ</a:t>
            </a:r>
          </a:p>
          <a:p>
            <a:pPr algn="ctr"/>
            <a:r>
              <a:rPr lang="uk-UA" sz="1600" dirty="0" smtClean="0">
                <a:solidFill>
                  <a:schemeClr val="tx1"/>
                </a:solidFill>
                <a:latin typeface="Arial Black" panose="020B0A04020102020204" pitchFamily="34" charset="0"/>
              </a:rPr>
              <a:t>ВАРТОСТІ</a:t>
            </a:r>
            <a:endParaRPr lang="uk-UA" sz="1600" dirty="0">
              <a:solidFill>
                <a:schemeClr val="tx1"/>
              </a:solidFill>
              <a:latin typeface="Arial Black" panose="020B0A04020102020204" pitchFamily="34" charset="0"/>
            </a:endParaRPr>
          </a:p>
        </p:txBody>
      </p:sp>
      <p:grpSp>
        <p:nvGrpSpPr>
          <p:cNvPr id="17" name="Группа 16"/>
          <p:cNvGrpSpPr/>
          <p:nvPr/>
        </p:nvGrpSpPr>
        <p:grpSpPr>
          <a:xfrm>
            <a:off x="4863354" y="5574683"/>
            <a:ext cx="3847026" cy="1134620"/>
            <a:chOff x="7401370" y="866112"/>
            <a:chExt cx="5129368" cy="1134620"/>
          </a:xfrm>
        </p:grpSpPr>
        <p:sp>
          <p:nvSpPr>
            <p:cNvPr id="20" name="Прямоугольник 19"/>
            <p:cNvSpPr/>
            <p:nvPr/>
          </p:nvSpPr>
          <p:spPr>
            <a:xfrm>
              <a:off x="7401370" y="866112"/>
              <a:ext cx="5129368" cy="923330"/>
            </a:xfrm>
            <a:prstGeom prst="rect">
              <a:avLst/>
            </a:prstGeom>
            <a:ln>
              <a:solidFill>
                <a:schemeClr val="accent1">
                  <a:shade val="50000"/>
                </a:schemeClr>
              </a:solidFill>
            </a:ln>
          </p:spPr>
          <p:txBody>
            <a:bodyPr wrap="square">
              <a:spAutoFit/>
            </a:bodyPr>
            <a:lstStyle/>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РНА = ((1-                   ) * 100 %)* 2</a:t>
              </a:r>
            </a:p>
            <a:p>
              <a:endParaRPr lang="uk-UA" dirty="0">
                <a:latin typeface="Arial" panose="020B0604020202020204" pitchFamily="34" charset="0"/>
                <a:cs typeface="Arial" panose="020B0604020202020204" pitchFamily="34" charset="0"/>
              </a:endParaRPr>
            </a:p>
          </p:txBody>
        </p:sp>
        <p:pic>
          <p:nvPicPr>
            <p:cNvPr id="21" name="Picture 2" descr="ÐÐ°ÑÑÐ¸Ð½ÐºÐ¸ Ð¿Ð¾ Ð·Ð°Ð¿ÑÐ¾ÑÑ ÐºÐ²Ð°Ð´ÑÐ°ÑÐ½ÑÐ¹ ÐºÐ¾ÑÐµÐ½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110" y="866112"/>
              <a:ext cx="1134620" cy="113462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9403616" y="1127996"/>
              <a:ext cx="869796" cy="40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Л</a:t>
              </a:r>
              <a:r>
                <a:rPr lang="uk-UA" dirty="0" err="1" smtClean="0">
                  <a:solidFill>
                    <a:schemeClr val="tx1"/>
                  </a:solidFill>
                </a:rPr>
                <a:t>ікВ</a:t>
              </a:r>
              <a:endParaRPr lang="uk-UA" dirty="0">
                <a:solidFill>
                  <a:schemeClr val="tx1"/>
                </a:solidFill>
              </a:endParaRPr>
            </a:p>
          </p:txBody>
        </p:sp>
        <p:sp>
          <p:nvSpPr>
            <p:cNvPr id="23" name="Прямоугольник 22"/>
            <p:cNvSpPr/>
            <p:nvPr/>
          </p:nvSpPr>
          <p:spPr>
            <a:xfrm>
              <a:off x="9323880" y="1514006"/>
              <a:ext cx="944744" cy="40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 Пер</a:t>
              </a:r>
              <a:r>
                <a:rPr lang="uk-UA" dirty="0" smtClean="0">
                  <a:solidFill>
                    <a:schemeClr val="tx1"/>
                  </a:solidFill>
                </a:rPr>
                <a:t>В</a:t>
              </a:r>
              <a:endParaRPr lang="uk-UA" dirty="0">
                <a:solidFill>
                  <a:schemeClr val="tx1"/>
                </a:solidFill>
              </a:endParaRPr>
            </a:p>
          </p:txBody>
        </p:sp>
        <p:cxnSp>
          <p:nvCxnSpPr>
            <p:cNvPr id="24" name="Прямая соединительная линия 23"/>
            <p:cNvCxnSpPr/>
            <p:nvPr/>
          </p:nvCxnSpPr>
          <p:spPr>
            <a:xfrm>
              <a:off x="9323880" y="1528997"/>
              <a:ext cx="86979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8840056" y="1127996"/>
              <a:ext cx="264825" cy="296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a:t>
              </a:r>
              <a:endParaRPr lang="uk-UA" sz="1600" b="1" dirty="0">
                <a:solidFill>
                  <a:schemeClr val="tx1"/>
                </a:solidFill>
              </a:endParaRPr>
            </a:p>
          </p:txBody>
        </p:sp>
      </p:grpSp>
      <p:pic>
        <p:nvPicPr>
          <p:cNvPr id="26" name="Picture 4" descr="ÐÐ°ÑÑÐ¸Ð½ÐºÐ¸ Ð¿Ð¾ Ð·Ð°Ð¿ÑÐ¾ÑÑ ÐºÑÐ°ÑÐ¸Ð²Ð°Ñ ÑÑÑÐµÐ»Ðº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072492" y="4581701"/>
            <a:ext cx="1428750" cy="55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44381" y="156708"/>
            <a:ext cx="7352675"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МЕТОДИ НАРАХУВАННЯ АМОРТИЗАЦІЇ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11"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316623" y="1539089"/>
            <a:ext cx="549060" cy="7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98823" y="719984"/>
            <a:ext cx="5250304" cy="2308324"/>
          </a:xfrm>
          <a:prstGeom prst="rect">
            <a:avLst/>
          </a:prstGeom>
          <a:ln>
            <a:solidFill>
              <a:schemeClr val="accent1">
                <a:shade val="50000"/>
              </a:schemeClr>
            </a:solidFill>
          </a:ln>
        </p:spPr>
        <p:txBody>
          <a:bodyPr wrap="square">
            <a:spAutoFit/>
          </a:bodyPr>
          <a:lstStyle/>
          <a:p>
            <a:r>
              <a:rPr lang="uk-UA" b="1" dirty="0">
                <a:latin typeface="Arial" panose="020B0604020202020204" pitchFamily="34" charset="0"/>
                <a:cs typeface="Arial" panose="020B0604020202020204" pitchFamily="34" charset="0"/>
              </a:rPr>
              <a:t>За цим методом річну суму амортизації розраховують як добуток вартості, яка амортизується, та кумулятивного коефіцієнта. Останній обчислюють шляхом ділення кількості років, що залишаються до кінця строку корисного використання, на суму числа років його корисного використання.</a:t>
            </a:r>
          </a:p>
        </p:txBody>
      </p:sp>
      <p:pic>
        <p:nvPicPr>
          <p:cNvPr id="1038" name="Picture 14"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13" y="1607587"/>
            <a:ext cx="442790" cy="63324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890368" y="861678"/>
            <a:ext cx="2293833" cy="22243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latin typeface="Arial Black" panose="020B0A04020102020204" pitchFamily="34" charset="0"/>
              </a:rPr>
              <a:t>4. КУМУЛЯТИВНИЙ</a:t>
            </a:r>
          </a:p>
          <a:p>
            <a:pPr algn="ctr"/>
            <a:r>
              <a:rPr lang="uk-UA" sz="1600" dirty="0" smtClean="0">
                <a:solidFill>
                  <a:schemeClr val="tx1"/>
                </a:solidFill>
                <a:latin typeface="Arial Black" panose="020B0A04020102020204" pitchFamily="34" charset="0"/>
              </a:rPr>
              <a:t>МЕТОД</a:t>
            </a:r>
            <a:endParaRPr lang="uk-UA" sz="1600" dirty="0">
              <a:solidFill>
                <a:schemeClr val="tx1"/>
              </a:solidFill>
              <a:latin typeface="Arial Black" panose="020B0A04020102020204" pitchFamily="34" charset="0"/>
            </a:endParaRPr>
          </a:p>
        </p:txBody>
      </p:sp>
      <p:pic>
        <p:nvPicPr>
          <p:cNvPr id="26" name="Picture 4" descr="ÐÐ°ÑÑÐ¸Ð½ÐºÐ¸ Ð¿Ð¾ Ð·Ð°Ð¿ÑÐ¾ÑÑ ÐºÑÐ°ÑÐ¸Ð²Ð°Ñ ÑÑÑÐµÐ»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6753">
            <a:off x="4666944" y="3101618"/>
            <a:ext cx="1071563" cy="7429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676973" y="3277684"/>
            <a:ext cx="3251211" cy="584775"/>
          </a:xfrm>
          <a:prstGeom prst="rect">
            <a:avLst/>
          </a:prstGeom>
          <a:ln>
            <a:solidFill>
              <a:schemeClr val="accent1">
                <a:shade val="50000"/>
              </a:schemeClr>
            </a:solidFill>
          </a:ln>
        </p:spPr>
        <p:txBody>
          <a:bodyPr wrap="none">
            <a:spAutoFit/>
          </a:bodyPr>
          <a:lstStyle/>
          <a:p>
            <a:r>
              <a:rPr lang="uk-UA" sz="3200" dirty="0" err="1" smtClean="0">
                <a:latin typeface="Arial" panose="020B0604020202020204" pitchFamily="34" charset="0"/>
                <a:cs typeface="Arial" panose="020B0604020202020204" pitchFamily="34" charset="0"/>
              </a:rPr>
              <a:t>Амр</a:t>
            </a:r>
            <a:r>
              <a:rPr lang="uk-UA" sz="3200" dirty="0" smtClean="0">
                <a:latin typeface="Arial" panose="020B0604020202020204" pitchFamily="34" charset="0"/>
                <a:cs typeface="Arial" panose="020B0604020202020204" pitchFamily="34" charset="0"/>
              </a:rPr>
              <a:t> = </a:t>
            </a:r>
            <a:r>
              <a:rPr lang="uk-UA" sz="3200" dirty="0" err="1" smtClean="0">
                <a:latin typeface="Arial" panose="020B0604020202020204" pitchFamily="34" charset="0"/>
                <a:cs typeface="Arial" panose="020B0604020202020204" pitchFamily="34" charset="0"/>
              </a:rPr>
              <a:t>АмВ</a:t>
            </a:r>
            <a:r>
              <a:rPr lang="uk-UA" sz="3200" dirty="0" smtClean="0">
                <a:latin typeface="Arial" panose="020B0604020202020204" pitchFamily="34" charset="0"/>
                <a:cs typeface="Arial" panose="020B0604020202020204" pitchFamily="34" charset="0"/>
              </a:rPr>
              <a:t> × </a:t>
            </a:r>
            <a:r>
              <a:rPr lang="uk-UA" sz="3200" dirty="0" err="1" smtClean="0">
                <a:latin typeface="Arial" panose="020B0604020202020204" pitchFamily="34" charset="0"/>
                <a:cs typeface="Arial" panose="020B0604020202020204" pitchFamily="34" charset="0"/>
              </a:rPr>
              <a:t>Кк</a:t>
            </a:r>
            <a:r>
              <a:rPr lang="uk-UA" sz="1400" dirty="0" smtClean="0"/>
              <a:t>, </a:t>
            </a:r>
            <a:endParaRPr lang="uk-UA" sz="1400" dirty="0"/>
          </a:p>
        </p:txBody>
      </p:sp>
      <p:sp>
        <p:nvSpPr>
          <p:cNvPr id="4" name="Прямоугольник 3"/>
          <p:cNvSpPr/>
          <p:nvPr/>
        </p:nvSpPr>
        <p:spPr>
          <a:xfrm>
            <a:off x="5360045" y="4535280"/>
            <a:ext cx="3685319" cy="1815882"/>
          </a:xfrm>
          <a:prstGeom prst="rect">
            <a:avLst/>
          </a:prstGeom>
        </p:spPr>
        <p:txBody>
          <a:bodyPr wrap="square">
            <a:spAutoFit/>
          </a:bodyPr>
          <a:lstStyle/>
          <a:p>
            <a:pPr algn="just"/>
            <a:r>
              <a:rPr lang="uk-UA" sz="1600" b="1" i="0" dirty="0" smtClean="0">
                <a:effectLst/>
                <a:latin typeface="Arial" panose="020B0604020202020204" pitchFamily="34" charset="0"/>
                <a:cs typeface="Arial" panose="020B0604020202020204" pitchFamily="34" charset="0"/>
              </a:rPr>
              <a:t>де:</a:t>
            </a:r>
          </a:p>
          <a:p>
            <a:pPr algn="just"/>
            <a:r>
              <a:rPr lang="uk-UA" sz="1600" b="1" i="0" dirty="0" err="1" smtClean="0">
                <a:effectLst/>
                <a:latin typeface="Arial" panose="020B0604020202020204" pitchFamily="34" charset="0"/>
                <a:cs typeface="Arial" panose="020B0604020202020204" pitchFamily="34" charset="0"/>
              </a:rPr>
              <a:t>АмВ</a:t>
            </a:r>
            <a:r>
              <a:rPr lang="uk-UA" sz="1600" b="1" i="0" dirty="0" smtClean="0">
                <a:effectLst/>
                <a:latin typeface="Arial" panose="020B0604020202020204" pitchFamily="34" charset="0"/>
                <a:cs typeface="Arial" panose="020B0604020202020204" pitchFamily="34" charset="0"/>
              </a:rPr>
              <a:t> — вартість, що амортизується (її визначають як різницю між первісною (переоціненою) та ліквідаційною вартостями);</a:t>
            </a:r>
          </a:p>
          <a:p>
            <a:pPr algn="just"/>
            <a:r>
              <a:rPr lang="uk-UA" sz="1600" b="1" i="0" dirty="0" err="1" smtClean="0">
                <a:effectLst/>
                <a:latin typeface="Arial" panose="020B0604020202020204" pitchFamily="34" charset="0"/>
                <a:cs typeface="Arial" panose="020B0604020202020204" pitchFamily="34" charset="0"/>
              </a:rPr>
              <a:t>К</a:t>
            </a:r>
            <a:r>
              <a:rPr lang="uk-UA" sz="1600" b="1" i="0" baseline="-25000" dirty="0" err="1" smtClean="0">
                <a:effectLst/>
                <a:latin typeface="Arial" panose="020B0604020202020204" pitchFamily="34" charset="0"/>
                <a:cs typeface="Arial" panose="020B0604020202020204" pitchFamily="34" charset="0"/>
              </a:rPr>
              <a:t>к</a:t>
            </a:r>
            <a:r>
              <a:rPr lang="uk-UA" sz="1600" b="1" i="0" baseline="-25000" dirty="0" smtClean="0">
                <a:effectLst/>
                <a:latin typeface="Arial" panose="020B0604020202020204" pitchFamily="34" charset="0"/>
                <a:cs typeface="Arial" panose="020B0604020202020204" pitchFamily="34" charset="0"/>
              </a:rPr>
              <a:t> </a:t>
            </a:r>
            <a:r>
              <a:rPr lang="uk-UA" sz="1600" b="1" i="0" dirty="0" smtClean="0">
                <a:effectLst/>
                <a:latin typeface="Arial" panose="020B0604020202020204" pitchFamily="34" charset="0"/>
                <a:cs typeface="Arial" panose="020B0604020202020204" pitchFamily="34" charset="0"/>
              </a:rPr>
              <a:t>— кумулятивний коефіцієнт.</a:t>
            </a:r>
            <a:endParaRPr lang="uk-UA" sz="1600" b="1" i="0" dirty="0">
              <a:effectLst/>
              <a:latin typeface="Arial" panose="020B0604020202020204" pitchFamily="34" charset="0"/>
              <a:cs typeface="Arial" panose="020B0604020202020204" pitchFamily="34" charset="0"/>
            </a:endParaRPr>
          </a:p>
        </p:txBody>
      </p:sp>
      <p:sp>
        <p:nvSpPr>
          <p:cNvPr id="19" name="Прямоугольник 18"/>
          <p:cNvSpPr/>
          <p:nvPr/>
        </p:nvSpPr>
        <p:spPr>
          <a:xfrm>
            <a:off x="323771" y="4437069"/>
            <a:ext cx="787274" cy="707886"/>
          </a:xfrm>
          <a:prstGeom prst="rect">
            <a:avLst/>
          </a:prstGeom>
          <a:ln>
            <a:noFill/>
          </a:ln>
        </p:spPr>
        <p:txBody>
          <a:bodyPr wrap="square">
            <a:spAutoFit/>
          </a:bodyPr>
          <a:lstStyle/>
          <a:p>
            <a:r>
              <a:rPr lang="uk-UA" sz="4000" dirty="0" smtClean="0">
                <a:latin typeface="Arial" panose="020B0604020202020204" pitchFamily="34" charset="0"/>
                <a:cs typeface="Arial" panose="020B0604020202020204" pitchFamily="34" charset="0"/>
              </a:rPr>
              <a:t>К</a:t>
            </a:r>
            <a:r>
              <a:rPr lang="uk-UA" sz="4000" dirty="0">
                <a:latin typeface="Arial" panose="020B0604020202020204" pitchFamily="34" charset="0"/>
                <a:cs typeface="Arial" panose="020B0604020202020204" pitchFamily="34" charset="0"/>
              </a:rPr>
              <a:t>к</a:t>
            </a:r>
            <a:r>
              <a:rPr lang="uk-UA" dirty="0" smtClean="0"/>
              <a:t> </a:t>
            </a:r>
            <a:endParaRPr lang="uk-UA" dirty="0"/>
          </a:p>
        </p:txBody>
      </p:sp>
      <p:sp>
        <p:nvSpPr>
          <p:cNvPr id="27" name="Прямоугольник 26"/>
          <p:cNvSpPr/>
          <p:nvPr/>
        </p:nvSpPr>
        <p:spPr>
          <a:xfrm>
            <a:off x="1251618" y="4355463"/>
            <a:ext cx="349957" cy="984885"/>
          </a:xfrm>
          <a:prstGeom prst="rect">
            <a:avLst/>
          </a:prstGeom>
          <a:ln>
            <a:noFill/>
          </a:ln>
        </p:spPr>
        <p:txBody>
          <a:bodyPr wrap="square">
            <a:spAutoFit/>
          </a:bodyPr>
          <a:lstStyle/>
          <a:p>
            <a:r>
              <a:rPr lang="uk-UA" sz="4000" dirty="0" smtClean="0">
                <a:latin typeface="Arial" panose="020B0604020202020204" pitchFamily="34" charset="0"/>
                <a:cs typeface="Arial" panose="020B0604020202020204" pitchFamily="34" charset="0"/>
              </a:rPr>
              <a:t>=</a:t>
            </a:r>
            <a:r>
              <a:rPr lang="uk-UA" dirty="0" smtClean="0"/>
              <a:t> </a:t>
            </a:r>
            <a:endParaRPr lang="uk-UA" dirty="0"/>
          </a:p>
        </p:txBody>
      </p:sp>
      <p:sp>
        <p:nvSpPr>
          <p:cNvPr id="28" name="Прямоугольник 27"/>
          <p:cNvSpPr/>
          <p:nvPr/>
        </p:nvSpPr>
        <p:spPr>
          <a:xfrm>
            <a:off x="1651819" y="4083126"/>
            <a:ext cx="3370090" cy="1323439"/>
          </a:xfrm>
          <a:prstGeom prst="rect">
            <a:avLst/>
          </a:prstGeom>
          <a:ln>
            <a:noFill/>
          </a:ln>
        </p:spPr>
        <p:txBody>
          <a:bodyPr wrap="square">
            <a:spAutoFit/>
          </a:bodyPr>
          <a:lstStyle/>
          <a:p>
            <a:r>
              <a:rPr lang="uk-UA" sz="2000" b="1" dirty="0" smtClean="0">
                <a:latin typeface="Arial" panose="020B0604020202020204" pitchFamily="34" charset="0"/>
                <a:cs typeface="Arial" panose="020B0604020202020204" pitchFamily="34" charset="0"/>
              </a:rPr>
              <a:t>Число років, що залишається до кінця строку корисного використання НА</a:t>
            </a:r>
            <a:endParaRPr lang="uk-UA" dirty="0"/>
          </a:p>
        </p:txBody>
      </p:sp>
      <p:cxnSp>
        <p:nvCxnSpPr>
          <p:cNvPr id="6" name="Прямая соединительная линия 5"/>
          <p:cNvCxnSpPr>
            <a:stCxn id="28" idx="1"/>
            <a:endCxn id="28" idx="3"/>
          </p:cNvCxnSpPr>
          <p:nvPr/>
        </p:nvCxnSpPr>
        <p:spPr>
          <a:xfrm>
            <a:off x="1651819" y="4744846"/>
            <a:ext cx="33700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5294062" y="5999272"/>
            <a:ext cx="484217" cy="407457"/>
          </a:xfrm>
          <a:prstGeom prst="ellipse">
            <a:avLst/>
          </a:prstGeom>
          <a:noFill/>
          <a:ln w="38100">
            <a:solidFill>
              <a:srgbClr val="342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234381" y="3862459"/>
            <a:ext cx="4787528" cy="1995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a:p>
        </p:txBody>
      </p:sp>
      <p:pic>
        <p:nvPicPr>
          <p:cNvPr id="30" name="Picture 4" descr="ÐÐ°ÑÑÐ¸Ð½ÐºÐ¸ Ð¿Ð¾ Ð·Ð°Ð¿ÑÐ¾ÑÑ ÐºÑÐ°ÑÐ¸Ð²Ð°Ñ ÑÑÑÐµÐ»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37881">
            <a:off x="4169698" y="5415085"/>
            <a:ext cx="1071563"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2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44381" y="156708"/>
            <a:ext cx="735267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8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МЕТОДИ НАРАХУВАННЯ АМОРТИЗАЦІЇ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11"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316623" y="1539089"/>
            <a:ext cx="549060" cy="7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98824" y="1130866"/>
            <a:ext cx="5092908" cy="2554545"/>
          </a:xfrm>
          <a:prstGeom prst="rect">
            <a:avLst/>
          </a:prstGeom>
          <a:ln>
            <a:solidFill>
              <a:schemeClr val="accent1">
                <a:shade val="50000"/>
              </a:schemeClr>
            </a:solidFill>
          </a:ln>
        </p:spPr>
        <p:txBody>
          <a:bodyPr wrap="square">
            <a:spAutoFit/>
          </a:bodyPr>
          <a:lstStyle/>
          <a:p>
            <a:r>
              <a:rPr lang="uk-UA" sz="1600" b="1" dirty="0">
                <a:latin typeface="Arial" panose="020B0604020202020204" pitchFamily="34" charset="0"/>
                <a:cs typeface="Arial" panose="020B0604020202020204" pitchFamily="34" charset="0"/>
              </a:rPr>
              <a:t>Основа для розрахунку амортизації за виробничим методом — очікуваний обсяг продукції (робіт, послуг). А тому, щоб визначити місячну суму амортизації, потрібно перемножити фактичний місячний обсяг продукції (робіт, послуг) та виробничу ставку амортизації. Розмір такої ставки обчислюють шляхом діленням вартості, яка амортизується, на загальний очікуваний обсяг продукції (робіт, послуг).</a:t>
            </a:r>
          </a:p>
        </p:txBody>
      </p:sp>
      <p:pic>
        <p:nvPicPr>
          <p:cNvPr id="1038" name="Picture 14"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13" y="1607587"/>
            <a:ext cx="442790" cy="63324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44381" y="1110815"/>
            <a:ext cx="2293833" cy="22243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Arial Black" panose="020B0A04020102020204" pitchFamily="34" charset="0"/>
              </a:rPr>
              <a:t>5. </a:t>
            </a:r>
          </a:p>
          <a:p>
            <a:pPr algn="ctr"/>
            <a:r>
              <a:rPr lang="uk-UA" dirty="0" smtClean="0">
                <a:solidFill>
                  <a:schemeClr val="tx1"/>
                </a:solidFill>
                <a:latin typeface="Arial Black" panose="020B0A04020102020204" pitchFamily="34" charset="0"/>
              </a:rPr>
              <a:t>ВИРОБНИЧИЙ</a:t>
            </a:r>
          </a:p>
          <a:p>
            <a:pPr algn="ctr"/>
            <a:r>
              <a:rPr lang="uk-UA" dirty="0" smtClean="0">
                <a:solidFill>
                  <a:schemeClr val="tx1"/>
                </a:solidFill>
                <a:latin typeface="Arial Black" panose="020B0A04020102020204" pitchFamily="34" charset="0"/>
              </a:rPr>
              <a:t>МЕТОД</a:t>
            </a:r>
          </a:p>
        </p:txBody>
      </p:sp>
      <p:pic>
        <p:nvPicPr>
          <p:cNvPr id="15" name="Picture 6" descr="ÐÐ°ÑÑÐ¸Ð½ÐºÐ¸ Ð¿Ð¾ Ð·Ð°Ð¿ÑÐ¾ÑÑ Ð¶Ð¸Ð²ÑÐµ ÐºÐ°ÑÑÐ¸Ð½Ðº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367" y="3855656"/>
            <a:ext cx="2907583" cy="274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689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45807" y="1415845"/>
            <a:ext cx="8632722" cy="5050269"/>
          </a:xfrm>
        </p:spPr>
        <p:txBody>
          <a:bodyPr>
            <a:noAutofit/>
          </a:bodyPr>
          <a:lstStyle/>
          <a:p>
            <a:pPr marL="0" indent="0">
              <a:buNone/>
            </a:pPr>
            <a:r>
              <a:rPr lang="uk-UA" altLang="uk-UA" sz="3200" b="1" dirty="0"/>
              <a:t>1.1. </a:t>
            </a:r>
            <a:r>
              <a:rPr lang="uk-UA" altLang="uk-UA" sz="3200" b="1" dirty="0" smtClean="0"/>
              <a:t>Визнання необоротних активів</a:t>
            </a:r>
          </a:p>
          <a:p>
            <a:pPr marL="0" indent="0">
              <a:buNone/>
            </a:pPr>
            <a:r>
              <a:rPr lang="uk-UA" altLang="uk-UA" sz="3200" b="1" dirty="0" smtClean="0"/>
              <a:t>підприємства</a:t>
            </a:r>
          </a:p>
          <a:p>
            <a:pPr marL="0" indent="0">
              <a:buNone/>
            </a:pPr>
            <a:endParaRPr lang="uk-UA" altLang="uk-UA" sz="3200" b="1" dirty="0"/>
          </a:p>
          <a:p>
            <a:pPr marL="0" indent="0">
              <a:buNone/>
            </a:pPr>
            <a:r>
              <a:rPr lang="uk-UA" altLang="uk-UA" sz="3200" b="1" dirty="0"/>
              <a:t>1.2. К</a:t>
            </a:r>
            <a:r>
              <a:rPr lang="uk-UA" altLang="uk-UA" sz="3200" b="1" dirty="0" smtClean="0"/>
              <a:t>ласифікація необоротних активів підприємства</a:t>
            </a:r>
          </a:p>
          <a:p>
            <a:pPr marL="0" indent="0">
              <a:buNone/>
            </a:pPr>
            <a:endParaRPr lang="uk-UA" altLang="uk-UA" sz="3200" b="1" dirty="0"/>
          </a:p>
          <a:p>
            <a:pPr marL="0" indent="0">
              <a:buNone/>
            </a:pPr>
            <a:r>
              <a:rPr lang="uk-UA" altLang="uk-UA" sz="3200" b="1" dirty="0"/>
              <a:t>1.</a:t>
            </a:r>
            <a:r>
              <a:rPr lang="en-US" altLang="uk-UA" sz="3200" b="1" dirty="0"/>
              <a:t>3</a:t>
            </a:r>
            <a:r>
              <a:rPr lang="uk-UA" altLang="uk-UA" sz="3200" b="1" dirty="0"/>
              <a:t>. </a:t>
            </a:r>
            <a:r>
              <a:rPr lang="uk-UA" altLang="uk-UA" sz="3200" b="1" dirty="0" smtClean="0"/>
              <a:t>Сутність амортизації необоротних активів та методи її нарахування</a:t>
            </a:r>
            <a:endParaRPr lang="uk-UA" altLang="uk-UA" sz="3200" b="1" dirty="0"/>
          </a:p>
        </p:txBody>
      </p:sp>
      <p:sp>
        <p:nvSpPr>
          <p:cNvPr id="5" name="Скругленный прямоугольник 4"/>
          <p:cNvSpPr/>
          <p:nvPr/>
        </p:nvSpPr>
        <p:spPr>
          <a:xfrm>
            <a:off x="179388" y="466699"/>
            <a:ext cx="8785225" cy="792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1" fontAlgn="auto" hangingPunct="1">
              <a:spcBef>
                <a:spcPts val="0"/>
              </a:spcBef>
              <a:spcAft>
                <a:spcPts val="0"/>
              </a:spcAft>
              <a:defRPr/>
            </a:pPr>
            <a:r>
              <a:rPr lang="ru-RU" sz="3200" b="1">
                <a:ln w="11430"/>
                <a:solidFill>
                  <a:schemeClr val="tx1"/>
                </a:solidFill>
                <a:effectLst>
                  <a:outerShdw blurRad="50800" dist="39000" dir="5460000" algn="tl">
                    <a:srgbClr val="000000">
                      <a:alpha val="38000"/>
                    </a:srgbClr>
                  </a:outerShdw>
                </a:effectLst>
                <a:latin typeface="Arial Black" pitchFamily="34" charset="0"/>
                <a:cs typeface="Times New Roman" pitchFamily="18" charset="0"/>
              </a:rPr>
              <a:t>ПЛАН</a:t>
            </a:r>
            <a:endParaRPr lang="ru-RU" sz="3200" b="1" dirty="0">
              <a:ln w="11430"/>
              <a:solidFill>
                <a:schemeClr val="tx1"/>
              </a:solidFill>
              <a:effectLst>
                <a:outerShdw blurRad="50800" dist="39000" dir="5460000" algn="tl">
                  <a:srgbClr val="000000">
                    <a:alpha val="38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186910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5298" y="82456"/>
            <a:ext cx="8254625" cy="954107"/>
          </a:xfrm>
          <a:prstGeom prst="rect">
            <a:avLst/>
          </a:prstGeom>
          <a:ln>
            <a:solidFill>
              <a:srgbClr val="808080"/>
            </a:solidFill>
          </a:ln>
        </p:spPr>
        <p:txBody>
          <a:bodyPr wrap="square">
            <a:spAutoFit/>
          </a:bodyPr>
          <a:lstStyle/>
          <a:p>
            <a:pPr algn="ctr"/>
            <a:r>
              <a:rPr lang="uk-UA" altLang="uk-UA" sz="2800" b="1" i="1" dirty="0" smtClean="0">
                <a:latin typeface="Arial" pitchFamily="34" charset="0"/>
                <a:cs typeface="Arial" pitchFamily="34" charset="0"/>
              </a:rPr>
              <a:t>1.1. </a:t>
            </a:r>
            <a:r>
              <a:rPr lang="uk-UA" altLang="uk-UA" sz="2800" b="1" i="1" dirty="0">
                <a:latin typeface="Arial" pitchFamily="34" charset="0"/>
                <a:cs typeface="Arial" pitchFamily="34" charset="0"/>
              </a:rPr>
              <a:t>Визнання </a:t>
            </a:r>
            <a:r>
              <a:rPr lang="uk-UA" altLang="uk-UA" sz="2800" b="1" i="1" dirty="0" smtClean="0">
                <a:latin typeface="Arial" pitchFamily="34" charset="0"/>
                <a:cs typeface="Arial" pitchFamily="34" charset="0"/>
              </a:rPr>
              <a:t>необоротних </a:t>
            </a:r>
            <a:r>
              <a:rPr lang="uk-UA" altLang="uk-UA" sz="2800" b="1" i="1" dirty="0">
                <a:latin typeface="Arial" pitchFamily="34" charset="0"/>
                <a:cs typeface="Arial" pitchFamily="34" charset="0"/>
              </a:rPr>
              <a:t>активів </a:t>
            </a:r>
            <a:r>
              <a:rPr lang="uk-UA" altLang="uk-UA" sz="2800" b="1" i="1" dirty="0" smtClean="0">
                <a:latin typeface="Arial" pitchFamily="34" charset="0"/>
                <a:cs typeface="Arial" pitchFamily="34" charset="0"/>
              </a:rPr>
              <a:t>підприємства</a:t>
            </a:r>
            <a:endParaRPr lang="uk-UA" altLang="uk-UA" sz="2800" b="1" i="1" dirty="0">
              <a:latin typeface="Arial" pitchFamily="34" charset="0"/>
              <a:cs typeface="Arial" pitchFamily="34" charset="0"/>
            </a:endParaRPr>
          </a:p>
        </p:txBody>
      </p:sp>
      <p:sp>
        <p:nvSpPr>
          <p:cNvPr id="4" name="Прямоугольник 3"/>
          <p:cNvSpPr/>
          <p:nvPr/>
        </p:nvSpPr>
        <p:spPr>
          <a:xfrm>
            <a:off x="769948" y="1036563"/>
            <a:ext cx="779693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ГОЛОВНИМИ КРИТЕРІЯМИ ВИЗНАННЯ НЕОБОРОТНИХ АКТИВІВ Є:</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sp>
        <p:nvSpPr>
          <p:cNvPr id="5" name="Прямоугольник 4"/>
          <p:cNvSpPr/>
          <p:nvPr/>
        </p:nvSpPr>
        <p:spPr>
          <a:xfrm>
            <a:off x="505917" y="1867560"/>
            <a:ext cx="8173388" cy="4524315"/>
          </a:xfrm>
          <a:prstGeom prst="rect">
            <a:avLst/>
          </a:prstGeom>
        </p:spPr>
        <p:txBody>
          <a:bodyPr wrap="square">
            <a:spAutoFit/>
          </a:bodyPr>
          <a:lstStyle/>
          <a:p>
            <a:pPr algn="just" fontAlgn="base"/>
            <a:r>
              <a:rPr lang="uk-UA" b="1" i="0" dirty="0" smtClean="0">
                <a:solidFill>
                  <a:srgbClr val="0D4A6C"/>
                </a:solidFill>
                <a:effectLst/>
                <a:latin typeface="PT Serif"/>
              </a:rPr>
              <a:t>1)</a:t>
            </a:r>
            <a:r>
              <a:rPr lang="uk-UA" b="0" i="0" dirty="0" smtClean="0">
                <a:solidFill>
                  <a:srgbClr val="000000"/>
                </a:solidFill>
                <a:effectLst/>
                <a:latin typeface="PT Serif"/>
              </a:rPr>
              <a:t> </a:t>
            </a:r>
            <a:r>
              <a:rPr lang="uk-UA" b="1" i="0" dirty="0" smtClean="0">
                <a:solidFill>
                  <a:srgbClr val="00B050"/>
                </a:solidFill>
                <a:effectLst/>
                <a:latin typeface="PT Serif"/>
              </a:rPr>
              <a:t>контрольованість</a:t>
            </a:r>
            <a:r>
              <a:rPr lang="uk-UA" b="0" i="0" dirty="0" smtClean="0">
                <a:solidFill>
                  <a:srgbClr val="00B050"/>
                </a:solidFill>
                <a:effectLst/>
                <a:latin typeface="PT Serif"/>
              </a:rPr>
              <a:t>. </a:t>
            </a:r>
            <a:r>
              <a:rPr lang="ru-RU" b="1" dirty="0" err="1" smtClean="0">
                <a:latin typeface="PT Serif"/>
              </a:rPr>
              <a:t>Підприємство</a:t>
            </a:r>
            <a:r>
              <a:rPr lang="ru-RU" b="1" dirty="0" smtClean="0">
                <a:latin typeface="PT Serif"/>
              </a:rPr>
              <a:t> </a:t>
            </a:r>
            <a:r>
              <a:rPr lang="ru-RU" b="1" dirty="0" err="1">
                <a:latin typeface="PT Serif"/>
              </a:rPr>
              <a:t>може</a:t>
            </a:r>
            <a:r>
              <a:rPr lang="ru-RU" b="1" dirty="0">
                <a:latin typeface="PT Serif"/>
              </a:rPr>
              <a:t> </a:t>
            </a:r>
            <a:r>
              <a:rPr lang="ru-RU" b="1" dirty="0" err="1">
                <a:latin typeface="PT Serif"/>
              </a:rPr>
              <a:t>контролювати</a:t>
            </a:r>
            <a:r>
              <a:rPr lang="ru-RU" b="1" dirty="0">
                <a:latin typeface="PT Serif"/>
              </a:rPr>
              <a:t> актив </a:t>
            </a:r>
            <a:r>
              <a:rPr lang="ru-RU" b="1" dirty="0" err="1">
                <a:latin typeface="PT Serif"/>
              </a:rPr>
              <a:t>лише</a:t>
            </a:r>
            <a:r>
              <a:rPr lang="ru-RU" b="1" dirty="0">
                <a:latin typeface="PT Serif"/>
              </a:rPr>
              <a:t> в </a:t>
            </a:r>
            <a:r>
              <a:rPr lang="ru-RU" b="1" dirty="0" err="1">
                <a:latin typeface="PT Serif"/>
              </a:rPr>
              <a:t>разі</a:t>
            </a:r>
            <a:r>
              <a:rPr lang="ru-RU" b="1" dirty="0">
                <a:latin typeface="PT Serif"/>
              </a:rPr>
              <a:t> </a:t>
            </a:r>
            <a:r>
              <a:rPr lang="ru-RU" b="1" dirty="0" err="1">
                <a:latin typeface="PT Serif"/>
              </a:rPr>
              <a:t>володіння</a:t>
            </a:r>
            <a:r>
              <a:rPr lang="ru-RU" b="1" dirty="0">
                <a:latin typeface="PT Serif"/>
              </a:rPr>
              <a:t> правами на </a:t>
            </a:r>
            <a:r>
              <a:rPr lang="ru-RU" b="1" dirty="0" err="1">
                <a:latin typeface="PT Serif"/>
              </a:rPr>
              <a:t>отримання</a:t>
            </a:r>
            <a:r>
              <a:rPr lang="ru-RU" b="1" dirty="0">
                <a:latin typeface="PT Serif"/>
              </a:rPr>
              <a:t> </a:t>
            </a:r>
            <a:r>
              <a:rPr lang="ru-RU" b="1" dirty="0" err="1">
                <a:latin typeface="PT Serif"/>
              </a:rPr>
              <a:t>майбутніх</a:t>
            </a:r>
            <a:r>
              <a:rPr lang="ru-RU" b="1" dirty="0">
                <a:latin typeface="PT Serif"/>
              </a:rPr>
              <a:t> </a:t>
            </a:r>
            <a:r>
              <a:rPr lang="ru-RU" b="1" dirty="0" err="1">
                <a:latin typeface="PT Serif"/>
              </a:rPr>
              <a:t>економічних</a:t>
            </a:r>
            <a:r>
              <a:rPr lang="ru-RU" b="1" dirty="0">
                <a:latin typeface="PT Serif"/>
              </a:rPr>
              <a:t> </a:t>
            </a:r>
            <a:r>
              <a:rPr lang="ru-RU" b="1" dirty="0" err="1">
                <a:latin typeface="PT Serif"/>
              </a:rPr>
              <a:t>вигід</a:t>
            </a:r>
            <a:r>
              <a:rPr lang="ru-RU" b="1" dirty="0">
                <a:latin typeface="PT Serif"/>
              </a:rPr>
              <a:t> </a:t>
            </a:r>
            <a:r>
              <a:rPr lang="ru-RU" b="1" dirty="0" err="1">
                <a:latin typeface="PT Serif"/>
              </a:rPr>
              <a:t>від</a:t>
            </a:r>
            <a:r>
              <a:rPr lang="ru-RU" b="1" dirty="0">
                <a:latin typeface="PT Serif"/>
              </a:rPr>
              <a:t> </a:t>
            </a:r>
            <a:r>
              <a:rPr lang="ru-RU" b="1" dirty="0" err="1">
                <a:latin typeface="PT Serif"/>
              </a:rPr>
              <a:t>його</a:t>
            </a:r>
            <a:r>
              <a:rPr lang="ru-RU" b="1" dirty="0">
                <a:latin typeface="PT Serif"/>
              </a:rPr>
              <a:t> </a:t>
            </a:r>
            <a:r>
              <a:rPr lang="ru-RU" b="1" dirty="0" err="1">
                <a:latin typeface="PT Serif"/>
              </a:rPr>
              <a:t>використання</a:t>
            </a:r>
            <a:r>
              <a:rPr lang="ru-RU" b="1" dirty="0">
                <a:latin typeface="PT Serif"/>
              </a:rPr>
              <a:t> та </a:t>
            </a:r>
            <a:r>
              <a:rPr lang="ru-RU" b="1" dirty="0" err="1">
                <a:latin typeface="PT Serif"/>
              </a:rPr>
              <a:t>здатності</a:t>
            </a:r>
            <a:r>
              <a:rPr lang="ru-RU" b="1" dirty="0">
                <a:latin typeface="PT Serif"/>
              </a:rPr>
              <a:t> </a:t>
            </a:r>
            <a:r>
              <a:rPr lang="ru-RU" b="1" dirty="0" err="1">
                <a:latin typeface="PT Serif"/>
              </a:rPr>
              <a:t>обмежувати</a:t>
            </a:r>
            <a:r>
              <a:rPr lang="ru-RU" b="1" dirty="0">
                <a:latin typeface="PT Serif"/>
              </a:rPr>
              <a:t> доступ </a:t>
            </a:r>
            <a:r>
              <a:rPr lang="ru-RU" b="1" dirty="0" err="1">
                <a:latin typeface="PT Serif"/>
              </a:rPr>
              <a:t>інших</a:t>
            </a:r>
            <a:r>
              <a:rPr lang="ru-RU" b="1" dirty="0">
                <a:latin typeface="PT Serif"/>
              </a:rPr>
              <a:t> </a:t>
            </a:r>
            <a:r>
              <a:rPr lang="ru-RU" b="1" dirty="0" err="1">
                <a:latin typeface="PT Serif"/>
              </a:rPr>
              <a:t>суб’єктів</a:t>
            </a:r>
            <a:r>
              <a:rPr lang="ru-RU" b="1" dirty="0">
                <a:latin typeface="PT Serif"/>
              </a:rPr>
              <a:t> </a:t>
            </a:r>
            <a:r>
              <a:rPr lang="ru-RU" b="1" dirty="0" err="1">
                <a:latin typeface="PT Serif"/>
              </a:rPr>
              <a:t>господарювання</a:t>
            </a:r>
            <a:r>
              <a:rPr lang="ru-RU" b="1" dirty="0">
                <a:latin typeface="PT Serif"/>
              </a:rPr>
              <a:t> до таких </a:t>
            </a:r>
            <a:r>
              <a:rPr lang="ru-RU" b="1" dirty="0" err="1">
                <a:latin typeface="PT Serif"/>
              </a:rPr>
              <a:t>економічних</a:t>
            </a:r>
            <a:r>
              <a:rPr lang="ru-RU" b="1" dirty="0">
                <a:latin typeface="PT Serif"/>
              </a:rPr>
              <a:t> благ. Як правило, контроль </a:t>
            </a:r>
            <a:r>
              <a:rPr lang="ru-RU" b="1" dirty="0" err="1">
                <a:latin typeface="PT Serif"/>
              </a:rPr>
              <a:t>супроводжується</a:t>
            </a:r>
            <a:r>
              <a:rPr lang="ru-RU" b="1" dirty="0">
                <a:latin typeface="PT Serif"/>
              </a:rPr>
              <a:t> </a:t>
            </a:r>
            <a:r>
              <a:rPr lang="ru-RU" b="1" dirty="0" err="1">
                <a:latin typeface="PT Serif"/>
              </a:rPr>
              <a:t>наявністю</a:t>
            </a:r>
            <a:r>
              <a:rPr lang="ru-RU" b="1" dirty="0">
                <a:latin typeface="PT Serif"/>
              </a:rPr>
              <a:t> права </a:t>
            </a:r>
            <a:r>
              <a:rPr lang="ru-RU" b="1" dirty="0" err="1">
                <a:latin typeface="PT Serif"/>
              </a:rPr>
              <a:t>власності</a:t>
            </a:r>
            <a:endParaRPr lang="uk-UA" b="1" i="0" dirty="0" smtClean="0">
              <a:solidFill>
                <a:srgbClr val="000000"/>
              </a:solidFill>
              <a:effectLst/>
              <a:latin typeface="PT Serif"/>
            </a:endParaRPr>
          </a:p>
          <a:p>
            <a:pPr algn="just" fontAlgn="base"/>
            <a:r>
              <a:rPr lang="uk-UA" b="1" i="0" dirty="0" smtClean="0">
                <a:solidFill>
                  <a:srgbClr val="0D4A6C"/>
                </a:solidFill>
                <a:effectLst/>
                <a:latin typeface="PT Serif"/>
              </a:rPr>
              <a:t>2)</a:t>
            </a:r>
            <a:r>
              <a:rPr lang="uk-UA" b="0" i="0" dirty="0" smtClean="0">
                <a:solidFill>
                  <a:srgbClr val="000000"/>
                </a:solidFill>
                <a:effectLst/>
                <a:latin typeface="PT Serif"/>
              </a:rPr>
              <a:t> </a:t>
            </a:r>
            <a:r>
              <a:rPr lang="uk-UA" b="1" i="0" dirty="0" smtClean="0">
                <a:solidFill>
                  <a:srgbClr val="00B050"/>
                </a:solidFill>
                <a:effectLst/>
                <a:latin typeface="PT Serif"/>
              </a:rPr>
              <a:t>матеріальність</a:t>
            </a:r>
            <a:r>
              <a:rPr lang="uk-UA" dirty="0">
                <a:solidFill>
                  <a:srgbClr val="00B050"/>
                </a:solidFill>
                <a:latin typeface="PT Serif"/>
              </a:rPr>
              <a:t> </a:t>
            </a:r>
            <a:r>
              <a:rPr lang="uk-UA" b="1" dirty="0" smtClean="0">
                <a:solidFill>
                  <a:srgbClr val="000000"/>
                </a:solidFill>
                <a:latin typeface="PT Serif"/>
              </a:rPr>
              <a:t>(не стосується тільки нематеріальних необоротних активів)</a:t>
            </a:r>
            <a:endParaRPr lang="uk-UA" b="1" i="0" dirty="0" smtClean="0">
              <a:solidFill>
                <a:srgbClr val="000000"/>
              </a:solidFill>
              <a:effectLst/>
              <a:latin typeface="PT Serif"/>
            </a:endParaRPr>
          </a:p>
          <a:p>
            <a:pPr algn="just" fontAlgn="base"/>
            <a:r>
              <a:rPr lang="uk-UA" b="1" i="0" dirty="0" smtClean="0">
                <a:solidFill>
                  <a:srgbClr val="0D4A6C"/>
                </a:solidFill>
                <a:effectLst/>
                <a:latin typeface="PT Serif"/>
              </a:rPr>
              <a:t>3)</a:t>
            </a:r>
            <a:r>
              <a:rPr lang="uk-UA" b="0" i="0" dirty="0" smtClean="0">
                <a:solidFill>
                  <a:srgbClr val="000000"/>
                </a:solidFill>
                <a:effectLst/>
                <a:latin typeface="PT Serif"/>
              </a:rPr>
              <a:t> </a:t>
            </a:r>
            <a:r>
              <a:rPr lang="uk-UA" b="1" i="0" dirty="0" smtClean="0">
                <a:solidFill>
                  <a:srgbClr val="00B050"/>
                </a:solidFill>
                <a:effectLst/>
                <a:latin typeface="PT Serif"/>
              </a:rPr>
              <a:t>строк корисного використання (експлуатації)</a:t>
            </a:r>
            <a:r>
              <a:rPr lang="uk-UA" b="1" dirty="0">
                <a:solidFill>
                  <a:srgbClr val="00B050"/>
                </a:solidFill>
                <a:latin typeface="PT Serif"/>
              </a:rPr>
              <a:t> </a:t>
            </a:r>
            <a:r>
              <a:rPr lang="uk-UA" b="1" i="0" dirty="0" smtClean="0">
                <a:solidFill>
                  <a:srgbClr val="00B050"/>
                </a:solidFill>
                <a:effectLst/>
                <a:latin typeface="PT Serif"/>
              </a:rPr>
              <a:t>понад рік</a:t>
            </a:r>
            <a:r>
              <a:rPr lang="uk-UA" b="0" i="0" dirty="0" smtClean="0">
                <a:solidFill>
                  <a:srgbClr val="000000"/>
                </a:solidFill>
                <a:effectLst/>
                <a:latin typeface="PT Serif"/>
              </a:rPr>
              <a:t> </a:t>
            </a:r>
            <a:r>
              <a:rPr lang="uk-UA" b="1" i="0" dirty="0" smtClean="0">
                <a:solidFill>
                  <a:srgbClr val="000000"/>
                </a:solidFill>
                <a:effectLst/>
                <a:latin typeface="PT Serif"/>
              </a:rPr>
              <a:t>або операційного циклу, якщо він довший за рік;</a:t>
            </a:r>
          </a:p>
          <a:p>
            <a:pPr algn="just" fontAlgn="base"/>
            <a:r>
              <a:rPr lang="uk-UA" b="1" i="0" dirty="0" smtClean="0">
                <a:solidFill>
                  <a:srgbClr val="0D4A6C"/>
                </a:solidFill>
                <a:effectLst/>
                <a:latin typeface="PT Serif"/>
              </a:rPr>
              <a:t>4)</a:t>
            </a:r>
            <a:r>
              <a:rPr lang="uk-UA" b="0" i="0" dirty="0" smtClean="0">
                <a:solidFill>
                  <a:srgbClr val="000000"/>
                </a:solidFill>
                <a:effectLst/>
                <a:latin typeface="PT Serif"/>
              </a:rPr>
              <a:t> </a:t>
            </a:r>
            <a:r>
              <a:rPr lang="uk-UA" b="1" i="0" dirty="0" smtClean="0">
                <a:solidFill>
                  <a:srgbClr val="00B050"/>
                </a:solidFill>
                <a:effectLst/>
                <a:latin typeface="PT Serif"/>
              </a:rPr>
              <a:t>отримання в майбутньому економічних вигід</a:t>
            </a:r>
            <a:r>
              <a:rPr lang="uk-UA" b="0" i="0" dirty="0" smtClean="0">
                <a:solidFill>
                  <a:srgbClr val="000000"/>
                </a:solidFill>
                <a:effectLst/>
                <a:latin typeface="PT Serif"/>
              </a:rPr>
              <a:t> </a:t>
            </a:r>
            <a:r>
              <a:rPr lang="uk-UA" b="1" i="0" dirty="0" smtClean="0">
                <a:solidFill>
                  <a:srgbClr val="000000"/>
                </a:solidFill>
                <a:effectLst/>
                <a:latin typeface="PT Serif"/>
              </a:rPr>
              <a:t>від використання такого активу;</a:t>
            </a:r>
          </a:p>
          <a:p>
            <a:pPr algn="just" fontAlgn="base"/>
            <a:r>
              <a:rPr lang="uk-UA" b="1" i="0" dirty="0" smtClean="0">
                <a:solidFill>
                  <a:srgbClr val="0D4A6C"/>
                </a:solidFill>
                <a:effectLst/>
                <a:latin typeface="PT Serif"/>
              </a:rPr>
              <a:t>5)</a:t>
            </a:r>
            <a:r>
              <a:rPr lang="uk-UA" b="0" i="0" dirty="0" smtClean="0">
                <a:solidFill>
                  <a:srgbClr val="000000"/>
                </a:solidFill>
                <a:effectLst/>
                <a:latin typeface="PT Serif"/>
              </a:rPr>
              <a:t> </a:t>
            </a:r>
            <a:r>
              <a:rPr lang="uk-UA" b="1" i="0" dirty="0" smtClean="0">
                <a:solidFill>
                  <a:srgbClr val="00B050"/>
                </a:solidFill>
                <a:effectLst/>
                <a:latin typeface="PT Serif"/>
              </a:rPr>
              <a:t>можливість достовірної оцінки</a:t>
            </a:r>
            <a:endParaRPr lang="uk-UA" b="0" i="0" dirty="0" smtClean="0">
              <a:solidFill>
                <a:srgbClr val="00B050"/>
              </a:solidFill>
              <a:effectLst/>
              <a:latin typeface="PT Serif"/>
            </a:endParaRPr>
          </a:p>
          <a:p>
            <a:pPr algn="just" fontAlgn="base"/>
            <a:r>
              <a:rPr lang="uk-UA" b="1" i="0" dirty="0" smtClean="0">
                <a:solidFill>
                  <a:srgbClr val="0D4A6C"/>
                </a:solidFill>
                <a:effectLst/>
                <a:latin typeface="PT Serif"/>
              </a:rPr>
              <a:t>6)</a:t>
            </a:r>
            <a:r>
              <a:rPr lang="uk-UA" dirty="0">
                <a:solidFill>
                  <a:srgbClr val="000000"/>
                </a:solidFill>
                <a:latin typeface="PT Serif"/>
              </a:rPr>
              <a:t> </a:t>
            </a:r>
            <a:r>
              <a:rPr lang="uk-UA" b="1" i="0" dirty="0" smtClean="0">
                <a:solidFill>
                  <a:srgbClr val="00B050"/>
                </a:solidFill>
                <a:effectLst/>
                <a:latin typeface="PT Serif"/>
              </a:rPr>
              <a:t>призначення</a:t>
            </a:r>
            <a:r>
              <a:rPr lang="uk-UA" b="0" i="0" dirty="0" smtClean="0">
                <a:solidFill>
                  <a:srgbClr val="000000"/>
                </a:solidFill>
                <a:effectLst/>
                <a:latin typeface="PT Serif"/>
              </a:rPr>
              <a:t> — </a:t>
            </a:r>
            <a:r>
              <a:rPr lang="uk-UA" b="1" i="0" dirty="0" smtClean="0">
                <a:solidFill>
                  <a:srgbClr val="000000"/>
                </a:solidFill>
                <a:effectLst/>
                <a:latin typeface="PT Serif"/>
              </a:rPr>
              <a:t>використання в процесі виробництва чи постачання товарів, надання послуг, здавання в оренду іншим особам або для здійснення адміністративних і соціально-культурних функцій.</a:t>
            </a:r>
            <a:endParaRPr lang="uk-UA" b="1" i="0" dirty="0">
              <a:solidFill>
                <a:srgbClr val="000000"/>
              </a:solidFill>
              <a:effectLst/>
              <a:latin typeface="PT Serif"/>
            </a:endParaRPr>
          </a:p>
        </p:txBody>
      </p:sp>
    </p:spTree>
    <p:extLst>
      <p:ext uri="{BB962C8B-B14F-4D97-AF65-F5344CB8AC3E}">
        <p14:creationId xmlns:p14="http://schemas.microsoft.com/office/powerpoint/2010/main" val="1321038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057" y="170440"/>
            <a:ext cx="8539640" cy="6247864"/>
          </a:xfrm>
          <a:prstGeom prst="rect">
            <a:avLst/>
          </a:prstGeom>
        </p:spPr>
        <p:txBody>
          <a:bodyPr wrap="square">
            <a:spAutoFit/>
          </a:bodyPr>
          <a:lstStyle/>
          <a:p>
            <a:pPr algn="just" fontAlgn="base"/>
            <a:r>
              <a:rPr lang="uk-UA" sz="2000" b="0" i="0" dirty="0" smtClean="0">
                <a:solidFill>
                  <a:srgbClr val="000000"/>
                </a:solidFill>
                <a:effectLst/>
                <a:latin typeface="PT Serif"/>
              </a:rPr>
              <a:t>              Звісно, претендувати на статус </a:t>
            </a:r>
            <a:r>
              <a:rPr lang="uk-UA" sz="2000" b="1" i="0" dirty="0" smtClean="0">
                <a:solidFill>
                  <a:srgbClr val="00B050"/>
                </a:solidFill>
                <a:effectLst/>
                <a:latin typeface="PT Serif"/>
              </a:rPr>
              <a:t>НЕОБОРОТНИХ АКТИВІВ </a:t>
            </a:r>
            <a:r>
              <a:rPr lang="uk-UA" sz="2000" b="0" i="0" dirty="0" smtClean="0">
                <a:solidFill>
                  <a:srgbClr val="000000"/>
                </a:solidFill>
                <a:effectLst/>
                <a:latin typeface="PT Serif"/>
              </a:rPr>
              <a:t>можуть не лише необоротні матеріальні активи, які прямо генерують (збільшують) податкові доходи (</a:t>
            </a:r>
            <a:r>
              <a:rPr lang="uk-UA" sz="2000" b="0" i="1" dirty="0" smtClean="0">
                <a:solidFill>
                  <a:srgbClr val="0D4A6C"/>
                </a:solidFill>
                <a:effectLst/>
                <a:latin typeface="PT Serif"/>
              </a:rPr>
              <a:t>наприклад</a:t>
            </a:r>
            <a:r>
              <a:rPr lang="uk-UA" sz="2000" b="0" i="0" dirty="0" smtClean="0">
                <a:solidFill>
                  <a:srgbClr val="000000"/>
                </a:solidFill>
                <a:effectLst/>
                <a:latin typeface="PT Serif"/>
              </a:rPr>
              <a:t>, обладнання, котре здають в оренду, або автомобіль, яким надають послуги з перевезення вантажу).</a:t>
            </a:r>
          </a:p>
          <a:p>
            <a:pPr algn="just" fontAlgn="base"/>
            <a:r>
              <a:rPr lang="uk-UA" sz="2000" b="0" i="0" dirty="0" smtClean="0">
                <a:solidFill>
                  <a:srgbClr val="000000"/>
                </a:solidFill>
                <a:effectLst/>
                <a:latin typeface="PT Serif"/>
              </a:rPr>
              <a:t> </a:t>
            </a:r>
          </a:p>
          <a:p>
            <a:pPr algn="just" fontAlgn="base"/>
            <a:r>
              <a:rPr lang="uk-UA" sz="2000" b="0" i="0" dirty="0" smtClean="0">
                <a:solidFill>
                  <a:srgbClr val="000000"/>
                </a:solidFill>
                <a:effectLst/>
                <a:latin typeface="PT Serif"/>
              </a:rPr>
              <a:t>              Для того, щоб </a:t>
            </a:r>
            <a:r>
              <a:rPr lang="uk-UA" sz="2000" b="1" i="0" dirty="0" smtClean="0">
                <a:solidFill>
                  <a:srgbClr val="00B050"/>
                </a:solidFill>
                <a:effectLst/>
                <a:latin typeface="PT Serif"/>
              </a:rPr>
              <a:t>АКТИВ БУВ ВИЗНАНИЙ ЯК НЕОБОРОТНИЙ- </a:t>
            </a:r>
            <a:r>
              <a:rPr lang="uk-UA" sz="2000" b="0" i="0" dirty="0" smtClean="0">
                <a:solidFill>
                  <a:srgbClr val="000000"/>
                </a:solidFill>
                <a:effectLst/>
                <a:latin typeface="PT Serif"/>
              </a:rPr>
              <a:t>достатньо навіть опосередкованої участі під час господарської діяльності.</a:t>
            </a:r>
          </a:p>
          <a:p>
            <a:pPr algn="just" fontAlgn="base"/>
            <a:r>
              <a:rPr lang="uk-UA" sz="2000" b="0" i="0" dirty="0" smtClean="0">
                <a:solidFill>
                  <a:srgbClr val="000000"/>
                </a:solidFill>
                <a:effectLst/>
                <a:latin typeface="PT Serif"/>
              </a:rPr>
              <a:t>Скажімо, більшість адміністративних необоротних активів (офіси, офісне обладнання, меблі, службові автомобілі, які обслуговують адмінперсонал, тощо) безпосередньо не генерують доходу. Проте всі вони обслуговують і забезпечують діяльність підприємства, метою якої є отримання доходу, а отже — мають господарську спрямованість. </a:t>
            </a:r>
          </a:p>
          <a:p>
            <a:pPr algn="just" fontAlgn="base"/>
            <a:endParaRPr lang="uk-UA" sz="2000" b="0" i="0" dirty="0" smtClean="0">
              <a:solidFill>
                <a:srgbClr val="000000"/>
              </a:solidFill>
              <a:effectLst/>
              <a:latin typeface="PT Serif"/>
            </a:endParaRPr>
          </a:p>
          <a:p>
            <a:pPr algn="just" fontAlgn="base"/>
            <a:r>
              <a:rPr lang="uk-UA" sz="2000" dirty="0">
                <a:solidFill>
                  <a:srgbClr val="000000"/>
                </a:solidFill>
                <a:latin typeface="PT Serif"/>
              </a:rPr>
              <a:t> </a:t>
            </a:r>
            <a:r>
              <a:rPr lang="uk-UA" sz="2000" dirty="0" smtClean="0">
                <a:solidFill>
                  <a:srgbClr val="000000"/>
                </a:solidFill>
                <a:latin typeface="PT Serif"/>
              </a:rPr>
              <a:t>             </a:t>
            </a:r>
            <a:r>
              <a:rPr lang="uk-UA" sz="2000" b="0" i="0" dirty="0" smtClean="0">
                <a:solidFill>
                  <a:srgbClr val="000000"/>
                </a:solidFill>
                <a:effectLst/>
                <a:latin typeface="PT Serif"/>
              </a:rPr>
              <a:t>Те ж стосується й об’єктів, які безпосередньо не збільшують доходу від будь-якого окремо існуючого об’єкта ОЗ, але можуть бути необхідними для отримання доходів від решти активів підприємства (</a:t>
            </a:r>
            <a:r>
              <a:rPr lang="uk-UA" sz="2000" b="0" i="1" dirty="0" smtClean="0">
                <a:solidFill>
                  <a:srgbClr val="0D4A6C"/>
                </a:solidFill>
                <a:effectLst/>
                <a:latin typeface="PT Serif"/>
              </a:rPr>
              <a:t>наприклад</a:t>
            </a:r>
            <a:r>
              <a:rPr lang="uk-UA" sz="2000" b="0" i="0" dirty="0" smtClean="0">
                <a:solidFill>
                  <a:srgbClr val="000000"/>
                </a:solidFill>
                <a:effectLst/>
                <a:latin typeface="PT Serif"/>
              </a:rPr>
              <a:t>, охоронні системи, системи </a:t>
            </a:r>
            <a:r>
              <a:rPr lang="uk-UA" sz="2000" b="0" i="0" dirty="0" err="1" smtClean="0">
                <a:solidFill>
                  <a:srgbClr val="000000"/>
                </a:solidFill>
                <a:effectLst/>
                <a:latin typeface="PT Serif"/>
              </a:rPr>
              <a:t>відеонагляду</a:t>
            </a:r>
            <a:r>
              <a:rPr lang="uk-UA" sz="2000" b="0" i="0" dirty="0" smtClean="0">
                <a:solidFill>
                  <a:srgbClr val="000000"/>
                </a:solidFill>
                <a:effectLst/>
                <a:latin typeface="PT Serif"/>
              </a:rPr>
              <a:t> тощо).</a:t>
            </a:r>
            <a:endParaRPr lang="uk-UA" sz="2000" b="0" i="0" dirty="0">
              <a:solidFill>
                <a:srgbClr val="000000"/>
              </a:solidFill>
              <a:effectLst/>
              <a:latin typeface="PT Serif"/>
            </a:endParaRPr>
          </a:p>
        </p:txBody>
      </p:sp>
      <p:pic>
        <p:nvPicPr>
          <p:cNvPr id="3"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1252596" y="164735"/>
            <a:ext cx="445040"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1252596" y="2018599"/>
            <a:ext cx="445040"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1252596" y="4887131"/>
            <a:ext cx="445040"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665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2374" y="1"/>
            <a:ext cx="7796930" cy="120032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ПОРІВНЯЛЬНА ХАРАКТЕРИСТИКА НЕОБОРОТНИХ І ОБОРОТНИХ АКТИВІВ ПІДПРИЄМСТВА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graphicFrame>
        <p:nvGraphicFramePr>
          <p:cNvPr id="3" name="Group 31"/>
          <p:cNvGraphicFramePr>
            <a:graphicFrameLocks/>
          </p:cNvGraphicFramePr>
          <p:nvPr>
            <p:extLst>
              <p:ext uri="{D42A27DB-BD31-4B8C-83A1-F6EECF244321}">
                <p14:modId xmlns:p14="http://schemas.microsoft.com/office/powerpoint/2010/main" val="1793777333"/>
              </p:ext>
            </p:extLst>
          </p:nvPr>
        </p:nvGraphicFramePr>
        <p:xfrm>
          <a:off x="117987" y="1200330"/>
          <a:ext cx="8760543" cy="5135693"/>
        </p:xfrm>
        <a:graphic>
          <a:graphicData uri="http://schemas.openxmlformats.org/drawingml/2006/table">
            <a:tbl>
              <a:tblPr/>
              <a:tblGrid>
                <a:gridCol w="3392069">
                  <a:extLst>
                    <a:ext uri="{9D8B030D-6E8A-4147-A177-3AD203B41FA5}">
                      <a16:colId xmlns="" xmlns:a16="http://schemas.microsoft.com/office/drawing/2014/main" val="3351426427"/>
                    </a:ext>
                  </a:extLst>
                </a:gridCol>
                <a:gridCol w="2447758">
                  <a:extLst>
                    <a:ext uri="{9D8B030D-6E8A-4147-A177-3AD203B41FA5}">
                      <a16:colId xmlns="" xmlns:a16="http://schemas.microsoft.com/office/drawing/2014/main" val="2859690723"/>
                    </a:ext>
                  </a:extLst>
                </a:gridCol>
                <a:gridCol w="2920716">
                  <a:extLst>
                    <a:ext uri="{9D8B030D-6E8A-4147-A177-3AD203B41FA5}">
                      <a16:colId xmlns="" xmlns:a16="http://schemas.microsoft.com/office/drawing/2014/main" val="3780420715"/>
                    </a:ext>
                  </a:extLst>
                </a:gridCol>
              </a:tblGrid>
              <a:tr h="8127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uk-UA" altLang="uk-UA" sz="1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Ознака</a:t>
                      </a:r>
                    </a:p>
                    <a:p>
                      <a:pPr marL="0" marR="0" lvl="0" indent="0" algn="ctr" defTabSz="914400" rtl="0" eaLnBrk="1" fontAlgn="base" latinLnBrk="0" hangingPunct="1">
                        <a:lnSpc>
                          <a:spcPct val="100000"/>
                        </a:lnSpc>
                        <a:spcBef>
                          <a:spcPts val="0"/>
                        </a:spcBef>
                        <a:spcAft>
                          <a:spcPct val="0"/>
                        </a:spcAft>
                        <a:buClrTx/>
                        <a:buSzTx/>
                        <a:buFontTx/>
                        <a:buNone/>
                        <a:tabLst/>
                      </a:pPr>
                      <a:endParaRPr kumimoji="0" lang="ru-RU" altLang="uk-UA" sz="1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marL="68580" marR="68580"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Необоротні</a:t>
                      </a:r>
                    </a:p>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активи</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Оборотні активи</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10386938"/>
                  </a:ext>
                </a:extLst>
              </a:tr>
              <a:tr h="8127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Термін експлуатації</a:t>
                      </a:r>
                      <a:endParaRPr kumimoji="0" lang="ru-RU"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marL="68580" marR="68580"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Понад 1 календарний рік</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До 1-го календарного року / протягом 1-го виробничого циклу</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39683575"/>
                  </a:ext>
                </a:extLst>
              </a:tr>
              <a:tr h="13054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Характер перенесення вартості на собівартість виробленої продукції або послуг</a:t>
                      </a:r>
                      <a:endParaRPr kumimoji="0" lang="ru-RU"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marL="68580" marR="68580"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Частково (в міру їх зносу)</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Повністю</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05947741"/>
                  </a:ext>
                </a:extLst>
              </a:tr>
              <a:tr h="8127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Збереження матеріально-</a:t>
                      </a:r>
                      <a:r>
                        <a:rPr kumimoji="0" lang="uk-UA" altLang="uk-UA" sz="1800" b="1" i="1" u="none" strike="noStrike" cap="none" normalizeH="0" baseline="0" dirty="0" err="1" smtClean="0">
                          <a:ln>
                            <a:noFill/>
                          </a:ln>
                          <a:solidFill>
                            <a:srgbClr val="00B050"/>
                          </a:solidFill>
                          <a:effectLst/>
                          <a:latin typeface="Arial" panose="020B0604020202020204" pitchFamily="34" charset="0"/>
                          <a:cs typeface="Arial" panose="020B0604020202020204" pitchFamily="34" charset="0"/>
                        </a:rPr>
                        <a:t>речевої</a:t>
                      </a:r>
                      <a:r>
                        <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 форми</a:t>
                      </a:r>
                      <a:endParaRPr kumimoji="0" lang="ru-RU"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marL="68580" marR="68580"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Зберігають</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Змінюють</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10860897"/>
                  </a:ext>
                </a:extLst>
              </a:tr>
              <a:tr h="105909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Характер відновлення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uk-UA" sz="1800" b="1" i="1"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marL="68580" marR="68580"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Відновлюються повністю (</a:t>
                      </a:r>
                      <a:r>
                        <a:rPr kumimoji="0" lang="uk-UA" altLang="uk-UA" sz="1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ренова-ція</a:t>
                      </a: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або частково (ремонт)</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Відновлюються повністю</a:t>
                      </a:r>
                      <a:endParaRPr kumimoji="0" lang="ru-RU" altLang="uk-UA"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50315770"/>
                  </a:ext>
                </a:extLst>
              </a:tr>
            </a:tbl>
          </a:graphicData>
        </a:graphic>
      </p:graphicFrame>
    </p:spTree>
    <p:extLst>
      <p:ext uri="{BB962C8B-B14F-4D97-AF65-F5344CB8AC3E}">
        <p14:creationId xmlns:p14="http://schemas.microsoft.com/office/powerpoint/2010/main" val="101011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6674" y="152401"/>
            <a:ext cx="779693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ВАРТІСТЬ ВИЗНАННЯ НЕОБОРОТНИХ АКТИВІВ ПІДПРИЄМСТВА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4"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1429643" y="1148326"/>
            <a:ext cx="577294" cy="73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4390006" y="1075476"/>
            <a:ext cx="577294" cy="73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7350369" y="1075476"/>
            <a:ext cx="577294" cy="73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613" y="1178706"/>
            <a:ext cx="1441554" cy="592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ÐÐ°ÑÑÐ¸Ð½ÐºÐ¸ Ð¿Ð¾ Ð·Ð°Ð¿ÑÐ¾ÑÑ ÐºÑÐ°ÑÐ¸Ð²Ð°Ñ ÑÑÑÐµÐ»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76" y="1239827"/>
            <a:ext cx="1441554" cy="59212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71373" y="2051081"/>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Arial Black" panose="020B0A04020102020204" pitchFamily="34" charset="0"/>
              </a:rPr>
              <a:t>ПЕРВІСНА</a:t>
            </a:r>
            <a:endParaRPr lang="uk-UA" sz="2400" dirty="0">
              <a:solidFill>
                <a:schemeClr val="tx1"/>
              </a:solidFill>
              <a:latin typeface="Arial Black" panose="020B0A04020102020204" pitchFamily="34" charset="0"/>
            </a:endParaRPr>
          </a:p>
        </p:txBody>
      </p:sp>
      <p:sp>
        <p:nvSpPr>
          <p:cNvPr id="10" name="Прямоугольник 9"/>
          <p:cNvSpPr/>
          <p:nvPr/>
        </p:nvSpPr>
        <p:spPr>
          <a:xfrm>
            <a:off x="3531736" y="2029509"/>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Arial Black" panose="020B0A04020102020204" pitchFamily="34" charset="0"/>
              </a:rPr>
              <a:t>ЗАЛИШКОВА</a:t>
            </a:r>
          </a:p>
          <a:p>
            <a:pPr algn="ctr"/>
            <a:r>
              <a:rPr lang="uk-UA" sz="2000" dirty="0" smtClean="0">
                <a:solidFill>
                  <a:schemeClr val="tx1"/>
                </a:solidFill>
                <a:latin typeface="Arial Black" panose="020B0A04020102020204" pitchFamily="34" charset="0"/>
              </a:rPr>
              <a:t>(балансова)</a:t>
            </a:r>
            <a:endParaRPr lang="uk-UA" sz="2000" dirty="0">
              <a:solidFill>
                <a:schemeClr val="tx1"/>
              </a:solidFill>
              <a:latin typeface="Arial Black" panose="020B0A04020102020204" pitchFamily="34" charset="0"/>
            </a:endParaRPr>
          </a:p>
        </p:txBody>
      </p:sp>
      <p:sp>
        <p:nvSpPr>
          <p:cNvPr id="11" name="Прямоугольник 10"/>
          <p:cNvSpPr/>
          <p:nvPr/>
        </p:nvSpPr>
        <p:spPr>
          <a:xfrm>
            <a:off x="6492099" y="2029508"/>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Arial Black" panose="020B0A04020102020204" pitchFamily="34" charset="0"/>
              </a:rPr>
              <a:t>ВІДНОВНА</a:t>
            </a:r>
            <a:endParaRPr lang="uk-UA" sz="2400" dirty="0">
              <a:solidFill>
                <a:schemeClr val="tx1"/>
              </a:solidFill>
              <a:latin typeface="Arial Black" panose="020B0A04020102020204" pitchFamily="34" charset="0"/>
            </a:endParaRPr>
          </a:p>
        </p:txBody>
      </p:sp>
      <p:sp>
        <p:nvSpPr>
          <p:cNvPr id="9" name="Прямоугольник 8"/>
          <p:cNvSpPr/>
          <p:nvPr/>
        </p:nvSpPr>
        <p:spPr>
          <a:xfrm>
            <a:off x="571373" y="3220350"/>
            <a:ext cx="2293833" cy="3270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p>
        </p:txBody>
      </p:sp>
      <p:sp>
        <p:nvSpPr>
          <p:cNvPr id="13" name="Прямоугольник 12"/>
          <p:cNvSpPr/>
          <p:nvPr/>
        </p:nvSpPr>
        <p:spPr>
          <a:xfrm>
            <a:off x="579206" y="3314100"/>
            <a:ext cx="2286000" cy="3139321"/>
          </a:xfrm>
          <a:prstGeom prst="rect">
            <a:avLst/>
          </a:prstGeom>
        </p:spPr>
        <p:txBody>
          <a:bodyPr wrap="square">
            <a:spAutoFit/>
          </a:bodyPr>
          <a:lstStyle/>
          <a:p>
            <a:pPr algn="ctr"/>
            <a:r>
              <a:rPr lang="ru-RU" b="1" dirty="0" err="1" smtClean="0">
                <a:effectLst/>
                <a:latin typeface="Arial" panose="020B0604020202020204" pitchFamily="34" charset="0"/>
              </a:rPr>
              <a:t>Фактична</a:t>
            </a:r>
            <a:r>
              <a:rPr lang="ru-RU" b="1" dirty="0" smtClean="0">
                <a:effectLst/>
                <a:latin typeface="Arial" panose="020B0604020202020204" pitchFamily="34" charset="0"/>
              </a:rPr>
              <a:t> </a:t>
            </a:r>
            <a:r>
              <a:rPr lang="ru-RU" b="1" dirty="0" err="1" smtClean="0">
                <a:effectLst/>
                <a:latin typeface="Arial" panose="020B0604020202020204" pitchFamily="34" charset="0"/>
              </a:rPr>
              <a:t>собі</a:t>
            </a:r>
            <a:r>
              <a:rPr lang="en-US" b="1" dirty="0" smtClean="0">
                <a:effectLst/>
                <a:latin typeface="Arial" panose="020B0604020202020204" pitchFamily="34" charset="0"/>
              </a:rPr>
              <a:t>-</a:t>
            </a:r>
            <a:r>
              <a:rPr lang="ru-RU" b="1" dirty="0" err="1" smtClean="0">
                <a:effectLst/>
                <a:latin typeface="Arial" panose="020B0604020202020204" pitchFamily="34" charset="0"/>
              </a:rPr>
              <a:t>вартість</a:t>
            </a:r>
            <a:r>
              <a:rPr lang="ru-RU" b="1" dirty="0" smtClean="0">
                <a:effectLst/>
                <a:latin typeface="Arial" panose="020B0604020202020204" pitchFamily="34" charset="0"/>
              </a:rPr>
              <a:t> </a:t>
            </a:r>
            <a:r>
              <a:rPr lang="ru-RU" b="1" dirty="0" err="1" smtClean="0">
                <a:effectLst/>
                <a:latin typeface="Arial" panose="020B0604020202020204" pitchFamily="34" charset="0"/>
              </a:rPr>
              <a:t>необоротних</a:t>
            </a:r>
            <a:r>
              <a:rPr lang="ru-RU" b="1" dirty="0" smtClean="0">
                <a:effectLst/>
                <a:latin typeface="Arial" panose="020B0604020202020204" pitchFamily="34" charset="0"/>
              </a:rPr>
              <a:t> </a:t>
            </a:r>
            <a:r>
              <a:rPr lang="ru-RU" b="1" dirty="0" err="1" smtClean="0">
                <a:effectLst/>
                <a:latin typeface="Arial" panose="020B0604020202020204" pitchFamily="34" charset="0"/>
              </a:rPr>
              <a:t>активів</a:t>
            </a:r>
            <a:r>
              <a:rPr lang="ru-RU" b="1" dirty="0" smtClean="0">
                <a:effectLst/>
                <a:latin typeface="Arial" panose="020B0604020202020204" pitchFamily="34" charset="0"/>
              </a:rPr>
              <a:t> у </a:t>
            </a:r>
            <a:r>
              <a:rPr lang="ru-RU" b="1" dirty="0" err="1" smtClean="0">
                <a:effectLst/>
                <a:latin typeface="Arial" panose="020B0604020202020204" pitchFamily="34" charset="0"/>
              </a:rPr>
              <a:t>сумі</a:t>
            </a:r>
            <a:r>
              <a:rPr lang="ru-RU" b="1" dirty="0" smtClean="0">
                <a:effectLst/>
                <a:latin typeface="Arial" panose="020B0604020202020204" pitchFamily="34" charset="0"/>
              </a:rPr>
              <a:t> </a:t>
            </a:r>
            <a:r>
              <a:rPr lang="ru-RU" b="1" dirty="0" err="1" smtClean="0">
                <a:effectLst/>
                <a:latin typeface="Arial" panose="020B0604020202020204" pitchFamily="34" charset="0"/>
              </a:rPr>
              <a:t>грошових</a:t>
            </a:r>
            <a:r>
              <a:rPr lang="ru-RU" b="1" dirty="0" smtClean="0">
                <a:effectLst/>
                <a:latin typeface="Arial" panose="020B0604020202020204" pitchFamily="34" charset="0"/>
              </a:rPr>
              <a:t> </a:t>
            </a:r>
            <a:r>
              <a:rPr lang="ru-RU" b="1" dirty="0" err="1" smtClean="0">
                <a:effectLst/>
                <a:latin typeface="Arial" panose="020B0604020202020204" pitchFamily="34" charset="0"/>
              </a:rPr>
              <a:t>коштів</a:t>
            </a:r>
            <a:r>
              <a:rPr lang="ru-RU" b="1" dirty="0" smtClean="0">
                <a:effectLst/>
                <a:latin typeface="Arial" panose="020B0604020202020204" pitchFamily="34" charset="0"/>
              </a:rPr>
              <a:t> </a:t>
            </a:r>
            <a:r>
              <a:rPr lang="ru-RU" b="1" dirty="0" err="1" smtClean="0">
                <a:effectLst/>
                <a:latin typeface="Arial" panose="020B0604020202020204" pitchFamily="34" charset="0"/>
              </a:rPr>
              <a:t>сплачених</a:t>
            </a:r>
            <a:r>
              <a:rPr lang="ru-RU" b="1" dirty="0" smtClean="0">
                <a:effectLst/>
                <a:latin typeface="Arial" panose="020B0604020202020204" pitchFamily="34" charset="0"/>
              </a:rPr>
              <a:t> </a:t>
            </a:r>
            <a:r>
              <a:rPr lang="ru-RU" b="1" dirty="0" err="1" smtClean="0">
                <a:effectLst/>
                <a:latin typeface="Arial" panose="020B0604020202020204" pitchFamily="34" charset="0"/>
              </a:rPr>
              <a:t>або</a:t>
            </a:r>
            <a:endParaRPr lang="ru-RU" b="1" dirty="0" smtClean="0">
              <a:effectLst/>
              <a:latin typeface="Arial" panose="020B0604020202020204" pitchFamily="34" charset="0"/>
            </a:endParaRPr>
          </a:p>
          <a:p>
            <a:pPr algn="ctr"/>
            <a:r>
              <a:rPr lang="ru-RU" b="1" dirty="0" err="1" smtClean="0">
                <a:effectLst/>
                <a:latin typeface="Arial" panose="020B0604020202020204" pitchFamily="34" charset="0"/>
              </a:rPr>
              <a:t>витрачених</a:t>
            </a:r>
            <a:r>
              <a:rPr lang="ru-RU" b="1" dirty="0" smtClean="0">
                <a:effectLst/>
                <a:latin typeface="Arial" panose="020B0604020202020204" pitchFamily="34" charset="0"/>
              </a:rPr>
              <a:t> для </a:t>
            </a:r>
            <a:r>
              <a:rPr lang="ru-RU" b="1" dirty="0" err="1" smtClean="0">
                <a:effectLst/>
                <a:latin typeface="Arial" panose="020B0604020202020204" pitchFamily="34" charset="0"/>
              </a:rPr>
              <a:t>придбання</a:t>
            </a:r>
            <a:r>
              <a:rPr lang="ru-RU" b="1" dirty="0" smtClean="0">
                <a:effectLst/>
                <a:latin typeface="Arial" panose="020B0604020202020204" pitchFamily="34" charset="0"/>
              </a:rPr>
              <a:t> (</a:t>
            </a:r>
            <a:r>
              <a:rPr lang="ru-RU" b="1" dirty="0" err="1" smtClean="0">
                <a:effectLst/>
                <a:latin typeface="Arial" panose="020B0604020202020204" pitchFamily="34" charset="0"/>
              </a:rPr>
              <a:t>ство</a:t>
            </a:r>
            <a:r>
              <a:rPr lang="en-US" b="1" dirty="0" smtClean="0">
                <a:effectLst/>
                <a:latin typeface="Arial" panose="020B0604020202020204" pitchFamily="34" charset="0"/>
              </a:rPr>
              <a:t>-</a:t>
            </a:r>
            <a:r>
              <a:rPr lang="ru-RU" b="1" dirty="0" err="1" smtClean="0">
                <a:effectLst/>
                <a:latin typeface="Arial" panose="020B0604020202020204" pitchFamily="34" charset="0"/>
              </a:rPr>
              <a:t>рення</a:t>
            </a:r>
            <a:r>
              <a:rPr lang="ru-RU" b="1" dirty="0" smtClean="0">
                <a:effectLst/>
                <a:latin typeface="Arial" panose="020B0604020202020204" pitchFamily="34" charset="0"/>
              </a:rPr>
              <a:t>) </a:t>
            </a:r>
            <a:r>
              <a:rPr lang="ru-RU" b="1" dirty="0" err="1" smtClean="0">
                <a:effectLst/>
                <a:latin typeface="Arial" panose="020B0604020202020204" pitchFamily="34" charset="0"/>
              </a:rPr>
              <a:t>необоротних</a:t>
            </a:r>
            <a:r>
              <a:rPr lang="ru-RU" b="1" dirty="0" smtClean="0">
                <a:effectLst/>
                <a:latin typeface="Arial" panose="020B0604020202020204" pitchFamily="34" charset="0"/>
              </a:rPr>
              <a:t> </a:t>
            </a:r>
            <a:r>
              <a:rPr lang="ru-RU" b="1" dirty="0" err="1" smtClean="0">
                <a:effectLst/>
                <a:latin typeface="Arial" panose="020B0604020202020204" pitchFamily="34" charset="0"/>
              </a:rPr>
              <a:t>активів</a:t>
            </a:r>
            <a:endParaRPr lang="uk-UA" b="1" dirty="0"/>
          </a:p>
        </p:txBody>
      </p:sp>
      <p:sp>
        <p:nvSpPr>
          <p:cNvPr id="15" name="Прямоугольник 14"/>
          <p:cNvSpPr/>
          <p:nvPr/>
        </p:nvSpPr>
        <p:spPr>
          <a:xfrm>
            <a:off x="3531736" y="3198019"/>
            <a:ext cx="2293833" cy="3270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Прямоугольник 13"/>
          <p:cNvSpPr/>
          <p:nvPr/>
        </p:nvSpPr>
        <p:spPr>
          <a:xfrm>
            <a:off x="3531735" y="3231407"/>
            <a:ext cx="2293834" cy="2585323"/>
          </a:xfrm>
          <a:prstGeom prst="rect">
            <a:avLst/>
          </a:prstGeom>
        </p:spPr>
        <p:txBody>
          <a:bodyPr wrap="square">
            <a:spAutoFit/>
          </a:bodyPr>
          <a:lstStyle/>
          <a:p>
            <a:pPr algn="ctr"/>
            <a:r>
              <a:rPr lang="uk-UA" b="1" dirty="0">
                <a:solidFill>
                  <a:srgbClr val="222222"/>
                </a:solidFill>
                <a:latin typeface="arial" panose="020B0604020202020204" pitchFamily="34" charset="0"/>
              </a:rPr>
              <a:t>Р</a:t>
            </a:r>
            <a:r>
              <a:rPr lang="uk-UA" b="1" i="0" dirty="0" smtClean="0">
                <a:solidFill>
                  <a:srgbClr val="222222"/>
                </a:solidFill>
                <a:effectLst/>
                <a:latin typeface="arial" panose="020B0604020202020204" pitchFamily="34" charset="0"/>
              </a:rPr>
              <a:t>ізниця м</a:t>
            </a:r>
            <a:r>
              <a:rPr lang="en-US" b="1" i="0" dirty="0" err="1" smtClean="0">
                <a:solidFill>
                  <a:srgbClr val="222222"/>
                </a:solidFill>
                <a:effectLst/>
                <a:latin typeface="arial" panose="020B0604020202020204" pitchFamily="34" charset="0"/>
              </a:rPr>
              <a:t>i</a:t>
            </a:r>
            <a:r>
              <a:rPr lang="uk-UA" b="1" i="0" dirty="0" smtClean="0">
                <a:solidFill>
                  <a:srgbClr val="222222"/>
                </a:solidFill>
                <a:effectLst/>
                <a:latin typeface="arial" panose="020B0604020202020204" pitchFamily="34" charset="0"/>
              </a:rPr>
              <a:t>ж первісною вартістю необоротного </a:t>
            </a:r>
            <a:r>
              <a:rPr lang="en-US" b="1" i="0" dirty="0" smtClean="0">
                <a:solidFill>
                  <a:srgbClr val="222222"/>
                </a:solidFill>
                <a:effectLst/>
                <a:latin typeface="arial" panose="020B0604020202020204" pitchFamily="34" charset="0"/>
              </a:rPr>
              <a:t>a</a:t>
            </a:r>
            <a:r>
              <a:rPr lang="uk-UA" b="1" i="0" dirty="0" err="1" smtClean="0">
                <a:solidFill>
                  <a:srgbClr val="222222"/>
                </a:solidFill>
                <a:effectLst/>
                <a:latin typeface="arial" panose="020B0604020202020204" pitchFamily="34" charset="0"/>
              </a:rPr>
              <a:t>ктиву</a:t>
            </a:r>
            <a:r>
              <a:rPr lang="uk-UA" b="1" i="0" dirty="0" smtClean="0">
                <a:solidFill>
                  <a:srgbClr val="222222"/>
                </a:solidFill>
                <a:effectLst/>
                <a:latin typeface="arial" panose="020B0604020202020204" pitchFamily="34" charset="0"/>
              </a:rPr>
              <a:t> т</a:t>
            </a:r>
            <a:r>
              <a:rPr lang="en-US" b="1" i="0" dirty="0" smtClean="0">
                <a:solidFill>
                  <a:srgbClr val="222222"/>
                </a:solidFill>
                <a:effectLst/>
                <a:latin typeface="arial" panose="020B0604020202020204" pitchFamily="34" charset="0"/>
              </a:rPr>
              <a:t>a </a:t>
            </a:r>
            <a:r>
              <a:rPr lang="uk-UA" b="1" i="0" dirty="0" smtClean="0">
                <a:solidFill>
                  <a:srgbClr val="222222"/>
                </a:solidFill>
                <a:effectLst/>
                <a:latin typeface="arial" panose="020B0604020202020204" pitchFamily="34" charset="0"/>
              </a:rPr>
              <a:t>сумою йог</a:t>
            </a:r>
            <a:r>
              <a:rPr lang="en-US" b="1" i="0" dirty="0" smtClean="0">
                <a:solidFill>
                  <a:srgbClr val="222222"/>
                </a:solidFill>
                <a:effectLst/>
                <a:latin typeface="arial" panose="020B0604020202020204" pitchFamily="34" charset="0"/>
              </a:rPr>
              <a:t>o </a:t>
            </a:r>
            <a:r>
              <a:rPr lang="uk-UA" b="1" i="0" dirty="0" smtClean="0">
                <a:solidFill>
                  <a:srgbClr val="222222"/>
                </a:solidFill>
                <a:effectLst/>
                <a:latin typeface="arial" panose="020B0604020202020204" pitchFamily="34" charset="0"/>
              </a:rPr>
              <a:t>накопиченої амортизації за весь термін експлуатації об</a:t>
            </a:r>
            <a:r>
              <a:rPr lang="en-US" b="1" i="0" dirty="0" smtClean="0">
                <a:solidFill>
                  <a:srgbClr val="222222"/>
                </a:solidFill>
                <a:effectLst/>
                <a:latin typeface="arial" panose="020B0604020202020204" pitchFamily="34" charset="0"/>
              </a:rPr>
              <a:t>’</a:t>
            </a:r>
            <a:r>
              <a:rPr lang="uk-UA" b="1" i="0" dirty="0" err="1" smtClean="0">
                <a:solidFill>
                  <a:srgbClr val="222222"/>
                </a:solidFill>
                <a:effectLst/>
                <a:latin typeface="arial" panose="020B0604020202020204" pitchFamily="34" charset="0"/>
              </a:rPr>
              <a:t>єкта</a:t>
            </a:r>
            <a:r>
              <a:rPr lang="uk-UA" b="1" i="0" dirty="0" smtClean="0">
                <a:solidFill>
                  <a:srgbClr val="222222"/>
                </a:solidFill>
                <a:effectLst/>
                <a:latin typeface="arial" panose="020B0604020202020204" pitchFamily="34" charset="0"/>
              </a:rPr>
              <a:t> </a:t>
            </a:r>
            <a:endParaRPr lang="uk-UA" b="1" dirty="0"/>
          </a:p>
        </p:txBody>
      </p:sp>
      <p:sp>
        <p:nvSpPr>
          <p:cNvPr id="18" name="Прямоугольник 17"/>
          <p:cNvSpPr/>
          <p:nvPr/>
        </p:nvSpPr>
        <p:spPr>
          <a:xfrm>
            <a:off x="6499771" y="3157726"/>
            <a:ext cx="2293833" cy="3270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Прямоугольник 16"/>
          <p:cNvSpPr/>
          <p:nvPr/>
        </p:nvSpPr>
        <p:spPr>
          <a:xfrm>
            <a:off x="6499771" y="3157727"/>
            <a:ext cx="2286161" cy="2308324"/>
          </a:xfrm>
          <a:prstGeom prst="rect">
            <a:avLst/>
          </a:prstGeom>
        </p:spPr>
        <p:txBody>
          <a:bodyPr wrap="square">
            <a:spAutoFit/>
          </a:bodyPr>
          <a:lstStyle/>
          <a:p>
            <a:pPr algn="ctr"/>
            <a:r>
              <a:rPr lang="ru-RU" b="1" dirty="0" err="1">
                <a:latin typeface="arial" panose="020B0604020202020204" pitchFamily="34" charset="0"/>
              </a:rPr>
              <a:t>П</a:t>
            </a:r>
            <a:r>
              <a:rPr lang="ru-RU" b="1" i="0" dirty="0" err="1" smtClean="0">
                <a:effectLst/>
                <a:latin typeface="arial" panose="020B0604020202020204" pitchFamily="34" charset="0"/>
              </a:rPr>
              <a:t>ервісна</a:t>
            </a:r>
            <a:r>
              <a:rPr lang="ru-RU" b="1" i="0" dirty="0" smtClean="0">
                <a:effectLst/>
                <a:latin typeface="arial" panose="020B0604020202020204" pitchFamily="34" charset="0"/>
              </a:rPr>
              <a:t> </a:t>
            </a:r>
            <a:r>
              <a:rPr lang="ru-RU" b="1" i="0" dirty="0" err="1" smtClean="0">
                <a:effectLst/>
                <a:latin typeface="arial" panose="020B0604020202020204" pitchFamily="34" charset="0"/>
              </a:rPr>
              <a:t>вартість</a:t>
            </a:r>
            <a:r>
              <a:rPr lang="ru-RU" b="1" i="0" dirty="0" smtClean="0">
                <a:effectLst/>
                <a:latin typeface="arial" panose="020B0604020202020204" pitchFamily="34" charset="0"/>
              </a:rPr>
              <a:t> з </a:t>
            </a:r>
            <a:r>
              <a:rPr lang="ru-RU" b="1" i="0" dirty="0" err="1" smtClean="0">
                <a:effectLst/>
                <a:latin typeface="arial" panose="020B0604020202020204" pitchFamily="34" charset="0"/>
              </a:rPr>
              <a:t>урахуванням</a:t>
            </a:r>
            <a:r>
              <a:rPr lang="ru-RU" b="1" i="0" dirty="0" smtClean="0">
                <a:effectLst/>
                <a:latin typeface="arial" panose="020B0604020202020204" pitchFamily="34" charset="0"/>
              </a:rPr>
              <a:t> </a:t>
            </a:r>
            <a:r>
              <a:rPr lang="ru-RU" b="1" i="0" dirty="0" err="1" smtClean="0">
                <a:effectLst/>
                <a:latin typeface="arial" panose="020B0604020202020204" pitchFamily="34" charset="0"/>
              </a:rPr>
              <a:t>переоцінок</a:t>
            </a:r>
            <a:r>
              <a:rPr lang="ru-RU" b="1" i="0" dirty="0" smtClean="0">
                <a:effectLst/>
                <a:latin typeface="arial" panose="020B0604020202020204" pitchFamily="34" charset="0"/>
              </a:rPr>
              <a:t> </a:t>
            </a:r>
            <a:r>
              <a:rPr lang="ru-RU" b="1" i="0" dirty="0" err="1" smtClean="0">
                <a:effectLst/>
                <a:latin typeface="arial" panose="020B0604020202020204" pitchFamily="34" charset="0"/>
              </a:rPr>
              <a:t>необоротних</a:t>
            </a:r>
            <a:r>
              <a:rPr lang="ru-RU" b="1" i="0" dirty="0" smtClean="0">
                <a:effectLst/>
                <a:latin typeface="arial" panose="020B0604020202020204" pitchFamily="34" charset="0"/>
              </a:rPr>
              <a:t> </a:t>
            </a:r>
            <a:r>
              <a:rPr lang="ru-RU" b="1" i="0" dirty="0" err="1" smtClean="0">
                <a:effectLst/>
                <a:latin typeface="arial" panose="020B0604020202020204" pitchFamily="34" charset="0"/>
              </a:rPr>
              <a:t>активів</a:t>
            </a:r>
            <a:r>
              <a:rPr lang="ru-RU" b="1" i="0" dirty="0" smtClean="0">
                <a:effectLst/>
                <a:latin typeface="arial" panose="020B0604020202020204" pitchFamily="34" charset="0"/>
              </a:rPr>
              <a:t>, </a:t>
            </a:r>
            <a:r>
              <a:rPr lang="ru-RU" b="1" i="0" dirty="0" err="1" smtClean="0">
                <a:effectLst/>
                <a:latin typeface="arial" panose="020B0604020202020204" pitchFamily="34" charset="0"/>
              </a:rPr>
              <a:t>що</a:t>
            </a:r>
            <a:r>
              <a:rPr lang="ru-RU" b="1" i="0" dirty="0" smtClean="0">
                <a:effectLst/>
                <a:latin typeface="arial" panose="020B0604020202020204" pitchFamily="34" charset="0"/>
              </a:rPr>
              <a:t> </a:t>
            </a:r>
            <a:r>
              <a:rPr lang="ru-RU" b="1" i="0" dirty="0" err="1" smtClean="0">
                <a:effectLst/>
                <a:latin typeface="arial" panose="020B0604020202020204" pitchFamily="34" charset="0"/>
              </a:rPr>
              <a:t>проводилися</a:t>
            </a:r>
            <a:r>
              <a:rPr lang="ru-RU" b="1" i="0" dirty="0" smtClean="0">
                <a:effectLst/>
                <a:latin typeface="arial" panose="020B0604020202020204" pitchFamily="34" charset="0"/>
              </a:rPr>
              <a:t> за </a:t>
            </a:r>
            <a:r>
              <a:rPr lang="ru-RU" b="1" i="0" dirty="0" err="1" smtClean="0">
                <a:effectLst/>
                <a:latin typeface="arial" panose="020B0604020202020204" pitchFamily="34" charset="0"/>
              </a:rPr>
              <a:t>період</a:t>
            </a:r>
            <a:r>
              <a:rPr lang="ru-RU" b="1" i="0" dirty="0" smtClean="0">
                <a:effectLst/>
                <a:latin typeface="arial" panose="020B0604020202020204" pitchFamily="34" charset="0"/>
              </a:rPr>
              <a:t> </a:t>
            </a:r>
            <a:r>
              <a:rPr lang="ru-RU" b="1" i="0" dirty="0" err="1" smtClean="0">
                <a:effectLst/>
                <a:latin typeface="arial" panose="020B0604020202020204" pitchFamily="34" charset="0"/>
              </a:rPr>
              <a:t>їх</a:t>
            </a:r>
            <a:r>
              <a:rPr lang="ru-RU" b="1" i="0" dirty="0" smtClean="0">
                <a:effectLst/>
                <a:latin typeface="arial" panose="020B0604020202020204" pitchFamily="34" charset="0"/>
              </a:rPr>
              <a:t> </a:t>
            </a:r>
            <a:r>
              <a:rPr lang="ru-RU" b="1" i="0" dirty="0" err="1" smtClean="0">
                <a:effectLst/>
                <a:latin typeface="arial" panose="020B0604020202020204" pitchFamily="34" charset="0"/>
              </a:rPr>
              <a:t>експлуатації</a:t>
            </a:r>
            <a:endParaRPr lang="uk-UA" b="1" dirty="0"/>
          </a:p>
        </p:txBody>
      </p:sp>
      <p:sp>
        <p:nvSpPr>
          <p:cNvPr id="20" name="Прямоугольник 19"/>
          <p:cNvSpPr/>
          <p:nvPr/>
        </p:nvSpPr>
        <p:spPr>
          <a:xfrm>
            <a:off x="571373" y="2029508"/>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Arial Black" panose="020B0A04020102020204" pitchFamily="34" charset="0"/>
              </a:rPr>
              <a:t>ПЕРВІСНА</a:t>
            </a:r>
            <a:endParaRPr lang="uk-UA"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191984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674" y="152401"/>
            <a:ext cx="7796930" cy="120032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uk-UA" sz="2400" b="1" dirty="0" smtClean="0">
                <a:ln w="11430"/>
                <a:solidFill>
                  <a:srgbClr val="0070C0"/>
                </a:solidFill>
                <a:effectLst>
                  <a:outerShdw blurRad="50800" dist="39000" dir="5460000" algn="tl">
                    <a:srgbClr val="000000">
                      <a:alpha val="38000"/>
                    </a:srgbClr>
                  </a:outerShdw>
                </a:effectLst>
                <a:latin typeface="Arial Black" pitchFamily="34" charset="0"/>
                <a:cs typeface="Times New Roman" pitchFamily="18" charset="0"/>
              </a:rPr>
              <a:t>В ЕКОНОМІЦІ ПРИ ВИЗНАННІ ВАРТОСТІ НЕОБОРОТНИХ АКТИВІВ ТАКОЖ ЧАСТО ВЖИВАЄТЬСЯ ПОНЯТТЯ:</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Times New Roman" pitchFamily="18" charset="0"/>
            </a:endParaRPr>
          </a:p>
        </p:txBody>
      </p:sp>
      <p:pic>
        <p:nvPicPr>
          <p:cNvPr id="3" name="Picture 2" descr="ÐÐ°ÑÑÐ¸Ð½ÐºÐ¸ Ð¿Ð¾ Ð·Ð°Ð¿ÑÐ¾ÑÑ Ð³Ð°Ð»Ð¾ÑÐºÐ°"/>
          <p:cNvPicPr>
            <a:picLocks noChangeAspect="1" noChangeArrowheads="1"/>
          </p:cNvPicPr>
          <p:nvPr/>
        </p:nvPicPr>
        <p:blipFill>
          <a:blip r:embed="rId2" cstate="print">
            <a:extLst>
              <a:ext uri="{28A0092B-C50C-407E-A947-70E740481C1C}">
                <a14:useLocalDpi xmlns:a14="http://schemas.microsoft.com/office/drawing/2010/main" val="0"/>
              </a:ext>
            </a:extLst>
          </a:blip>
          <a:srcRect l="19798" r="10002"/>
          <a:stretch>
            <a:fillRect/>
          </a:stretch>
        </p:blipFill>
        <p:spPr bwMode="auto">
          <a:xfrm>
            <a:off x="4390006" y="1075476"/>
            <a:ext cx="577294" cy="73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31736" y="1905381"/>
            <a:ext cx="2293833" cy="10043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Arial Black" panose="020B0A04020102020204" pitchFamily="34" charset="0"/>
              </a:rPr>
              <a:t>СПРАВЕДЛИВА</a:t>
            </a:r>
          </a:p>
          <a:p>
            <a:pPr algn="ctr"/>
            <a:r>
              <a:rPr lang="uk-UA" dirty="0" smtClean="0">
                <a:solidFill>
                  <a:schemeClr val="tx1"/>
                </a:solidFill>
                <a:latin typeface="Arial Black" panose="020B0A04020102020204" pitchFamily="34" charset="0"/>
              </a:rPr>
              <a:t>вартість</a:t>
            </a:r>
            <a:endParaRPr lang="uk-UA" dirty="0">
              <a:solidFill>
                <a:schemeClr val="tx1"/>
              </a:solidFill>
              <a:latin typeface="Arial Black" panose="020B0A04020102020204" pitchFamily="34" charset="0"/>
            </a:endParaRPr>
          </a:p>
        </p:txBody>
      </p:sp>
      <p:sp>
        <p:nvSpPr>
          <p:cNvPr id="5" name="Прямоугольник 4"/>
          <p:cNvSpPr/>
          <p:nvPr/>
        </p:nvSpPr>
        <p:spPr>
          <a:xfrm>
            <a:off x="3531736" y="3198020"/>
            <a:ext cx="2293833" cy="2977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Прямоугольник 5"/>
          <p:cNvSpPr/>
          <p:nvPr/>
        </p:nvSpPr>
        <p:spPr>
          <a:xfrm>
            <a:off x="3531735" y="3198020"/>
            <a:ext cx="2293834" cy="2862322"/>
          </a:xfrm>
          <a:prstGeom prst="rect">
            <a:avLst/>
          </a:prstGeom>
        </p:spPr>
        <p:txBody>
          <a:bodyPr wrap="square">
            <a:spAutoFit/>
          </a:bodyPr>
          <a:lstStyle/>
          <a:p>
            <a:pPr algn="ctr"/>
            <a:r>
              <a:rPr lang="ru-RU" sz="2000" b="1" dirty="0">
                <a:latin typeface="Arial" panose="020B0604020202020204" pitchFamily="34" charset="0"/>
              </a:rPr>
              <a:t>С</a:t>
            </a:r>
            <a:r>
              <a:rPr lang="ru-RU" sz="2000" b="1" dirty="0" smtClean="0">
                <a:effectLst/>
                <a:latin typeface="Arial" panose="020B0604020202020204" pitchFamily="34" charset="0"/>
              </a:rPr>
              <a:t>ума, за </a:t>
            </a:r>
            <a:r>
              <a:rPr lang="ru-RU" sz="2000" b="1" dirty="0" err="1" smtClean="0">
                <a:effectLst/>
                <a:latin typeface="Arial" panose="020B0604020202020204" pitchFamily="34" charset="0"/>
              </a:rPr>
              <a:t>якою</a:t>
            </a:r>
            <a:r>
              <a:rPr lang="ru-RU" sz="2000" b="1" dirty="0" smtClean="0">
                <a:effectLst/>
                <a:latin typeface="Arial" panose="020B0604020202020204" pitchFamily="34" charset="0"/>
              </a:rPr>
              <a:t> реально  </a:t>
            </a:r>
            <a:r>
              <a:rPr lang="ru-RU" sz="2000" b="1" dirty="0" err="1" smtClean="0">
                <a:effectLst/>
                <a:latin typeface="Arial" panose="020B0604020202020204" pitchFamily="34" charset="0"/>
              </a:rPr>
              <a:t>можна</a:t>
            </a:r>
            <a:r>
              <a:rPr lang="ru-RU" sz="2000" b="1" dirty="0" smtClean="0">
                <a:effectLst/>
                <a:latin typeface="Arial" panose="020B0604020202020204" pitchFamily="34" charset="0"/>
              </a:rPr>
              <a:t> </a:t>
            </a:r>
            <a:r>
              <a:rPr lang="ru-RU" sz="2000" b="1" dirty="0" err="1" smtClean="0">
                <a:effectLst/>
                <a:latin typeface="Arial" panose="020B0604020202020204" pitchFamily="34" charset="0"/>
              </a:rPr>
              <a:t>продати</a:t>
            </a:r>
            <a:r>
              <a:rPr lang="ru-RU" sz="2000" b="1" dirty="0" smtClean="0">
                <a:effectLst/>
                <a:latin typeface="Arial" panose="020B0604020202020204" pitchFamily="34" charset="0"/>
              </a:rPr>
              <a:t> </a:t>
            </a:r>
            <a:r>
              <a:rPr lang="ru-RU" sz="2000" b="1" dirty="0" err="1" smtClean="0">
                <a:effectLst/>
                <a:latin typeface="Arial" panose="020B0604020202020204" pitchFamily="34" charset="0"/>
              </a:rPr>
              <a:t>необоротний</a:t>
            </a:r>
            <a:r>
              <a:rPr lang="ru-RU" sz="2000" b="1" dirty="0" smtClean="0">
                <a:effectLst/>
                <a:latin typeface="Arial" panose="020B0604020202020204" pitchFamily="34" charset="0"/>
              </a:rPr>
              <a:t> актив </a:t>
            </a:r>
            <a:r>
              <a:rPr lang="ru-RU" sz="2000" b="1" dirty="0" err="1" smtClean="0">
                <a:effectLst/>
                <a:latin typeface="Arial" panose="020B0604020202020204" pitchFamily="34" charset="0"/>
              </a:rPr>
              <a:t>або</a:t>
            </a:r>
            <a:r>
              <a:rPr lang="ru-RU" sz="2000" b="1" dirty="0" smtClean="0">
                <a:effectLst/>
                <a:latin typeface="Arial" panose="020B0604020202020204" pitchFamily="34" charset="0"/>
              </a:rPr>
              <a:t> </a:t>
            </a:r>
            <a:r>
              <a:rPr lang="ru-RU" sz="2000" b="1" dirty="0" err="1" smtClean="0">
                <a:effectLst/>
                <a:latin typeface="Arial" panose="020B0604020202020204" pitchFamily="34" charset="0"/>
              </a:rPr>
              <a:t>оплатити</a:t>
            </a:r>
            <a:r>
              <a:rPr lang="ru-RU" sz="2000" b="1" dirty="0" smtClean="0">
                <a:effectLst/>
                <a:latin typeface="Arial" panose="020B0604020202020204" pitchFamily="34" charset="0"/>
              </a:rPr>
              <a:t> </a:t>
            </a:r>
            <a:r>
              <a:rPr lang="ru-RU" sz="2000" b="1" dirty="0" err="1" smtClean="0">
                <a:effectLst/>
                <a:latin typeface="Arial" panose="020B0604020202020204" pitchFamily="34" charset="0"/>
              </a:rPr>
              <a:t>зобов’язання</a:t>
            </a:r>
            <a:r>
              <a:rPr lang="ru-RU" sz="2000" b="1" dirty="0" smtClean="0">
                <a:effectLst/>
                <a:latin typeface="Arial" panose="020B0604020202020204" pitchFamily="34" charset="0"/>
              </a:rPr>
              <a:t> за </a:t>
            </a:r>
            <a:r>
              <a:rPr lang="ru-RU" sz="2000" b="1" dirty="0" err="1" smtClean="0">
                <a:effectLst/>
                <a:latin typeface="Arial" panose="020B0604020202020204" pitchFamily="34" charset="0"/>
              </a:rPr>
              <a:t>звичайних</a:t>
            </a:r>
            <a:r>
              <a:rPr lang="ru-RU" sz="2000" b="1" dirty="0" smtClean="0">
                <a:effectLst/>
                <a:latin typeface="Arial" panose="020B0604020202020204" pitchFamily="34" charset="0"/>
              </a:rPr>
              <a:t> умов на </a:t>
            </a:r>
            <a:r>
              <a:rPr lang="ru-RU" sz="2000" b="1" dirty="0" err="1" smtClean="0">
                <a:effectLst/>
                <a:latin typeface="Arial" panose="020B0604020202020204" pitchFamily="34" charset="0"/>
              </a:rPr>
              <a:t>певну</a:t>
            </a:r>
            <a:r>
              <a:rPr lang="ru-RU" sz="2000" b="1" dirty="0" smtClean="0">
                <a:effectLst/>
                <a:latin typeface="Arial" panose="020B0604020202020204" pitchFamily="34" charset="0"/>
              </a:rPr>
              <a:t> дату</a:t>
            </a:r>
            <a:endParaRPr lang="uk-UA" sz="2000" b="1" dirty="0"/>
          </a:p>
        </p:txBody>
      </p:sp>
      <p:pic>
        <p:nvPicPr>
          <p:cNvPr id="7" name="Picture 6"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27268" t="30037" r="30119" b="28624"/>
          <a:stretch/>
        </p:blipFill>
        <p:spPr bwMode="auto">
          <a:xfrm>
            <a:off x="6395491" y="3316743"/>
            <a:ext cx="1978702" cy="256331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ÐÐ¾ÑÐ¾Ð¶ÐµÐµ Ð¸Ð·Ð¾Ð±ÑÐ°Ð¶ÐµÐ½Ð¸Ðµ"/>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27" t="16649" r="15280" b="22471"/>
          <a:stretch/>
        </p:blipFill>
        <p:spPr bwMode="auto">
          <a:xfrm>
            <a:off x="829611" y="3316743"/>
            <a:ext cx="2051882" cy="261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05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6"/>
          <p:cNvSpPr txBox="1">
            <a:spLocks noChangeArrowheads="1"/>
          </p:cNvSpPr>
          <p:nvPr/>
        </p:nvSpPr>
        <p:spPr bwMode="auto">
          <a:xfrm>
            <a:off x="1907458" y="1219200"/>
            <a:ext cx="542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400" b="1" dirty="0">
                <a:solidFill>
                  <a:srgbClr val="000099"/>
                </a:solidFill>
              </a:rPr>
              <a:t>За сферами </a:t>
            </a:r>
            <a:r>
              <a:rPr lang="ru-RU" altLang="uk-UA" sz="2400" b="1" dirty="0" err="1">
                <a:solidFill>
                  <a:srgbClr val="000099"/>
                </a:solidFill>
              </a:rPr>
              <a:t>діяльності</a:t>
            </a:r>
            <a:endParaRPr lang="ru-RU" altLang="uk-UA" sz="2400" b="1" dirty="0">
              <a:solidFill>
                <a:srgbClr val="000099"/>
              </a:solidFill>
            </a:endParaRPr>
          </a:p>
        </p:txBody>
      </p:sp>
      <p:sp>
        <p:nvSpPr>
          <p:cNvPr id="87047" name="Line 7"/>
          <p:cNvSpPr>
            <a:spLocks noChangeShapeType="1"/>
          </p:cNvSpPr>
          <p:nvPr/>
        </p:nvSpPr>
        <p:spPr bwMode="auto">
          <a:xfrm flipH="1">
            <a:off x="2628901" y="18288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2533" name="Text Box 8"/>
          <p:cNvSpPr txBox="1">
            <a:spLocks noChangeArrowheads="1"/>
          </p:cNvSpPr>
          <p:nvPr/>
        </p:nvSpPr>
        <p:spPr bwMode="auto">
          <a:xfrm>
            <a:off x="1428750" y="2362200"/>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Виробничі</a:t>
            </a:r>
          </a:p>
        </p:txBody>
      </p:sp>
      <p:sp>
        <p:nvSpPr>
          <p:cNvPr id="22534" name="Text Box 9"/>
          <p:cNvSpPr txBox="1">
            <a:spLocks noChangeArrowheads="1"/>
          </p:cNvSpPr>
          <p:nvPr/>
        </p:nvSpPr>
        <p:spPr bwMode="auto">
          <a:xfrm>
            <a:off x="5200650" y="2286000"/>
            <a:ext cx="257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Невиробничі</a:t>
            </a:r>
          </a:p>
        </p:txBody>
      </p:sp>
      <p:sp>
        <p:nvSpPr>
          <p:cNvPr id="87050" name="Line 10"/>
          <p:cNvSpPr>
            <a:spLocks noChangeShapeType="1"/>
          </p:cNvSpPr>
          <p:nvPr/>
        </p:nvSpPr>
        <p:spPr bwMode="auto">
          <a:xfrm>
            <a:off x="5772151" y="16764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2536" name="Text Box 11"/>
          <p:cNvSpPr txBox="1">
            <a:spLocks noChangeArrowheads="1"/>
          </p:cNvSpPr>
          <p:nvPr/>
        </p:nvSpPr>
        <p:spPr bwMode="auto">
          <a:xfrm>
            <a:off x="2457450" y="289559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400" b="1" dirty="0">
                <a:solidFill>
                  <a:srgbClr val="000099"/>
                </a:solidFill>
                <a:latin typeface="Trebuchet MS" panose="020B0603020202020204" pitchFamily="34" charset="0"/>
              </a:rPr>
              <a:t>За </a:t>
            </a:r>
            <a:r>
              <a:rPr lang="ru-RU" altLang="uk-UA" sz="2400" b="1" dirty="0" err="1">
                <a:solidFill>
                  <a:srgbClr val="000099"/>
                </a:solidFill>
                <a:latin typeface="Trebuchet MS" panose="020B0603020202020204" pitchFamily="34" charset="0"/>
              </a:rPr>
              <a:t>приналежністю</a:t>
            </a:r>
            <a:endParaRPr lang="ru-RU" altLang="uk-UA" sz="2400" b="1" dirty="0">
              <a:solidFill>
                <a:srgbClr val="000099"/>
              </a:solidFill>
              <a:latin typeface="Trebuchet MS" panose="020B0603020202020204" pitchFamily="34" charset="0"/>
            </a:endParaRPr>
          </a:p>
        </p:txBody>
      </p:sp>
      <p:sp>
        <p:nvSpPr>
          <p:cNvPr id="22537" name="Text Box 12"/>
          <p:cNvSpPr txBox="1">
            <a:spLocks noChangeArrowheads="1"/>
          </p:cNvSpPr>
          <p:nvPr/>
        </p:nvSpPr>
        <p:spPr bwMode="auto">
          <a:xfrm>
            <a:off x="1143000" y="4114799"/>
            <a:ext cx="285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Власні</a:t>
            </a:r>
          </a:p>
        </p:txBody>
      </p:sp>
      <p:sp>
        <p:nvSpPr>
          <p:cNvPr id="22538" name="Text Box 13"/>
          <p:cNvSpPr txBox="1">
            <a:spLocks noChangeArrowheads="1"/>
          </p:cNvSpPr>
          <p:nvPr/>
        </p:nvSpPr>
        <p:spPr bwMode="auto">
          <a:xfrm>
            <a:off x="4743450" y="4191000"/>
            <a:ext cx="348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Залучені</a:t>
            </a:r>
          </a:p>
        </p:txBody>
      </p:sp>
      <p:sp>
        <p:nvSpPr>
          <p:cNvPr id="22539" name="Text Box 14"/>
          <p:cNvSpPr txBox="1">
            <a:spLocks noChangeArrowheads="1"/>
          </p:cNvSpPr>
          <p:nvPr/>
        </p:nvSpPr>
        <p:spPr bwMode="auto">
          <a:xfrm>
            <a:off x="3257550" y="4724400"/>
            <a:ext cx="2571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400" b="1">
                <a:solidFill>
                  <a:srgbClr val="000099"/>
                </a:solidFill>
                <a:latin typeface="Trebuchet MS" panose="020B0603020202020204" pitchFamily="34" charset="0"/>
              </a:rPr>
              <a:t>За роллю у процесі виробництва</a:t>
            </a:r>
          </a:p>
        </p:txBody>
      </p:sp>
      <p:sp>
        <p:nvSpPr>
          <p:cNvPr id="22540" name="Text Box 15"/>
          <p:cNvSpPr txBox="1">
            <a:spLocks noChangeArrowheads="1"/>
          </p:cNvSpPr>
          <p:nvPr/>
        </p:nvSpPr>
        <p:spPr bwMode="auto">
          <a:xfrm>
            <a:off x="1600200" y="6248400"/>
            <a:ext cx="211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Активні</a:t>
            </a:r>
          </a:p>
        </p:txBody>
      </p:sp>
      <p:sp>
        <p:nvSpPr>
          <p:cNvPr id="22541" name="Text Box 16"/>
          <p:cNvSpPr txBox="1">
            <a:spLocks noChangeArrowheads="1"/>
          </p:cNvSpPr>
          <p:nvPr/>
        </p:nvSpPr>
        <p:spPr bwMode="auto">
          <a:xfrm>
            <a:off x="5429250" y="6248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uk-UA" sz="2000" b="1">
                <a:latin typeface="Trebuchet MS" panose="020B0603020202020204" pitchFamily="34" charset="0"/>
              </a:rPr>
              <a:t>Пасивні</a:t>
            </a:r>
          </a:p>
        </p:txBody>
      </p:sp>
      <p:sp>
        <p:nvSpPr>
          <p:cNvPr id="87057" name="Line 17"/>
          <p:cNvSpPr>
            <a:spLocks noChangeShapeType="1"/>
          </p:cNvSpPr>
          <p:nvPr/>
        </p:nvSpPr>
        <p:spPr bwMode="auto">
          <a:xfrm flipH="1">
            <a:off x="2571751" y="36576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7058" name="Line 18"/>
          <p:cNvSpPr>
            <a:spLocks noChangeShapeType="1"/>
          </p:cNvSpPr>
          <p:nvPr/>
        </p:nvSpPr>
        <p:spPr bwMode="auto">
          <a:xfrm>
            <a:off x="5715001" y="35052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7059" name="Line 19"/>
          <p:cNvSpPr>
            <a:spLocks noChangeShapeType="1"/>
          </p:cNvSpPr>
          <p:nvPr/>
        </p:nvSpPr>
        <p:spPr bwMode="auto">
          <a:xfrm flipH="1">
            <a:off x="2686051" y="55626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7060" name="Line 20"/>
          <p:cNvSpPr>
            <a:spLocks noChangeShapeType="1"/>
          </p:cNvSpPr>
          <p:nvPr/>
        </p:nvSpPr>
        <p:spPr bwMode="auto">
          <a:xfrm>
            <a:off x="5943601" y="5410200"/>
            <a:ext cx="540544" cy="504825"/>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8" name="Прямоугольник 17"/>
          <p:cNvSpPr/>
          <p:nvPr/>
        </p:nvSpPr>
        <p:spPr>
          <a:xfrm>
            <a:off x="223069" y="174144"/>
            <a:ext cx="8583561" cy="954107"/>
          </a:xfrm>
          <a:prstGeom prst="rect">
            <a:avLst/>
          </a:prstGeom>
          <a:ln>
            <a:solidFill>
              <a:srgbClr val="808080"/>
            </a:solidFill>
          </a:ln>
        </p:spPr>
        <p:txBody>
          <a:bodyPr wrap="square">
            <a:spAutoFit/>
          </a:bodyPr>
          <a:lstStyle/>
          <a:p>
            <a:pPr algn="ctr"/>
            <a:r>
              <a:rPr lang="uk-UA" altLang="uk-UA" sz="2800" b="1" i="1" dirty="0" smtClean="0">
                <a:latin typeface="Arial" pitchFamily="34" charset="0"/>
                <a:cs typeface="Arial" pitchFamily="34" charset="0"/>
              </a:rPr>
              <a:t>1.2. Класифікація необоротних </a:t>
            </a:r>
            <a:r>
              <a:rPr lang="uk-UA" altLang="uk-UA" sz="2800" b="1" i="1" dirty="0">
                <a:latin typeface="Arial" pitchFamily="34" charset="0"/>
                <a:cs typeface="Arial" pitchFamily="34" charset="0"/>
              </a:rPr>
              <a:t>активів </a:t>
            </a:r>
            <a:r>
              <a:rPr lang="uk-UA" altLang="uk-UA" sz="2800" b="1" i="1" dirty="0" smtClean="0">
                <a:latin typeface="Arial" pitchFamily="34" charset="0"/>
                <a:cs typeface="Arial" pitchFamily="34" charset="0"/>
              </a:rPr>
              <a:t>підприємства</a:t>
            </a:r>
            <a:endParaRPr lang="uk-UA" altLang="uk-UA" sz="2800" b="1" i="1" dirty="0">
              <a:latin typeface="Arial" pitchFamily="34" charset="0"/>
              <a:cs typeface="Arial" pitchFamily="34" charset="0"/>
            </a:endParaRPr>
          </a:p>
        </p:txBody>
      </p:sp>
    </p:spTree>
    <p:extLst>
      <p:ext uri="{BB962C8B-B14F-4D97-AF65-F5344CB8AC3E}">
        <p14:creationId xmlns:p14="http://schemas.microsoft.com/office/powerpoint/2010/main" val="1073491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strips(downLeft)">
                                      <p:cBhvr>
                                        <p:cTn id="7" dur="1000"/>
                                        <p:tgtEl>
                                          <p:spTgt spid="87047"/>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87050"/>
                                        </p:tgtEl>
                                        <p:attrNameLst>
                                          <p:attrName>style.visibility</p:attrName>
                                        </p:attrNameLst>
                                      </p:cBhvr>
                                      <p:to>
                                        <p:strVal val="visible"/>
                                      </p:to>
                                    </p:set>
                                    <p:animEffect transition="in" filter="strips(downLeft)">
                                      <p:cBhvr>
                                        <p:cTn id="11" dur="1000"/>
                                        <p:tgtEl>
                                          <p:spTgt spid="87050"/>
                                        </p:tgtEl>
                                      </p:cBhvr>
                                    </p:animEffect>
                                  </p:childTnLst>
                                </p:cTn>
                              </p:par>
                            </p:childTnLst>
                          </p:cTn>
                        </p:par>
                        <p:par>
                          <p:cTn id="12" fill="hold" nodeType="afterGroup">
                            <p:stCondLst>
                              <p:cond delay="2000"/>
                            </p:stCondLst>
                            <p:childTnLst>
                              <p:par>
                                <p:cTn id="13" presetID="18" presetClass="entr" presetSubtype="12" fill="hold" nodeType="afterEffect">
                                  <p:stCondLst>
                                    <p:cond delay="0"/>
                                  </p:stCondLst>
                                  <p:childTnLst>
                                    <p:set>
                                      <p:cBhvr>
                                        <p:cTn id="14" dur="1" fill="hold">
                                          <p:stCondLst>
                                            <p:cond delay="0"/>
                                          </p:stCondLst>
                                        </p:cTn>
                                        <p:tgtEl>
                                          <p:spTgt spid="87057"/>
                                        </p:tgtEl>
                                        <p:attrNameLst>
                                          <p:attrName>style.visibility</p:attrName>
                                        </p:attrNameLst>
                                      </p:cBhvr>
                                      <p:to>
                                        <p:strVal val="visible"/>
                                      </p:to>
                                    </p:set>
                                    <p:animEffect transition="in" filter="strips(downLeft)">
                                      <p:cBhvr>
                                        <p:cTn id="15" dur="1000"/>
                                        <p:tgtEl>
                                          <p:spTgt spid="87057"/>
                                        </p:tgtEl>
                                      </p:cBhvr>
                                    </p:animEffect>
                                  </p:childTnLst>
                                </p:cTn>
                              </p:par>
                            </p:childTnLst>
                          </p:cTn>
                        </p:par>
                        <p:par>
                          <p:cTn id="16" fill="hold" nodeType="afterGroup">
                            <p:stCondLst>
                              <p:cond delay="3000"/>
                            </p:stCondLst>
                            <p:childTnLst>
                              <p:par>
                                <p:cTn id="17" presetID="18" presetClass="entr" presetSubtype="12" fill="hold" nodeType="afterEffect">
                                  <p:stCondLst>
                                    <p:cond delay="0"/>
                                  </p:stCondLst>
                                  <p:childTnLst>
                                    <p:set>
                                      <p:cBhvr>
                                        <p:cTn id="18" dur="1" fill="hold">
                                          <p:stCondLst>
                                            <p:cond delay="0"/>
                                          </p:stCondLst>
                                        </p:cTn>
                                        <p:tgtEl>
                                          <p:spTgt spid="87058"/>
                                        </p:tgtEl>
                                        <p:attrNameLst>
                                          <p:attrName>style.visibility</p:attrName>
                                        </p:attrNameLst>
                                      </p:cBhvr>
                                      <p:to>
                                        <p:strVal val="visible"/>
                                      </p:to>
                                    </p:set>
                                    <p:animEffect transition="in" filter="strips(downLeft)">
                                      <p:cBhvr>
                                        <p:cTn id="19" dur="1000"/>
                                        <p:tgtEl>
                                          <p:spTgt spid="87058"/>
                                        </p:tgtEl>
                                      </p:cBhvr>
                                    </p:animEffect>
                                  </p:childTnLst>
                                </p:cTn>
                              </p:par>
                            </p:childTnLst>
                          </p:cTn>
                        </p:par>
                        <p:par>
                          <p:cTn id="20" fill="hold" nodeType="afterGroup">
                            <p:stCondLst>
                              <p:cond delay="4000"/>
                            </p:stCondLst>
                            <p:childTnLst>
                              <p:par>
                                <p:cTn id="21" presetID="18" presetClass="entr" presetSubtype="12" fill="hold" nodeType="afterEffect">
                                  <p:stCondLst>
                                    <p:cond delay="0"/>
                                  </p:stCondLst>
                                  <p:childTnLst>
                                    <p:set>
                                      <p:cBhvr>
                                        <p:cTn id="22" dur="1" fill="hold">
                                          <p:stCondLst>
                                            <p:cond delay="0"/>
                                          </p:stCondLst>
                                        </p:cTn>
                                        <p:tgtEl>
                                          <p:spTgt spid="87059"/>
                                        </p:tgtEl>
                                        <p:attrNameLst>
                                          <p:attrName>style.visibility</p:attrName>
                                        </p:attrNameLst>
                                      </p:cBhvr>
                                      <p:to>
                                        <p:strVal val="visible"/>
                                      </p:to>
                                    </p:set>
                                    <p:animEffect transition="in" filter="strips(downLeft)">
                                      <p:cBhvr>
                                        <p:cTn id="23" dur="1000"/>
                                        <p:tgtEl>
                                          <p:spTgt spid="87059"/>
                                        </p:tgtEl>
                                      </p:cBhvr>
                                    </p:animEffect>
                                  </p:childTnLst>
                                </p:cTn>
                              </p:par>
                            </p:childTnLst>
                          </p:cTn>
                        </p:par>
                        <p:par>
                          <p:cTn id="24" fill="hold" nodeType="afterGroup">
                            <p:stCondLst>
                              <p:cond delay="5000"/>
                            </p:stCondLst>
                            <p:childTnLst>
                              <p:par>
                                <p:cTn id="25" presetID="18" presetClass="entr" presetSubtype="12" fill="hold" nodeType="afterEffect">
                                  <p:stCondLst>
                                    <p:cond delay="0"/>
                                  </p:stCondLst>
                                  <p:childTnLst>
                                    <p:set>
                                      <p:cBhvr>
                                        <p:cTn id="26" dur="1" fill="hold">
                                          <p:stCondLst>
                                            <p:cond delay="0"/>
                                          </p:stCondLst>
                                        </p:cTn>
                                        <p:tgtEl>
                                          <p:spTgt spid="87060"/>
                                        </p:tgtEl>
                                        <p:attrNameLst>
                                          <p:attrName>style.visibility</p:attrName>
                                        </p:attrNameLst>
                                      </p:cBhvr>
                                      <p:to>
                                        <p:strVal val="visible"/>
                                      </p:to>
                                    </p:set>
                                    <p:animEffect transition="in" filter="strips(downLeft)">
                                      <p:cBhvr>
                                        <p:cTn id="27" dur="1000"/>
                                        <p:tgtEl>
                                          <p:spTgt spid="87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5505" y="199688"/>
            <a:ext cx="7184036" cy="669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uk-UA" sz="2400" b="1" dirty="0" err="1" smtClean="0">
                <a:latin typeface="Arial" panose="020B0604020202020204" pitchFamily="34" charset="0"/>
                <a:cs typeface="Arial" panose="020B0604020202020204" pitchFamily="34" charset="0"/>
              </a:rPr>
              <a:t>Класифікація</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груп</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необоротних</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активів</a:t>
            </a:r>
            <a:r>
              <a:rPr lang="ru-RU" altLang="uk-UA" sz="2400" b="1" dirty="0" smtClean="0">
                <a:latin typeface="Arial" panose="020B0604020202020204" pitchFamily="34" charset="0"/>
                <a:cs typeface="Arial" panose="020B0604020202020204" pitchFamily="34" charset="0"/>
              </a:rPr>
              <a:t> у </a:t>
            </a:r>
            <a:r>
              <a:rPr lang="ru-RU" altLang="uk-UA" sz="2400" b="1" dirty="0" err="1" smtClean="0">
                <a:latin typeface="Arial" panose="020B0604020202020204" pitchFamily="34" charset="0"/>
                <a:cs typeface="Arial" panose="020B0604020202020204" pitchFamily="34" charset="0"/>
              </a:rPr>
              <a:t>розр</a:t>
            </a:r>
            <a:r>
              <a:rPr lang="uk-UA" altLang="uk-UA" sz="2400" b="1" dirty="0" err="1" smtClean="0">
                <a:latin typeface="Arial" panose="020B0604020202020204" pitchFamily="34" charset="0"/>
                <a:cs typeface="Arial" panose="020B0604020202020204" pitchFamily="34" charset="0"/>
              </a:rPr>
              <a:t>ізі</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мінімально</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допустимих</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термінів</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їх</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корисного</a:t>
            </a:r>
            <a:r>
              <a:rPr lang="ru-RU" altLang="uk-UA" sz="2400" b="1" dirty="0" smtClean="0">
                <a:latin typeface="Arial" panose="020B0604020202020204" pitchFamily="34" charset="0"/>
                <a:cs typeface="Arial" panose="020B0604020202020204" pitchFamily="34" charset="0"/>
              </a:rPr>
              <a:t> </a:t>
            </a:r>
            <a:r>
              <a:rPr lang="ru-RU" altLang="uk-UA" sz="2400" b="1" dirty="0" err="1" smtClean="0">
                <a:latin typeface="Arial" panose="020B0604020202020204" pitchFamily="34" charset="0"/>
                <a:cs typeface="Arial" panose="020B0604020202020204" pitchFamily="34" charset="0"/>
              </a:rPr>
              <a:t>використання</a:t>
            </a:r>
            <a:endParaRPr lang="ru-RU" altLang="uk-UA" sz="2400" b="1" dirty="0">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00617428"/>
              </p:ext>
            </p:extLst>
          </p:nvPr>
        </p:nvGraphicFramePr>
        <p:xfrm>
          <a:off x="265472" y="1129497"/>
          <a:ext cx="8740876" cy="5659870"/>
        </p:xfrm>
        <a:graphic>
          <a:graphicData uri="http://schemas.openxmlformats.org/drawingml/2006/table">
            <a:tbl>
              <a:tblPr/>
              <a:tblGrid>
                <a:gridCol w="6069512">
                  <a:extLst>
                    <a:ext uri="{9D8B030D-6E8A-4147-A177-3AD203B41FA5}">
                      <a16:colId xmlns="" xmlns:a16="http://schemas.microsoft.com/office/drawing/2014/main" val="2616750237"/>
                    </a:ext>
                  </a:extLst>
                </a:gridCol>
                <a:gridCol w="2671364">
                  <a:extLst>
                    <a:ext uri="{9D8B030D-6E8A-4147-A177-3AD203B41FA5}">
                      <a16:colId xmlns="" xmlns:a16="http://schemas.microsoft.com/office/drawing/2014/main" val="4038671451"/>
                    </a:ext>
                  </a:extLst>
                </a:gridCol>
              </a:tblGrid>
              <a:tr h="10726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Групи</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основних</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засобів</a:t>
                      </a:r>
                      <a:endParaRPr kumimoji="0" lang="ru-RU" altLang="uk-UA" sz="1800" b="1" i="0" u="none" strike="noStrike" cap="none" normalizeH="0" baseline="0" dirty="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Мінімально</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допустимі</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строки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корисного</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використання</a:t>
                      </a:r>
                      <a:r>
                        <a:rPr kumimoji="0" lang="ru-RU" altLang="uk-UA"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1800" b="1" i="0" u="none" strike="noStrike" cap="none" normalizeH="0" baseline="0" dirty="0" err="1" smtClean="0">
                          <a:ln>
                            <a:noFill/>
                          </a:ln>
                          <a:solidFill>
                            <a:schemeClr val="tx1"/>
                          </a:solidFill>
                          <a:effectLst/>
                          <a:latin typeface="Times New Roman" pitchFamily="18" charset="0"/>
                          <a:cs typeface="Times New Roman" pitchFamily="18" charset="0"/>
                        </a:rPr>
                        <a:t>років</a:t>
                      </a:r>
                      <a:r>
                        <a:rPr kumimoji="0" lang="ru-RU" altLang="uk-UA"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32534087"/>
                  </a:ext>
                </a:extLst>
              </a:tr>
              <a:tr h="190498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1 -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земельні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ділянки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4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16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95007031"/>
                  </a:ext>
                </a:extLst>
              </a:tr>
              <a:tr h="10726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2 -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капітальні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витрати</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на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поліпшення</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земель, не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пов'язані</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з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будівництвом</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uk-UA" sz="24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15 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36516252"/>
                  </a:ext>
                </a:extLst>
              </a:tr>
              <a:tr h="1191834">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група</a:t>
                      </a: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3 -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будівлі</a:t>
                      </a:r>
                      <a:endParaRPr kumimoji="0" lang="ru-RU" altLang="uk-UA" sz="24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20 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32184013"/>
                  </a:ext>
                </a:extLst>
              </a:tr>
              <a:tr h="3575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uk-UA"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altLang="uk-UA" sz="2400" b="1" i="0" u="none" strike="noStrike" cap="none" normalizeH="0" baseline="0" dirty="0" err="1" smtClean="0">
                          <a:ln>
                            <a:noFill/>
                          </a:ln>
                          <a:solidFill>
                            <a:schemeClr val="tx1"/>
                          </a:solidFill>
                          <a:effectLst/>
                          <a:latin typeface="Times New Roman" pitchFamily="18" charset="0"/>
                          <a:cs typeface="Times New Roman" pitchFamily="18" charset="0"/>
                        </a:rPr>
                        <a:t>споруди</a:t>
                      </a:r>
                      <a:endParaRPr kumimoji="0" lang="ru-RU" altLang="uk-UA" sz="24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uk-UA" sz="2000" b="1" i="0" u="none" strike="noStrike" cap="none" normalizeH="0" baseline="0" dirty="0" smtClean="0">
                          <a:ln>
                            <a:noFill/>
                          </a:ln>
                          <a:solidFill>
                            <a:schemeClr val="tx1"/>
                          </a:solidFill>
                          <a:effectLst/>
                          <a:latin typeface="Times New Roman" pitchFamily="18" charset="0"/>
                          <a:cs typeface="Times New Roman" pitchFamily="18" charset="0"/>
                        </a:rPr>
                        <a:t>15 </a:t>
                      </a:r>
                      <a:endParaRPr kumimoji="0" lang="ru-RU" altLang="uk-UA" sz="2000" b="1" i="0" u="none" strike="noStrike" cap="none" normalizeH="0" baseline="0" dirty="0" smtClean="0">
                        <a:ln>
                          <a:noFill/>
                        </a:ln>
                        <a:solidFill>
                          <a:schemeClr val="tx1"/>
                        </a:solidFill>
                        <a:effectLst/>
                        <a:latin typeface="Arial"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8523201"/>
                  </a:ext>
                </a:extLst>
              </a:tr>
            </a:tbl>
          </a:graphicData>
        </a:graphic>
      </p:graphicFrame>
      <p:pic>
        <p:nvPicPr>
          <p:cNvPr id="5" name="Рисунок 4"/>
          <p:cNvPicPr>
            <a:picLocks noChangeAspect="1"/>
          </p:cNvPicPr>
          <p:nvPr/>
        </p:nvPicPr>
        <p:blipFill>
          <a:blip r:embed="rId2"/>
          <a:stretch>
            <a:fillRect/>
          </a:stretch>
        </p:blipFill>
        <p:spPr>
          <a:xfrm>
            <a:off x="4710191" y="2408903"/>
            <a:ext cx="1346995" cy="1489450"/>
          </a:xfrm>
          <a:prstGeom prst="rect">
            <a:avLst/>
          </a:prstGeom>
        </p:spPr>
      </p:pic>
      <p:pic>
        <p:nvPicPr>
          <p:cNvPr id="6" name="Picture 4" descr="ÐÐ°ÑÑÐ¸Ð½ÐºÐ¸ Ð¿Ð¾ Ð·Ð°Ð¿ÑÐ¾ÑÑ Ð½ÐµÐ¾Ð±Ð¾ÑÐ¾ÑÐ½Ñ Ð°ÐºÑÐ¸Ð²Ð¸"/>
          <p:cNvPicPr>
            <a:picLocks noChangeAspect="1" noChangeArrowheads="1"/>
          </p:cNvPicPr>
          <p:nvPr/>
        </p:nvPicPr>
        <p:blipFill rotWithShape="1">
          <a:blip r:embed="rId3">
            <a:extLst>
              <a:ext uri="{28A0092B-C50C-407E-A947-70E740481C1C}">
                <a14:useLocalDpi xmlns:a14="http://schemas.microsoft.com/office/drawing/2010/main" val="0"/>
              </a:ext>
            </a:extLst>
          </a:blip>
          <a:srcRect l="32703" t="-1" b="16067"/>
          <a:stretch/>
        </p:blipFill>
        <p:spPr bwMode="auto">
          <a:xfrm>
            <a:off x="4686115" y="4960252"/>
            <a:ext cx="1395145" cy="146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18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1218</Words>
  <Application>Microsoft Office PowerPoint</Application>
  <PresentationFormat>Экран (4:3)</PresentationFormat>
  <Paragraphs>218</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35</cp:revision>
  <dcterms:created xsi:type="dcterms:W3CDTF">2019-02-26T19:40:22Z</dcterms:created>
  <dcterms:modified xsi:type="dcterms:W3CDTF">2020-03-11T09:23:01Z</dcterms:modified>
</cp:coreProperties>
</file>