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44" r:id="rId5"/>
    <p:sldMasterId id="2147483756" r:id="rId6"/>
    <p:sldMasterId id="2147483769" r:id="rId7"/>
  </p:sldMasterIdLst>
  <p:notesMasterIdLst>
    <p:notesMasterId r:id="rId33"/>
  </p:notesMasterIdLst>
  <p:sldIdLst>
    <p:sldId id="279" r:id="rId8"/>
    <p:sldId id="280" r:id="rId9"/>
    <p:sldId id="309" r:id="rId10"/>
    <p:sldId id="281" r:id="rId11"/>
    <p:sldId id="308" r:id="rId12"/>
    <p:sldId id="310" r:id="rId13"/>
    <p:sldId id="282" r:id="rId14"/>
    <p:sldId id="302" r:id="rId15"/>
    <p:sldId id="305" r:id="rId16"/>
    <p:sldId id="306" r:id="rId17"/>
    <p:sldId id="307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312" r:id="rId27"/>
    <p:sldId id="300" r:id="rId28"/>
    <p:sldId id="301" r:id="rId29"/>
    <p:sldId id="295" r:id="rId30"/>
    <p:sldId id="296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D0CDD-8296-44AE-A83E-A7F00DD7F5EB}" type="doc">
      <dgm:prSet loTypeId="urn:microsoft.com/office/officeart/2005/8/layout/vProcess5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33BCFDC-1CB6-4FC8-A91F-878A2744AC3C}">
      <dgm:prSet phldrT="[Текст]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Бакалавр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B86D816-117C-4722-8A94-B6FC8543B429}" type="parTrans" cxnId="{F46CD6E1-9B4E-4005-8A0E-2EB492F71C60}">
      <dgm:prSet/>
      <dgm:spPr/>
      <dgm:t>
        <a:bodyPr/>
        <a:lstStyle/>
        <a:p>
          <a:endParaRPr lang="ru-RU"/>
        </a:p>
      </dgm:t>
    </dgm:pt>
    <dgm:pt modelId="{A035BB81-4C4D-4AEB-B171-A483E6BCB6D3}" type="sibTrans" cxnId="{F46CD6E1-9B4E-4005-8A0E-2EB492F71C60}">
      <dgm:prSet/>
      <dgm:spPr/>
      <dgm:t>
        <a:bodyPr/>
        <a:lstStyle/>
        <a:p>
          <a:endParaRPr lang="ru-RU" dirty="0"/>
        </a:p>
      </dgm:t>
    </dgm:pt>
    <dgm:pt modelId="{14FAFC49-AA23-4D9B-8CB0-B704B7E3F16E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073 -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Менеджмент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29579AA-04CD-40BB-AEA9-4227F80E3912}" type="parTrans" cxnId="{0CB6ECA6-BE3F-426F-89FC-A213062FFD11}">
      <dgm:prSet/>
      <dgm:spPr/>
      <dgm:t>
        <a:bodyPr/>
        <a:lstStyle/>
        <a:p>
          <a:endParaRPr lang="ru-RU"/>
        </a:p>
      </dgm:t>
    </dgm:pt>
    <dgm:pt modelId="{6A10696A-493B-414F-AF4B-4471E84EA1D5}" type="sibTrans" cxnId="{0CB6ECA6-BE3F-426F-89FC-A213062FFD11}">
      <dgm:prSet/>
      <dgm:spPr/>
      <dgm:t>
        <a:bodyPr/>
        <a:lstStyle/>
        <a:p>
          <a:endParaRPr lang="ru-RU"/>
        </a:p>
      </dgm:t>
    </dgm:pt>
    <dgm:pt modelId="{6B6054C2-5F97-4338-928A-070EA250D525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074 –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Публічне управління та адміністрування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E8DCC08-A216-444B-97C1-28B7A1BE318A}" type="parTrans" cxnId="{8631F5BA-D00F-40DA-B9D3-F43D15393B78}">
      <dgm:prSet/>
      <dgm:spPr/>
      <dgm:t>
        <a:bodyPr/>
        <a:lstStyle/>
        <a:p>
          <a:endParaRPr lang="ru-RU"/>
        </a:p>
      </dgm:t>
    </dgm:pt>
    <dgm:pt modelId="{32B341FE-D30C-424D-94FF-78B48553AD41}" type="sibTrans" cxnId="{8631F5BA-D00F-40DA-B9D3-F43D15393B78}">
      <dgm:prSet/>
      <dgm:spPr/>
      <dgm:t>
        <a:bodyPr/>
        <a:lstStyle/>
        <a:p>
          <a:endParaRPr lang="ru-RU"/>
        </a:p>
      </dgm:t>
    </dgm:pt>
    <dgm:pt modelId="{F98866B3-6FE7-4ABB-8154-AF45D9F7D248}">
      <dgm:prSet phldrT="[Текст]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Магістр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399D15E-62E9-4F10-B02C-7FD64464E606}" type="parTrans" cxnId="{9AABCF38-D3C4-40D6-9EE2-9B3E45972976}">
      <dgm:prSet/>
      <dgm:spPr/>
      <dgm:t>
        <a:bodyPr/>
        <a:lstStyle/>
        <a:p>
          <a:endParaRPr lang="ru-RU"/>
        </a:p>
      </dgm:t>
    </dgm:pt>
    <dgm:pt modelId="{4A9F54E0-E84F-4C1F-B8FF-6BDC51B14227}" type="sibTrans" cxnId="{9AABCF38-D3C4-40D6-9EE2-9B3E45972976}">
      <dgm:prSet/>
      <dgm:spPr/>
      <dgm:t>
        <a:bodyPr/>
        <a:lstStyle/>
        <a:p>
          <a:endParaRPr lang="ru-RU" dirty="0"/>
        </a:p>
      </dgm:t>
    </dgm:pt>
    <dgm:pt modelId="{AA98CD82-DD64-4A6A-BE0B-7909A8A86AE4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073 – Менеджмент, спеціалізація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Менеджмент  організацій та адміністрування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0F1CF0F-92A5-419F-9073-71596854AFC8}" type="parTrans" cxnId="{21DC1ED3-2793-4474-A7FD-F1BE8BCAD368}">
      <dgm:prSet/>
      <dgm:spPr/>
      <dgm:t>
        <a:bodyPr/>
        <a:lstStyle/>
        <a:p>
          <a:endParaRPr lang="ru-RU"/>
        </a:p>
      </dgm:t>
    </dgm:pt>
    <dgm:pt modelId="{09649C65-09C9-4F75-85BA-06FA17401A38}" type="sibTrans" cxnId="{21DC1ED3-2793-4474-A7FD-F1BE8BCAD368}">
      <dgm:prSet/>
      <dgm:spPr/>
      <dgm:t>
        <a:bodyPr/>
        <a:lstStyle/>
        <a:p>
          <a:endParaRPr lang="ru-RU"/>
        </a:p>
      </dgm:t>
    </dgm:pt>
    <dgm:pt modelId="{6BF34581-1750-4433-A8A3-E5EDB2837D1D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073 – Менеджмент, спеціалізація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Управління інноваційною діяльністю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070970B-E322-4DEF-A8FE-8A172D8FBBC5}" type="parTrans" cxnId="{B70BDDB9-CD37-43D9-85C3-CE6A1AB3F145}">
      <dgm:prSet/>
      <dgm:spPr/>
      <dgm:t>
        <a:bodyPr/>
        <a:lstStyle/>
        <a:p>
          <a:endParaRPr lang="ru-RU"/>
        </a:p>
      </dgm:t>
    </dgm:pt>
    <dgm:pt modelId="{F3C8470E-E87A-43B5-BFC7-0522AA0D90A9}" type="sibTrans" cxnId="{B70BDDB9-CD37-43D9-85C3-CE6A1AB3F145}">
      <dgm:prSet/>
      <dgm:spPr/>
      <dgm:t>
        <a:bodyPr/>
        <a:lstStyle/>
        <a:p>
          <a:endParaRPr lang="ru-RU"/>
        </a:p>
      </dgm:t>
    </dgm:pt>
    <dgm:pt modelId="{3ECF1B7B-03F1-4C44-A03B-B388DC422ED7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074 –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Публічне управління та адміністрування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EA00E3F-1671-4FBA-B5C8-575773E76F23}" type="parTrans" cxnId="{4E15C6D7-5A34-49E4-BE5F-C95171EB1386}">
      <dgm:prSet/>
      <dgm:spPr/>
      <dgm:t>
        <a:bodyPr/>
        <a:lstStyle/>
        <a:p>
          <a:endParaRPr lang="ru-RU"/>
        </a:p>
      </dgm:t>
    </dgm:pt>
    <dgm:pt modelId="{0DFC2C94-DC07-48D4-A40F-7814F54DD5FD}" type="sibTrans" cxnId="{4E15C6D7-5A34-49E4-BE5F-C95171EB1386}">
      <dgm:prSet/>
      <dgm:spPr/>
      <dgm:t>
        <a:bodyPr/>
        <a:lstStyle/>
        <a:p>
          <a:endParaRPr lang="ru-RU"/>
        </a:p>
      </dgm:t>
    </dgm:pt>
    <dgm:pt modelId="{BD9FA2E0-61FC-44E6-B37B-6D706627C5F1}" type="pres">
      <dgm:prSet presAssocID="{38BD0CDD-8296-44AE-A83E-A7F00DD7F5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DB8291-647C-4EBC-BE30-921ACD084BE0}" type="pres">
      <dgm:prSet presAssocID="{38BD0CDD-8296-44AE-A83E-A7F00DD7F5EB}" presName="dummyMaxCanvas" presStyleCnt="0">
        <dgm:presLayoutVars/>
      </dgm:prSet>
      <dgm:spPr/>
    </dgm:pt>
    <dgm:pt modelId="{61909899-AEA7-46A6-863C-1CB786A1F4DD}" type="pres">
      <dgm:prSet presAssocID="{38BD0CDD-8296-44AE-A83E-A7F00DD7F5EB}" presName="TwoNodes_1" presStyleLbl="node1" presStyleIdx="0" presStyleCnt="2" custLinFactNeighborX="10604" custLinFactNeighborY="6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62650-5532-4046-89E3-15C9E7D72194}" type="pres">
      <dgm:prSet presAssocID="{38BD0CDD-8296-44AE-A83E-A7F00DD7F5EB}" presName="TwoNodes_2" presStyleLbl="node1" presStyleIdx="1" presStyleCnt="2" custScaleX="117647" custScaleY="128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1B826-F437-44A6-9FC7-F58A40DBA623}" type="pres">
      <dgm:prSet presAssocID="{38BD0CDD-8296-44AE-A83E-A7F00DD7F5EB}" presName="TwoConn_1-2" presStyleLbl="fgAccFollowNode1" presStyleIdx="0" presStyleCnt="1" custLinFactNeighborX="72459" custLinFactNeighborY="-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02C48-807D-4E00-B9C4-4B61286BC784}" type="pres">
      <dgm:prSet presAssocID="{38BD0CDD-8296-44AE-A83E-A7F00DD7F5E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E46E2-8873-48A6-956F-1F3B98A0C72F}" type="pres">
      <dgm:prSet presAssocID="{38BD0CDD-8296-44AE-A83E-A7F00DD7F5E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BCF38-D3C4-40D6-9EE2-9B3E45972976}" srcId="{38BD0CDD-8296-44AE-A83E-A7F00DD7F5EB}" destId="{F98866B3-6FE7-4ABB-8154-AF45D9F7D248}" srcOrd="1" destOrd="0" parTransId="{4399D15E-62E9-4F10-B02C-7FD64464E606}" sibTransId="{4A9F54E0-E84F-4C1F-B8FF-6BDC51B14227}"/>
    <dgm:cxn modelId="{30791461-D3B2-4937-9C70-C5B96E69CE88}" type="presOf" srcId="{14FAFC49-AA23-4D9B-8CB0-B704B7E3F16E}" destId="{47702C48-807D-4E00-B9C4-4B61286BC784}" srcOrd="1" destOrd="1" presId="urn:microsoft.com/office/officeart/2005/8/layout/vProcess5"/>
    <dgm:cxn modelId="{0CB6ECA6-BE3F-426F-89FC-A213062FFD11}" srcId="{933BCFDC-1CB6-4FC8-A91F-878A2744AC3C}" destId="{14FAFC49-AA23-4D9B-8CB0-B704B7E3F16E}" srcOrd="0" destOrd="0" parTransId="{529579AA-04CD-40BB-AEA9-4227F80E3912}" sibTransId="{6A10696A-493B-414F-AF4B-4471E84EA1D5}"/>
    <dgm:cxn modelId="{9210B9E5-7A49-423C-9D0B-E4F1D84EA9CD}" type="presOf" srcId="{6B6054C2-5F97-4338-928A-070EA250D525}" destId="{61909899-AEA7-46A6-863C-1CB786A1F4DD}" srcOrd="0" destOrd="2" presId="urn:microsoft.com/office/officeart/2005/8/layout/vProcess5"/>
    <dgm:cxn modelId="{21DC1ED3-2793-4474-A7FD-F1BE8BCAD368}" srcId="{F98866B3-6FE7-4ABB-8154-AF45D9F7D248}" destId="{AA98CD82-DD64-4A6A-BE0B-7909A8A86AE4}" srcOrd="0" destOrd="0" parTransId="{D0F1CF0F-92A5-419F-9073-71596854AFC8}" sibTransId="{09649C65-09C9-4F75-85BA-06FA17401A38}"/>
    <dgm:cxn modelId="{6486FC9A-AEAA-4719-9D53-5220EBFC3E89}" type="presOf" srcId="{933BCFDC-1CB6-4FC8-A91F-878A2744AC3C}" destId="{61909899-AEA7-46A6-863C-1CB786A1F4DD}" srcOrd="0" destOrd="0" presId="urn:microsoft.com/office/officeart/2005/8/layout/vProcess5"/>
    <dgm:cxn modelId="{684A3FBC-7605-4D78-B881-1320ED139AB9}" type="presOf" srcId="{6B6054C2-5F97-4338-928A-070EA250D525}" destId="{47702C48-807D-4E00-B9C4-4B61286BC784}" srcOrd="1" destOrd="2" presId="urn:microsoft.com/office/officeart/2005/8/layout/vProcess5"/>
    <dgm:cxn modelId="{9B310728-7EEC-4693-84CE-34F0EE499B7E}" type="presOf" srcId="{AA98CD82-DD64-4A6A-BE0B-7909A8A86AE4}" destId="{CBAE46E2-8873-48A6-956F-1F3B98A0C72F}" srcOrd="1" destOrd="1" presId="urn:microsoft.com/office/officeart/2005/8/layout/vProcess5"/>
    <dgm:cxn modelId="{2D1E2B68-59DD-4B51-AD9D-DF4A1F12302C}" type="presOf" srcId="{3ECF1B7B-03F1-4C44-A03B-B388DC422ED7}" destId="{CBAE46E2-8873-48A6-956F-1F3B98A0C72F}" srcOrd="1" destOrd="3" presId="urn:microsoft.com/office/officeart/2005/8/layout/vProcess5"/>
    <dgm:cxn modelId="{0B92CA6B-9C4B-4059-A16C-F66A6E4C28B1}" type="presOf" srcId="{F98866B3-6FE7-4ABB-8154-AF45D9F7D248}" destId="{CBAE46E2-8873-48A6-956F-1F3B98A0C72F}" srcOrd="1" destOrd="0" presId="urn:microsoft.com/office/officeart/2005/8/layout/vProcess5"/>
    <dgm:cxn modelId="{21EB1CD9-EF80-435F-9239-83571106A255}" type="presOf" srcId="{6BF34581-1750-4433-A8A3-E5EDB2837D1D}" destId="{CBAE46E2-8873-48A6-956F-1F3B98A0C72F}" srcOrd="1" destOrd="2" presId="urn:microsoft.com/office/officeart/2005/8/layout/vProcess5"/>
    <dgm:cxn modelId="{E5636683-425B-44CD-B657-90FC543A88B7}" type="presOf" srcId="{14FAFC49-AA23-4D9B-8CB0-B704B7E3F16E}" destId="{61909899-AEA7-46A6-863C-1CB786A1F4DD}" srcOrd="0" destOrd="1" presId="urn:microsoft.com/office/officeart/2005/8/layout/vProcess5"/>
    <dgm:cxn modelId="{4212458C-62E9-44F4-9D47-3912133F499E}" type="presOf" srcId="{A035BB81-4C4D-4AEB-B171-A483E6BCB6D3}" destId="{F541B826-F437-44A6-9FC7-F58A40DBA623}" srcOrd="0" destOrd="0" presId="urn:microsoft.com/office/officeart/2005/8/layout/vProcess5"/>
    <dgm:cxn modelId="{4E15C6D7-5A34-49E4-BE5F-C95171EB1386}" srcId="{F98866B3-6FE7-4ABB-8154-AF45D9F7D248}" destId="{3ECF1B7B-03F1-4C44-A03B-B388DC422ED7}" srcOrd="2" destOrd="0" parTransId="{9EA00E3F-1671-4FBA-B5C8-575773E76F23}" sibTransId="{0DFC2C94-DC07-48D4-A40F-7814F54DD5FD}"/>
    <dgm:cxn modelId="{B70BDDB9-CD37-43D9-85C3-CE6A1AB3F145}" srcId="{F98866B3-6FE7-4ABB-8154-AF45D9F7D248}" destId="{6BF34581-1750-4433-A8A3-E5EDB2837D1D}" srcOrd="1" destOrd="0" parTransId="{A070970B-E322-4DEF-A8FE-8A172D8FBBC5}" sibTransId="{F3C8470E-E87A-43B5-BFC7-0522AA0D90A9}"/>
    <dgm:cxn modelId="{8631F5BA-D00F-40DA-B9D3-F43D15393B78}" srcId="{933BCFDC-1CB6-4FC8-A91F-878A2744AC3C}" destId="{6B6054C2-5F97-4338-928A-070EA250D525}" srcOrd="1" destOrd="0" parTransId="{1E8DCC08-A216-444B-97C1-28B7A1BE318A}" sibTransId="{32B341FE-D30C-424D-94FF-78B48553AD41}"/>
    <dgm:cxn modelId="{20E0503B-4DA6-4143-BCA4-4664A3296A96}" type="presOf" srcId="{38BD0CDD-8296-44AE-A83E-A7F00DD7F5EB}" destId="{BD9FA2E0-61FC-44E6-B37B-6D706627C5F1}" srcOrd="0" destOrd="0" presId="urn:microsoft.com/office/officeart/2005/8/layout/vProcess5"/>
    <dgm:cxn modelId="{43049D63-54F3-4651-A02D-88F2FF59A5BD}" type="presOf" srcId="{F98866B3-6FE7-4ABB-8154-AF45D9F7D248}" destId="{95C62650-5532-4046-89E3-15C9E7D72194}" srcOrd="0" destOrd="0" presId="urn:microsoft.com/office/officeart/2005/8/layout/vProcess5"/>
    <dgm:cxn modelId="{6334C582-EE8D-46FE-81EC-333FF2367B85}" type="presOf" srcId="{6BF34581-1750-4433-A8A3-E5EDB2837D1D}" destId="{95C62650-5532-4046-89E3-15C9E7D72194}" srcOrd="0" destOrd="2" presId="urn:microsoft.com/office/officeart/2005/8/layout/vProcess5"/>
    <dgm:cxn modelId="{4117284F-6C4E-4645-86F4-992913BEBC93}" type="presOf" srcId="{AA98CD82-DD64-4A6A-BE0B-7909A8A86AE4}" destId="{95C62650-5532-4046-89E3-15C9E7D72194}" srcOrd="0" destOrd="1" presId="urn:microsoft.com/office/officeart/2005/8/layout/vProcess5"/>
    <dgm:cxn modelId="{F46CD6E1-9B4E-4005-8A0E-2EB492F71C60}" srcId="{38BD0CDD-8296-44AE-A83E-A7F00DD7F5EB}" destId="{933BCFDC-1CB6-4FC8-A91F-878A2744AC3C}" srcOrd="0" destOrd="0" parTransId="{CB86D816-117C-4722-8A94-B6FC8543B429}" sibTransId="{A035BB81-4C4D-4AEB-B171-A483E6BCB6D3}"/>
    <dgm:cxn modelId="{B1343C0C-D296-4947-9DCD-A12AFAFDEEB1}" type="presOf" srcId="{933BCFDC-1CB6-4FC8-A91F-878A2744AC3C}" destId="{47702C48-807D-4E00-B9C4-4B61286BC784}" srcOrd="1" destOrd="0" presId="urn:microsoft.com/office/officeart/2005/8/layout/vProcess5"/>
    <dgm:cxn modelId="{A1E091C8-3282-4961-AD89-623DF4CA457C}" type="presOf" srcId="{3ECF1B7B-03F1-4C44-A03B-B388DC422ED7}" destId="{95C62650-5532-4046-89E3-15C9E7D72194}" srcOrd="0" destOrd="3" presId="urn:microsoft.com/office/officeart/2005/8/layout/vProcess5"/>
    <dgm:cxn modelId="{A8989C53-7254-4684-B815-17EC27C40520}" type="presParOf" srcId="{BD9FA2E0-61FC-44E6-B37B-6D706627C5F1}" destId="{F1DB8291-647C-4EBC-BE30-921ACD084BE0}" srcOrd="0" destOrd="0" presId="urn:microsoft.com/office/officeart/2005/8/layout/vProcess5"/>
    <dgm:cxn modelId="{541BA55D-FCA5-4DF5-9CD2-F2A68F6EFBFF}" type="presParOf" srcId="{BD9FA2E0-61FC-44E6-B37B-6D706627C5F1}" destId="{61909899-AEA7-46A6-863C-1CB786A1F4DD}" srcOrd="1" destOrd="0" presId="urn:microsoft.com/office/officeart/2005/8/layout/vProcess5"/>
    <dgm:cxn modelId="{6FE66136-E4E8-438B-818C-094D1A6DA0A4}" type="presParOf" srcId="{BD9FA2E0-61FC-44E6-B37B-6D706627C5F1}" destId="{95C62650-5532-4046-89E3-15C9E7D72194}" srcOrd="2" destOrd="0" presId="urn:microsoft.com/office/officeart/2005/8/layout/vProcess5"/>
    <dgm:cxn modelId="{30868B5E-924A-47F3-B4DA-61F7EC3C28ED}" type="presParOf" srcId="{BD9FA2E0-61FC-44E6-B37B-6D706627C5F1}" destId="{F541B826-F437-44A6-9FC7-F58A40DBA623}" srcOrd="3" destOrd="0" presId="urn:microsoft.com/office/officeart/2005/8/layout/vProcess5"/>
    <dgm:cxn modelId="{CA1282ED-ECD3-4224-A28C-D9CC210B36FA}" type="presParOf" srcId="{BD9FA2E0-61FC-44E6-B37B-6D706627C5F1}" destId="{47702C48-807D-4E00-B9C4-4B61286BC784}" srcOrd="4" destOrd="0" presId="urn:microsoft.com/office/officeart/2005/8/layout/vProcess5"/>
    <dgm:cxn modelId="{AEC3745F-F697-4A5C-8D12-A22BC39E1D3F}" type="presParOf" srcId="{BD9FA2E0-61FC-44E6-B37B-6D706627C5F1}" destId="{CBAE46E2-8873-48A6-956F-1F3B98A0C72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09899-AEA7-46A6-863C-1CB786A1F4DD}">
      <dsp:nvSpPr>
        <dsp:cNvPr id="0" name=""/>
        <dsp:cNvSpPr/>
      </dsp:nvSpPr>
      <dsp:spPr>
        <a:xfrm>
          <a:off x="469969" y="-6614"/>
          <a:ext cx="7589643" cy="231293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Бакалавр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073 -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Менеджмент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074 –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Публічне управління та адміністрування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7713" y="61130"/>
        <a:ext cx="5199042" cy="2177448"/>
      </dsp:txXfrm>
    </dsp:sp>
    <dsp:sp modelId="{95C62650-5532-4046-89E3-15C9E7D72194}">
      <dsp:nvSpPr>
        <dsp:cNvPr id="0" name=""/>
        <dsp:cNvSpPr/>
      </dsp:nvSpPr>
      <dsp:spPr>
        <a:xfrm>
          <a:off x="334840" y="2331490"/>
          <a:ext cx="8928987" cy="297351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Магістр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073 – Менеджмент, спеціалізація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Менеджмент  організацій та адміністрування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073 – Менеджмент, спеціалізація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Управління інноваційною діяльністю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074 –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Публічне управління та адміністрування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931" y="2418581"/>
        <a:ext cx="5410386" cy="2799328"/>
      </dsp:txXfrm>
    </dsp:sp>
    <dsp:sp modelId="{F541B826-F437-44A6-9FC7-F58A40DBA623}">
      <dsp:nvSpPr>
        <dsp:cNvPr id="0" name=""/>
        <dsp:cNvSpPr/>
      </dsp:nvSpPr>
      <dsp:spPr>
        <a:xfrm>
          <a:off x="6840753" y="1526689"/>
          <a:ext cx="1503408" cy="15034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179020" y="1526689"/>
        <a:ext cx="826874" cy="113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DD032-4C15-4E96-B867-BDCE636801C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99BF-7E00-44B0-982D-7BEC7BD72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0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AE34A5-9AAB-411C-9C52-A12FADB5FE41}" type="slidenum">
              <a:rPr 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3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7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A06A-5AA7-4590-BE4F-82E8C9FF387F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159534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3A06-78E0-4B04-BDA8-7B823D41B2D9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663619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1B6B-7151-4123-A6AE-98458A7FEB01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84205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308-29F0-454C-9857-3AD3D226CD3A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45777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A72C-4FC0-4CFC-98A6-275A4B6E6177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557089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EADF-C6E9-49F1-8514-DF41A5432E83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770129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9F79-B2A8-4928-9147-0B077DC0BD43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543795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E226-3FC8-4FDC-AC2E-A4E9F19EA190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86942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94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7AE5-E27F-4BE4-A674-EA6085AFE94C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45021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339-DD77-45CE-8474-1FB00A733F06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987204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AA77-CE25-41B6-97F3-CAB1E8A46E78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549684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A06A-5AA7-4590-BE4F-82E8C9FF387F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682940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3A06-78E0-4B04-BDA8-7B823D41B2D9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493059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1B6B-7151-4123-A6AE-98458A7FEB01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729921"/>
      </p:ext>
    </p:extLst>
  </p:cSld>
  <p:clrMapOvr>
    <a:masterClrMapping/>
  </p:clrMapOvr>
  <p:transition spd="med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308-29F0-454C-9857-3AD3D226CD3A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19087"/>
      </p:ext>
    </p:extLst>
  </p:cSld>
  <p:clrMapOvr>
    <a:masterClrMapping/>
  </p:clrMapOvr>
  <p:transition spd="med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A72C-4FC0-4CFC-98A6-275A4B6E6177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71104"/>
      </p:ext>
    </p:extLst>
  </p:cSld>
  <p:clrMapOvr>
    <a:masterClrMapping/>
  </p:clrMapOvr>
  <p:transition spd="med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EADF-C6E9-49F1-8514-DF41A5432E83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798"/>
      </p:ext>
    </p:extLst>
  </p:cSld>
  <p:clrMapOvr>
    <a:masterClrMapping/>
  </p:clrMapOvr>
  <p:transition spd="med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9F79-B2A8-4928-9147-0B077DC0BD43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621694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9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E226-3FC8-4FDC-AC2E-A4E9F19EA190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92753"/>
      </p:ext>
    </p:extLst>
  </p:cSld>
  <p:clrMapOvr>
    <a:masterClrMapping/>
  </p:clrMapOvr>
  <p:transition spd="med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7AE5-E27F-4BE4-A674-EA6085AFE94C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06497"/>
      </p:ext>
    </p:extLst>
  </p:cSld>
  <p:clrMapOvr>
    <a:masterClrMapping/>
  </p:clrMapOvr>
  <p:transition spd="med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339-DD77-45CE-8474-1FB00A733F06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82428"/>
      </p:ext>
    </p:extLst>
  </p:cSld>
  <p:clrMapOvr>
    <a:masterClrMapping/>
  </p:clrMapOvr>
  <p:transition spd="med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AA77-CE25-41B6-97F3-CAB1E8A46E78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515299"/>
      </p:ext>
    </p:extLst>
  </p:cSld>
  <p:clrMapOvr>
    <a:masterClrMapping/>
  </p:clrMapOvr>
  <p:transition spd="med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43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89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FFF39D"/>
                </a:solidFill>
              </a:rPr>
              <a:pPr/>
              <a:t>26.04.2017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8011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344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7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53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091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84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07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25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58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41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33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FFF39D"/>
                </a:solidFill>
              </a:rPr>
              <a:pPr/>
              <a:t>26.04.2017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72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71439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583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50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3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54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25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47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724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BCAD-7907-4380-A8E2-9B0959A568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6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CECA-AACB-4F45-94CB-931D5789B9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42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722D-DB33-4468-832B-3571BEAA78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17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37E1-33C5-4970-9C03-41BC5917B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90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5228-F3E5-4FD8-AD25-C2B5E58F65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73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8F4A-364A-424E-91FF-DBADC8BA66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9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FF27-3290-4B20-98E4-FC397D91A2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39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51FC-7EE7-49AA-B40B-7B42165064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22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867B-7DF2-43E5-BEC3-C9A6461F10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75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2D13-5C19-4FCF-BB6E-B5A3620B35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22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D338-EB0F-406A-87AD-046466111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5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7ED4-E594-4759-A4AA-5CC7533363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40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61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6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90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FFF39D"/>
                </a:solidFill>
              </a:rPr>
              <a:pPr/>
              <a:t>26.04.2017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99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73159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8974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175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3899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117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7194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9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9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4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8A9E76-548A-4EBB-8FFB-E820A8799F6B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1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d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8A9E76-548A-4EBB-8FFB-E820A8799F6B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0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d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69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66366-92ED-475F-8846-A3F57E2A06A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65086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62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white">
          <a:xfrm>
            <a:off x="0" y="332657"/>
            <a:ext cx="88931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/>
          <a:p>
            <a:pPr algn="ctr"/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5752791"/>
            <a:ext cx="9144000" cy="110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lIns="91432" tIns="45716" rIns="91432" bIns="45716"/>
          <a:lstStyle/>
          <a:p>
            <a:pPr marL="342216" indent="-342216" algn="ctr" defTabSz="914962">
              <a:spcBef>
                <a:spcPct val="20000"/>
              </a:spcBef>
              <a:buClr>
                <a:srgbClr val="0000FF"/>
              </a:buClr>
              <a:tabLst>
                <a:tab pos="0" algn="l"/>
                <a:tab pos="403786" algn="l"/>
                <a:tab pos="809004" algn="l"/>
                <a:tab pos="1214220" algn="l"/>
                <a:tab pos="1619439" algn="l"/>
                <a:tab pos="2024655" algn="l"/>
                <a:tab pos="2429873" algn="l"/>
                <a:tab pos="2835091" algn="l"/>
                <a:tab pos="3240309" algn="l"/>
                <a:tab pos="3645525" algn="l"/>
                <a:tab pos="4050742" algn="l"/>
                <a:tab pos="4455960" algn="l"/>
                <a:tab pos="4861178" algn="l"/>
                <a:tab pos="5266395" algn="l"/>
                <a:tab pos="5671612" algn="l"/>
                <a:tab pos="6076830" algn="l"/>
                <a:tab pos="6482047" algn="l"/>
                <a:tab pos="6887264" algn="l"/>
                <a:tab pos="7292481" algn="l"/>
                <a:tab pos="7697700" algn="l"/>
                <a:tab pos="8102917" algn="l"/>
              </a:tabLst>
              <a:defRPr/>
            </a:pPr>
            <a:endParaRPr lang="ru-RU" sz="3200" kern="0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3074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84538" y="2201863"/>
          <a:ext cx="5859462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Microsoft ClipArt Gallery" r:id="rId4" imgW="4054475" imgH="2538413" progId="">
                  <p:embed/>
                </p:oleObj>
              </mc:Choice>
              <mc:Fallback>
                <p:oleObj name="Microsoft ClipArt Gallery" r:id="rId4" imgW="4054475" imgH="253841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2201863"/>
                        <a:ext cx="5859462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6" descr="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315595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640960" cy="769437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 менеджменту</a:t>
            </a:r>
            <a:endParaRPr lang="uk-UA" sz="4400" b="1" dirty="0">
              <a:solidFill>
                <a:srgbClr val="5C92B5">
                  <a:lumMod val="75000"/>
                </a:srgbClr>
              </a:solidFill>
              <a:effectLst>
                <a:glow rad="228600">
                  <a:srgbClr val="00CC99">
                    <a:satMod val="175000"/>
                    <a:alpha val="40000"/>
                  </a:srgbClr>
                </a:glo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456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dut.edu.ua/uploads/p_1524_13386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85728"/>
            <a:ext cx="7153988" cy="634806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15154" y="1214422"/>
            <a:ext cx="2214546" cy="4437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Програмне забезпечення: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1С: Підприємство 8.2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Office 2013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Word, Excel, PowerPoint, Outlook, Access, Publisher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ADempiere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Microsoft Project,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Primavera SureTrak Project Manager,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Spider Project Lite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OpenProj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БЭСТ-Маркетинг Marketing Expert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(СППР) "Выбор"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62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67544" y="481028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Практична складова (продовження)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7301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Після проходження  студентами навчання у лабораторії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“Навчально-тренувальна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фірма”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 за результатами успішно складеного сертифікаційного екзамену надається отримання іменного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сертифікату «Внутрішній аудитор СМЯ (система менеджменту якості)»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від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міжнародної компанії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«Бюро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Верітас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Bureau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Veritas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)» (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Франція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Після проходження  студентами навчання у лабораторії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“Навчально-тренувальна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фірма”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базі операційного середовища «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1С: підприємство 8.2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за результатами успішно складеного сертифікаційного екзамену  студентам надається можливість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отримання сертифікату компанії «1С:».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15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0" b="22144"/>
          <a:stretch/>
        </p:blipFill>
        <p:spPr bwMode="auto">
          <a:xfrm>
            <a:off x="53752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4"/>
          <a:stretch/>
        </p:blipFill>
        <p:spPr bwMode="auto">
          <a:xfrm>
            <a:off x="-36512" y="-27384"/>
            <a:ext cx="9180512" cy="683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6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6"/>
          <a:stretch/>
        </p:blipFill>
        <p:spPr bwMode="auto">
          <a:xfrm>
            <a:off x="0" y="-14028"/>
            <a:ext cx="9144000" cy="68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8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8"/>
          <a:stretch/>
        </p:blipFill>
        <p:spPr bwMode="auto">
          <a:xfrm>
            <a:off x="0" y="72008"/>
            <a:ext cx="91713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3"/>
          <a:stretch/>
        </p:blipFill>
        <p:spPr bwMode="auto">
          <a:xfrm>
            <a:off x="63367" y="44624"/>
            <a:ext cx="8973129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4"/>
          <a:stretch/>
        </p:blipFill>
        <p:spPr bwMode="auto">
          <a:xfrm>
            <a:off x="81429" y="0"/>
            <a:ext cx="8999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6"/>
          <a:stretch/>
        </p:blipFill>
        <p:spPr bwMode="auto">
          <a:xfrm>
            <a:off x="32467" y="-7284"/>
            <a:ext cx="9111533" cy="684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1"/>
          <a:stretch/>
        </p:blipFill>
        <p:spPr bwMode="auto">
          <a:xfrm>
            <a:off x="1425" y="30413"/>
            <a:ext cx="9142575" cy="685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64072670"/>
              </p:ext>
            </p:extLst>
          </p:nvPr>
        </p:nvGraphicFramePr>
        <p:xfrm>
          <a:off x="107504" y="1686292"/>
          <a:ext cx="8928992" cy="5139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1663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менеджменту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здійснює підготовку висококваліфікованих фахівців  в галузі знань управління і адміністрування з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трьома освітньо-науковими  рівнями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1131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60648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Удосконалення складових освітньої програми в умовах сьогодення реалізується шляхом створення нового методичного підходу до викладання дисциплін, внесення змін в мету, зміст, методи і технології, форми організації й систему управління, у стилі педагогічної діяльності й організацію навчально- пізнавального процесу, у систему контролю й оцінювання рівня освіти, у власне процес взаємодії педагога та студента.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0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87338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00728F"/>
              </a:gs>
              <a:gs pos="100000">
                <a:srgbClr val="00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-36513" y="0"/>
            <a:ext cx="325438" cy="6858000"/>
          </a:xfrm>
          <a:prstGeom prst="rect">
            <a:avLst/>
          </a:prstGeom>
          <a:gradFill rotWithShape="1">
            <a:gsLst>
              <a:gs pos="0">
                <a:srgbClr val="C2C274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8388" y="658813"/>
            <a:ext cx="8039100" cy="71437"/>
            <a:chOff x="521" y="391"/>
            <a:chExt cx="5200" cy="48"/>
          </a:xfrm>
        </p:grpSpPr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>
              <a:off x="521" y="391"/>
              <a:ext cx="5200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>
              <a:off x="521" y="439"/>
              <a:ext cx="5200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1258888" y="39688"/>
            <a:ext cx="698500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Кадрове забезпечення кафедри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8" name="Рисунок 4" descr="E:\Логотип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64770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Прямоугольник 1"/>
          <p:cNvSpPr>
            <a:spLocks noChangeArrowheads="1"/>
          </p:cNvSpPr>
          <p:nvPr/>
        </p:nvSpPr>
        <p:spPr bwMode="auto">
          <a:xfrm>
            <a:off x="1619672" y="730250"/>
            <a:ext cx="56876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кафедрі працює: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 – докторів економічних наук,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 -  кандидатів економічних наук,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– старших викладача,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– асистентів (аспірантів).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dut.edu.ua/uploads/n_3569_286795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40" y="2646524"/>
            <a:ext cx="6120680" cy="38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До презентації\upravlenie-sai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786842" cy="39330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077072"/>
            <a:ext cx="8715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така модель запропонована ректором дозволяє забезпечити якісну підготовку нової генерації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досконало володіють економічною та управлінською теорією, здатні комплексно розв’язувати складні професійні завдання із застосуванням сучасного математичного інструментарію та ІТ технологій, які природно вмонтовані у інформаційний та економічний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До презентації\p_779_60749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32319"/>
            <a:ext cx="4320000" cy="3225639"/>
          </a:xfrm>
          <a:prstGeom prst="rect">
            <a:avLst/>
          </a:prstGeom>
          <a:noFill/>
        </p:spPr>
      </p:pic>
      <p:pic>
        <p:nvPicPr>
          <p:cNvPr id="6151" name="Picture 7" descr="C:\Users\User\Desktop\До презентації\p_779_96047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32319"/>
            <a:ext cx="4320000" cy="3224880"/>
          </a:xfrm>
          <a:prstGeom prst="rect">
            <a:avLst/>
          </a:prstGeom>
          <a:noFill/>
        </p:spPr>
      </p:pic>
      <p:pic>
        <p:nvPicPr>
          <p:cNvPr id="6152" name="Picture 8" descr="C:\Users\User\Desktop\До презентації\p_779_97123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5588" y="214290"/>
            <a:ext cx="4320000" cy="320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8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о презентації\p_779_1471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5620"/>
            <a:ext cx="4320000" cy="3436749"/>
          </a:xfrm>
          <a:prstGeom prst="rect">
            <a:avLst/>
          </a:prstGeom>
          <a:noFill/>
        </p:spPr>
      </p:pic>
      <p:pic>
        <p:nvPicPr>
          <p:cNvPr id="3" name="Picture 5" descr="C:\Users\User\Desktop\До презентації\p_779_743182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34" y="3561706"/>
            <a:ext cx="4320000" cy="3224880"/>
          </a:xfrm>
          <a:prstGeom prst="rect">
            <a:avLst/>
          </a:prstGeom>
          <a:noFill/>
        </p:spPr>
      </p:pic>
      <p:pic>
        <p:nvPicPr>
          <p:cNvPr id="4" name="Picture 3" descr="C:\Users\User\Desktop\До презентації\p_779_52271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4976" y="189000"/>
            <a:ext cx="4320000" cy="3240000"/>
          </a:xfrm>
          <a:prstGeom prst="rect">
            <a:avLst/>
          </a:prstGeom>
          <a:noFill/>
        </p:spPr>
      </p:pic>
      <p:pic>
        <p:nvPicPr>
          <p:cNvPr id="5" name="Picture 6" descr="C:\Users\User\Desktop\До презентації\p_779_76416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4976" y="3561706"/>
            <a:ext cx="4320000" cy="322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8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40421" y="1052514"/>
            <a:ext cx="8172450" cy="4680743"/>
          </a:xfrm>
        </p:spPr>
        <p:txBody>
          <a:bodyPr/>
          <a:lstStyle/>
          <a:p>
            <a:pPr algn="l" eaLnBrk="1" hangingPunct="1"/>
            <a:r>
              <a:rPr lang="uk-UA" sz="5400" dirty="0" smtClean="0">
                <a:solidFill>
                  <a:srgbClr val="AC0814"/>
                </a:solidFill>
              </a:rPr>
              <a:t> </a:t>
            </a:r>
            <a:br>
              <a:rPr lang="uk-UA" sz="5400" dirty="0" smtClean="0">
                <a:solidFill>
                  <a:srgbClr val="AC0814"/>
                </a:solidFill>
              </a:rPr>
            </a:br>
            <a:r>
              <a:rPr lang="uk-UA" sz="5400" dirty="0" smtClean="0">
                <a:solidFill>
                  <a:srgbClr val="AC0814"/>
                </a:solidFill>
              </a:rPr>
              <a:t/>
            </a:r>
            <a:br>
              <a:rPr lang="uk-UA" sz="5400" dirty="0" smtClean="0">
                <a:solidFill>
                  <a:srgbClr val="AC0814"/>
                </a:solidFill>
              </a:rPr>
            </a:br>
            <a:r>
              <a:rPr lang="uk-UA" sz="5400" dirty="0" smtClean="0">
                <a:solidFill>
                  <a:srgbClr val="AC0814"/>
                </a:solidFill>
              </a:rPr>
              <a:t> </a:t>
            </a:r>
            <a:r>
              <a:rPr lang="ru-RU" sz="5400" dirty="0" smtClean="0">
                <a:solidFill>
                  <a:srgbClr val="AC0814"/>
                </a:solidFill>
              </a:rPr>
              <a:t/>
            </a:r>
            <a:br>
              <a:rPr lang="ru-RU" sz="5400" dirty="0" smtClean="0">
                <a:solidFill>
                  <a:srgbClr val="AC0814"/>
                </a:solidFill>
              </a:rPr>
            </a:br>
            <a:endParaRPr lang="ru-RU" sz="5400" dirty="0" smtClean="0">
              <a:solidFill>
                <a:srgbClr val="AC081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8840"/>
            <a:ext cx="8064896" cy="3096344"/>
          </a:xfrm>
          <a:prstGeom prst="rect">
            <a:avLst/>
          </a:prstGeom>
          <a:noFill/>
        </p:spPr>
        <p:txBody>
          <a:bodyPr wrap="none" lIns="91436" tIns="45718" rIns="91436" bIns="45718">
            <a:prstTxWarp prst="textFadeRight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defRPr/>
            </a:pPr>
            <a: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Дякую за увагу!</a:t>
            </a:r>
          </a:p>
          <a:p>
            <a:pPr algn="ctr">
              <a:defRPr/>
            </a:pPr>
            <a:r>
              <a:rPr lang="uk-UA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професор Олена Гудзь</a:t>
            </a:r>
            <a: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</a:br>
            <a: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</a:br>
            <a: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endParaRPr lang="ru-RU" sz="5400" b="1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8436" name="Picture 3" descr="C:\Users\Nika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131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0450"/>
            <a:ext cx="4572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 flipH="1">
            <a:off x="2771800" y="6021388"/>
            <a:ext cx="194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uk-UA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Київ - 201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9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77" y="260648"/>
            <a:ext cx="86931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Поставлене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завдання ректора: </a:t>
            </a:r>
            <a:r>
              <a:rPr lang="uk-UA" dirty="0"/>
              <a:t>реалізація концептуально нової освітньої моделі, наріжними </a:t>
            </a:r>
            <a:r>
              <a:rPr lang="uk-UA" dirty="0" err="1"/>
              <a:t>каменями</a:t>
            </a:r>
            <a:r>
              <a:rPr lang="uk-UA" dirty="0"/>
              <a:t> якої є: підвищення якості освіти і набуття нашими випускниками незаперечних конкурентних переваг на ринку праці через переосмислення традиційних форм, методів і змісту навчання, а саме: поглиблення практичної складової, посилення </a:t>
            </a:r>
            <a:r>
              <a:rPr lang="uk-UA" dirty="0" err="1"/>
              <a:t>мовної</a:t>
            </a:r>
            <a:r>
              <a:rPr lang="uk-UA" dirty="0"/>
              <a:t> підготовки, гнучкість навчальних траєкторій задля досягнення відповідних загальних та професійних </a:t>
            </a:r>
            <a:r>
              <a:rPr lang="uk-UA" dirty="0" err="1"/>
              <a:t>компетентностей</a:t>
            </a:r>
            <a:r>
              <a:rPr lang="uk-UA" dirty="0"/>
              <a:t>.</a:t>
            </a:r>
          </a:p>
          <a:p>
            <a:pPr lvl="0" algn="just"/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До презентації\upravlenie-sai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4" y="2388280"/>
            <a:ext cx="8786842" cy="4469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5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6632"/>
            <a:ext cx="82478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ПРОГРАМА ЗІ СПЕЦІАЛЬНОСТІ 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073 – «МЕНЕДЖМЕНТ»</a:t>
            </a:r>
          </a:p>
          <a:p>
            <a:pPr algn="ctr"/>
            <a:endParaRPr lang="ru-RU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onferents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8319868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74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20891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Партнери кафедри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Секретаріат Комітету з питань інформатизації та зв’язку Верховної Ради України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Національне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агенство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України з питань державної служби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Укртелеком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ТОВ «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ТриМоб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УДППЗ «Укрпошта»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Century Schoolbook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Український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інноватики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та патентно-інформаційних послуг ДП «Український інститут інтелектуальної власності».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Сертифікаційна компанія «Бюро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Верітас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Bureau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Veritas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)» (Франція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ТОВ «ОСІС»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Фірма «1С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(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ТОВ «ПРОКОМ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»),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ТОВ «Парус – Регіони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Гомельський державний технічний університетом імені П.О. Сухого, м. Гомель (Республіка Білорусь).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Асоціація аудиторів і консультантів в менеджменті республіки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Молдова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Міжнародний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центр «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Столетие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ТОВ «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Реаллайн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»,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Century Schoolbook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ПАТ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Фарлеп-інвест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Телекомунікаційна група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Vega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4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3568" y="188640"/>
            <a:ext cx="75243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Ключові вимоги роботодавців до компетенцій фахівців з менеджменту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(за інформацією партнерів, представників  підприємств ТК, професійних об'єднань, Інтернет ресурсів)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вільне використання офісної й комп'ютерної техніки та ІТ – технологій, навички ведення електронної комерції  та електронного документообігу;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наявність комунікативних здібностей, вміння працювати “у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команді”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готовність до співробітництва та вирішення конфліктів;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уміння організовувати свою роботу та роботу підлеглих, навички контролю;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планувати, прогнозувати, організовувати та контролювати всі етапи виробничих процесів;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акуратність та грамотність роботи з документами, дисципліна й  пунктуальність;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навички розробки поточних і перспективних планів роботи, стратегій, програм, проектів, заходів виконання завдань керівництва;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налагодження ділової співпраці та партнерських стосунків із різними організаціями й установами (вільне володіння іноземною мовою - бажано англійською);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прогнозувати попит, розширювати ринки збуту продукції та контролювати якість виконання всіх бізнес-процесів;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здатність до розробки і обґрунтування вибору найбільш ефективних управлінських рішень.</a:t>
            </a:r>
          </a:p>
        </p:txBody>
      </p:sp>
    </p:spTree>
    <p:extLst>
      <p:ext uri="{BB962C8B-B14F-4D97-AF65-F5344CB8AC3E}">
        <p14:creationId xmlns:p14="http://schemas.microsoft.com/office/powerpoint/2010/main" val="2607647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24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Компетенції , якими повинен володіти фахівець з менеджменту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Планування цілей діяльності організації;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Розробка систем стратегічного, поточного (тактичного) та оперативного контролю діяльності;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 рекламних компаній, презентацій;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Здійснення організаційного проектування (організаційний дизайн);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Розробка бізнес-планів створення та розвитку нових організацій, напрямків діяльності, товарів, послуг;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Здійснення управлінських функцій на основі маркетингу для задоволення потреб споживачів підприємства;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Розуміння економічних основ функціонування організації для збору інформації з метою прийняття рішень, планування діяльності та контролю;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 результатів фінансово-економічної діяльності організації;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 та обробка первинної інформації, виділення загальних тенденцій розвитку організації;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 та оцінювання нових ринкових можливостей та формулювання бізнес-ідеї;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 операційної діяльності підприємства;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системи мотивації персоналу;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 і контроль виконання виробничої програми;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Здійснення аналізу інвестиційної діяльності організації;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 впливу макроекономічного середовища на функціонування організації;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 ефективного процесу своєї власної роботи;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 на практиці знань з основ цивільного, господарського, трудового права;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Здійснення контролю за виконанням рішень та забезпечення виконавчої дисципліни з питань охорони праці, техніки безпеки та екологічної безпеки в організації;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 та регулювання взаємовідносин з контактними аудиторіями;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взаємодії з іншими людьми, уміння працювати в групах, управління конфліктами та стресовими ситуаціями.</a:t>
            </a:r>
            <a:endParaRPr lang="uk-UA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8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1" y="548680"/>
            <a:ext cx="8991456" cy="587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5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7603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Суттєвими новаціями усього навчального процесу щодо підготовки фахівців з менеджменту стали: посилення вимог до </a:t>
            </a:r>
            <a:r>
              <a:rPr lang="uk-UA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підготовки та те що вже з першого курсу студент отримує практичні уміння та навички відповідно до запитів роботодавців та викликів сьогодення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utmagazine.ru/uploads/content/manage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612068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0082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седство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858</Words>
  <Application>Microsoft Office PowerPoint</Application>
  <PresentationFormat>Экран (4:3)</PresentationFormat>
  <Paragraphs>84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Тема Office</vt:lpstr>
      <vt:lpstr>Соседство</vt:lpstr>
      <vt:lpstr>1_Соседство</vt:lpstr>
      <vt:lpstr>Эркер</vt:lpstr>
      <vt:lpstr>3_Эркер</vt:lpstr>
      <vt:lpstr>Глобус</vt:lpstr>
      <vt:lpstr>4_Эркер</vt:lpstr>
      <vt:lpstr>Microsoft ClipArt 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2017-04-20T09:28:44Z</dcterms:created>
  <dcterms:modified xsi:type="dcterms:W3CDTF">2017-04-26T05:28:09Z</dcterms:modified>
</cp:coreProperties>
</file>