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44" r:id="rId5"/>
    <p:sldMasterId id="2147483756" r:id="rId6"/>
    <p:sldMasterId id="2147483769" r:id="rId7"/>
  </p:sldMasterIdLst>
  <p:notesMasterIdLst>
    <p:notesMasterId r:id="rId33"/>
  </p:notesMasterIdLst>
  <p:sldIdLst>
    <p:sldId id="279" r:id="rId8"/>
    <p:sldId id="280" r:id="rId9"/>
    <p:sldId id="309" r:id="rId10"/>
    <p:sldId id="313" r:id="rId11"/>
    <p:sldId id="308" r:id="rId12"/>
    <p:sldId id="314" r:id="rId13"/>
    <p:sldId id="315" r:id="rId14"/>
    <p:sldId id="316" r:id="rId15"/>
    <p:sldId id="305" r:id="rId16"/>
    <p:sldId id="306" r:id="rId17"/>
    <p:sldId id="30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312" r:id="rId27"/>
    <p:sldId id="300" r:id="rId28"/>
    <p:sldId id="301" r:id="rId29"/>
    <p:sldId id="295" r:id="rId30"/>
    <p:sldId id="296" r:id="rId31"/>
    <p:sldId id="29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BD0CDD-8296-44AE-A83E-A7F00DD7F5EB}" type="doc">
      <dgm:prSet loTypeId="urn:microsoft.com/office/officeart/2005/8/layout/vProcess5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933BCFDC-1CB6-4FC8-A91F-878A2744AC3C}">
      <dgm:prSet phldrT="[Текст]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CB86D816-117C-4722-8A94-B6FC8543B429}" type="parTrans" cxnId="{F46CD6E1-9B4E-4005-8A0E-2EB492F71C60}">
      <dgm:prSet/>
      <dgm:spPr/>
      <dgm:t>
        <a:bodyPr/>
        <a:lstStyle/>
        <a:p>
          <a:endParaRPr lang="ru-RU"/>
        </a:p>
      </dgm:t>
    </dgm:pt>
    <dgm:pt modelId="{A035BB81-4C4D-4AEB-B171-A483E6BCB6D3}" type="sibTrans" cxnId="{F46CD6E1-9B4E-4005-8A0E-2EB492F71C60}">
      <dgm:prSet/>
      <dgm:spPr/>
      <dgm:t>
        <a:bodyPr/>
        <a:lstStyle/>
        <a:p>
          <a:endParaRPr lang="ru-RU" dirty="0"/>
        </a:p>
      </dgm:t>
    </dgm:pt>
    <dgm:pt modelId="{14FAFC49-AA23-4D9B-8CB0-B704B7E3F16E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073 -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Менеджмент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29579AA-04CD-40BB-AEA9-4227F80E3912}" type="parTrans" cxnId="{0CB6ECA6-BE3F-426F-89FC-A213062FFD11}">
      <dgm:prSet/>
      <dgm:spPr/>
      <dgm:t>
        <a:bodyPr/>
        <a:lstStyle/>
        <a:p>
          <a:endParaRPr lang="ru-RU"/>
        </a:p>
      </dgm:t>
    </dgm:pt>
    <dgm:pt modelId="{6A10696A-493B-414F-AF4B-4471E84EA1D5}" type="sibTrans" cxnId="{0CB6ECA6-BE3F-426F-89FC-A213062FFD11}">
      <dgm:prSet/>
      <dgm:spPr/>
      <dgm:t>
        <a:bodyPr/>
        <a:lstStyle/>
        <a:p>
          <a:endParaRPr lang="ru-RU"/>
        </a:p>
      </dgm:t>
    </dgm:pt>
    <dgm:pt modelId="{6B6054C2-5F97-4338-928A-070EA250D525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E8DCC08-A216-444B-97C1-28B7A1BE318A}" type="parTrans" cxnId="{8631F5BA-D00F-40DA-B9D3-F43D15393B78}">
      <dgm:prSet/>
      <dgm:spPr/>
      <dgm:t>
        <a:bodyPr/>
        <a:lstStyle/>
        <a:p>
          <a:endParaRPr lang="ru-RU"/>
        </a:p>
      </dgm:t>
    </dgm:pt>
    <dgm:pt modelId="{32B341FE-D30C-424D-94FF-78B48553AD41}" type="sibTrans" cxnId="{8631F5BA-D00F-40DA-B9D3-F43D15393B78}">
      <dgm:prSet/>
      <dgm:spPr/>
      <dgm:t>
        <a:bodyPr/>
        <a:lstStyle/>
        <a:p>
          <a:endParaRPr lang="ru-RU"/>
        </a:p>
      </dgm:t>
    </dgm:pt>
    <dgm:pt modelId="{F98866B3-6FE7-4ABB-8154-AF45D9F7D248}">
      <dgm:prSet phldrT="[Текст]"/>
      <dgm:spPr/>
      <dgm:t>
        <a:bodyPr/>
        <a:lstStyle/>
        <a:p>
          <a:r>
            <a:rPr lang="uk-UA" sz="3600" dirty="0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4399D15E-62E9-4F10-B02C-7FD64464E606}" type="parTrans" cxnId="{9AABCF38-D3C4-40D6-9EE2-9B3E45972976}">
      <dgm:prSet/>
      <dgm:spPr/>
      <dgm:t>
        <a:bodyPr/>
        <a:lstStyle/>
        <a:p>
          <a:endParaRPr lang="ru-RU"/>
        </a:p>
      </dgm:t>
    </dgm:pt>
    <dgm:pt modelId="{4A9F54E0-E84F-4C1F-B8FF-6BDC51B14227}" type="sibTrans" cxnId="{9AABCF38-D3C4-40D6-9EE2-9B3E45972976}">
      <dgm:prSet/>
      <dgm:spPr/>
      <dgm:t>
        <a:bodyPr/>
        <a:lstStyle/>
        <a:p>
          <a:endParaRPr lang="ru-RU" dirty="0"/>
        </a:p>
      </dgm:t>
    </dgm:pt>
    <dgm:pt modelId="{AA98CD82-DD64-4A6A-BE0B-7909A8A86AE4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Менеджмент  організацій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0F1CF0F-92A5-419F-9073-71596854AFC8}" type="parTrans" cxnId="{21DC1ED3-2793-4474-A7FD-F1BE8BCAD368}">
      <dgm:prSet/>
      <dgm:spPr/>
      <dgm:t>
        <a:bodyPr/>
        <a:lstStyle/>
        <a:p>
          <a:endParaRPr lang="ru-RU"/>
        </a:p>
      </dgm:t>
    </dgm:pt>
    <dgm:pt modelId="{09649C65-09C9-4F75-85BA-06FA17401A38}" type="sibTrans" cxnId="{21DC1ED3-2793-4474-A7FD-F1BE8BCAD368}">
      <dgm:prSet/>
      <dgm:spPr/>
      <dgm:t>
        <a:bodyPr/>
        <a:lstStyle/>
        <a:p>
          <a:endParaRPr lang="ru-RU"/>
        </a:p>
      </dgm:t>
    </dgm:pt>
    <dgm:pt modelId="{6BF34581-1750-4433-A8A3-E5EDB2837D1D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Управління інноваційною діяльністю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070970B-E322-4DEF-A8FE-8A172D8FBBC5}" type="parTrans" cxnId="{B70BDDB9-CD37-43D9-85C3-CE6A1AB3F145}">
      <dgm:prSet/>
      <dgm:spPr/>
      <dgm:t>
        <a:bodyPr/>
        <a:lstStyle/>
        <a:p>
          <a:endParaRPr lang="ru-RU"/>
        </a:p>
      </dgm:t>
    </dgm:pt>
    <dgm:pt modelId="{F3C8470E-E87A-43B5-BFC7-0522AA0D90A9}" type="sibTrans" cxnId="{B70BDDB9-CD37-43D9-85C3-CE6A1AB3F145}">
      <dgm:prSet/>
      <dgm:spPr/>
      <dgm:t>
        <a:bodyPr/>
        <a:lstStyle/>
        <a:p>
          <a:endParaRPr lang="ru-RU"/>
        </a:p>
      </dgm:t>
    </dgm:pt>
    <dgm:pt modelId="{3ECF1B7B-03F1-4C44-A03B-B388DC422ED7}">
      <dgm:prSet phldrT="[Текст]" custT="1"/>
      <dgm:spPr/>
      <dgm:t>
        <a:bodyPr/>
        <a:lstStyle/>
        <a:p>
          <a:r>
            <a:rPr lang="uk-UA" sz="20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EA00E3F-1671-4FBA-B5C8-575773E76F23}" type="parTrans" cxnId="{4E15C6D7-5A34-49E4-BE5F-C95171EB1386}">
      <dgm:prSet/>
      <dgm:spPr/>
      <dgm:t>
        <a:bodyPr/>
        <a:lstStyle/>
        <a:p>
          <a:endParaRPr lang="ru-RU"/>
        </a:p>
      </dgm:t>
    </dgm:pt>
    <dgm:pt modelId="{0DFC2C94-DC07-48D4-A40F-7814F54DD5FD}" type="sibTrans" cxnId="{4E15C6D7-5A34-49E4-BE5F-C95171EB1386}">
      <dgm:prSet/>
      <dgm:spPr/>
      <dgm:t>
        <a:bodyPr/>
        <a:lstStyle/>
        <a:p>
          <a:endParaRPr lang="ru-RU"/>
        </a:p>
      </dgm:t>
    </dgm:pt>
    <dgm:pt modelId="{BD9FA2E0-61FC-44E6-B37B-6D706627C5F1}" type="pres">
      <dgm:prSet presAssocID="{38BD0CDD-8296-44AE-A83E-A7F00DD7F5E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DB8291-647C-4EBC-BE30-921ACD084BE0}" type="pres">
      <dgm:prSet presAssocID="{38BD0CDD-8296-44AE-A83E-A7F00DD7F5EB}" presName="dummyMaxCanvas" presStyleCnt="0">
        <dgm:presLayoutVars/>
      </dgm:prSet>
      <dgm:spPr/>
    </dgm:pt>
    <dgm:pt modelId="{61909899-AEA7-46A6-863C-1CB786A1F4DD}" type="pres">
      <dgm:prSet presAssocID="{38BD0CDD-8296-44AE-A83E-A7F00DD7F5EB}" presName="TwoNodes_1" presStyleLbl="node1" presStyleIdx="0" presStyleCnt="2" custLinFactNeighborX="10604" custLinFactNeighborY="6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C62650-5532-4046-89E3-15C9E7D72194}" type="pres">
      <dgm:prSet presAssocID="{38BD0CDD-8296-44AE-A83E-A7F00DD7F5EB}" presName="TwoNodes_2" presStyleLbl="node1" presStyleIdx="1" presStyleCnt="2" custScaleX="117647" custScaleY="1285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1B826-F437-44A6-9FC7-F58A40DBA623}" type="pres">
      <dgm:prSet presAssocID="{38BD0CDD-8296-44AE-A83E-A7F00DD7F5EB}" presName="TwoConn_1-2" presStyleLbl="fgAccFollowNode1" presStyleIdx="0" presStyleCnt="1" custLinFactNeighborX="72459" custLinFactNeighborY="-84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02C48-807D-4E00-B9C4-4B61286BC784}" type="pres">
      <dgm:prSet presAssocID="{38BD0CDD-8296-44AE-A83E-A7F00DD7F5E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E46E2-8873-48A6-956F-1F3B98A0C72F}" type="pres">
      <dgm:prSet presAssocID="{38BD0CDD-8296-44AE-A83E-A7F00DD7F5E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ABCF38-D3C4-40D6-9EE2-9B3E45972976}" srcId="{38BD0CDD-8296-44AE-A83E-A7F00DD7F5EB}" destId="{F98866B3-6FE7-4ABB-8154-AF45D9F7D248}" srcOrd="1" destOrd="0" parTransId="{4399D15E-62E9-4F10-B02C-7FD64464E606}" sibTransId="{4A9F54E0-E84F-4C1F-B8FF-6BDC51B14227}"/>
    <dgm:cxn modelId="{30791461-D3B2-4937-9C70-C5B96E69CE88}" type="presOf" srcId="{14FAFC49-AA23-4D9B-8CB0-B704B7E3F16E}" destId="{47702C48-807D-4E00-B9C4-4B61286BC784}" srcOrd="1" destOrd="1" presId="urn:microsoft.com/office/officeart/2005/8/layout/vProcess5"/>
    <dgm:cxn modelId="{0CB6ECA6-BE3F-426F-89FC-A213062FFD11}" srcId="{933BCFDC-1CB6-4FC8-A91F-878A2744AC3C}" destId="{14FAFC49-AA23-4D9B-8CB0-B704B7E3F16E}" srcOrd="0" destOrd="0" parTransId="{529579AA-04CD-40BB-AEA9-4227F80E3912}" sibTransId="{6A10696A-493B-414F-AF4B-4471E84EA1D5}"/>
    <dgm:cxn modelId="{9210B9E5-7A49-423C-9D0B-E4F1D84EA9CD}" type="presOf" srcId="{6B6054C2-5F97-4338-928A-070EA250D525}" destId="{61909899-AEA7-46A6-863C-1CB786A1F4DD}" srcOrd="0" destOrd="2" presId="urn:microsoft.com/office/officeart/2005/8/layout/vProcess5"/>
    <dgm:cxn modelId="{21DC1ED3-2793-4474-A7FD-F1BE8BCAD368}" srcId="{F98866B3-6FE7-4ABB-8154-AF45D9F7D248}" destId="{AA98CD82-DD64-4A6A-BE0B-7909A8A86AE4}" srcOrd="0" destOrd="0" parTransId="{D0F1CF0F-92A5-419F-9073-71596854AFC8}" sibTransId="{09649C65-09C9-4F75-85BA-06FA17401A38}"/>
    <dgm:cxn modelId="{6486FC9A-AEAA-4719-9D53-5220EBFC3E89}" type="presOf" srcId="{933BCFDC-1CB6-4FC8-A91F-878A2744AC3C}" destId="{61909899-AEA7-46A6-863C-1CB786A1F4DD}" srcOrd="0" destOrd="0" presId="urn:microsoft.com/office/officeart/2005/8/layout/vProcess5"/>
    <dgm:cxn modelId="{684A3FBC-7605-4D78-B881-1320ED139AB9}" type="presOf" srcId="{6B6054C2-5F97-4338-928A-070EA250D525}" destId="{47702C48-807D-4E00-B9C4-4B61286BC784}" srcOrd="1" destOrd="2" presId="urn:microsoft.com/office/officeart/2005/8/layout/vProcess5"/>
    <dgm:cxn modelId="{9B310728-7EEC-4693-84CE-34F0EE499B7E}" type="presOf" srcId="{AA98CD82-DD64-4A6A-BE0B-7909A8A86AE4}" destId="{CBAE46E2-8873-48A6-956F-1F3B98A0C72F}" srcOrd="1" destOrd="1" presId="urn:microsoft.com/office/officeart/2005/8/layout/vProcess5"/>
    <dgm:cxn modelId="{2D1E2B68-59DD-4B51-AD9D-DF4A1F12302C}" type="presOf" srcId="{3ECF1B7B-03F1-4C44-A03B-B388DC422ED7}" destId="{CBAE46E2-8873-48A6-956F-1F3B98A0C72F}" srcOrd="1" destOrd="3" presId="urn:microsoft.com/office/officeart/2005/8/layout/vProcess5"/>
    <dgm:cxn modelId="{0B92CA6B-9C4B-4059-A16C-F66A6E4C28B1}" type="presOf" srcId="{F98866B3-6FE7-4ABB-8154-AF45D9F7D248}" destId="{CBAE46E2-8873-48A6-956F-1F3B98A0C72F}" srcOrd="1" destOrd="0" presId="urn:microsoft.com/office/officeart/2005/8/layout/vProcess5"/>
    <dgm:cxn modelId="{21EB1CD9-EF80-435F-9239-83571106A255}" type="presOf" srcId="{6BF34581-1750-4433-A8A3-E5EDB2837D1D}" destId="{CBAE46E2-8873-48A6-956F-1F3B98A0C72F}" srcOrd="1" destOrd="2" presId="urn:microsoft.com/office/officeart/2005/8/layout/vProcess5"/>
    <dgm:cxn modelId="{E5636683-425B-44CD-B657-90FC543A88B7}" type="presOf" srcId="{14FAFC49-AA23-4D9B-8CB0-B704B7E3F16E}" destId="{61909899-AEA7-46A6-863C-1CB786A1F4DD}" srcOrd="0" destOrd="1" presId="urn:microsoft.com/office/officeart/2005/8/layout/vProcess5"/>
    <dgm:cxn modelId="{4212458C-62E9-44F4-9D47-3912133F499E}" type="presOf" srcId="{A035BB81-4C4D-4AEB-B171-A483E6BCB6D3}" destId="{F541B826-F437-44A6-9FC7-F58A40DBA623}" srcOrd="0" destOrd="0" presId="urn:microsoft.com/office/officeart/2005/8/layout/vProcess5"/>
    <dgm:cxn modelId="{4E15C6D7-5A34-49E4-BE5F-C95171EB1386}" srcId="{F98866B3-6FE7-4ABB-8154-AF45D9F7D248}" destId="{3ECF1B7B-03F1-4C44-A03B-B388DC422ED7}" srcOrd="2" destOrd="0" parTransId="{9EA00E3F-1671-4FBA-B5C8-575773E76F23}" sibTransId="{0DFC2C94-DC07-48D4-A40F-7814F54DD5FD}"/>
    <dgm:cxn modelId="{B70BDDB9-CD37-43D9-85C3-CE6A1AB3F145}" srcId="{F98866B3-6FE7-4ABB-8154-AF45D9F7D248}" destId="{6BF34581-1750-4433-A8A3-E5EDB2837D1D}" srcOrd="1" destOrd="0" parTransId="{A070970B-E322-4DEF-A8FE-8A172D8FBBC5}" sibTransId="{F3C8470E-E87A-43B5-BFC7-0522AA0D90A9}"/>
    <dgm:cxn modelId="{8631F5BA-D00F-40DA-B9D3-F43D15393B78}" srcId="{933BCFDC-1CB6-4FC8-A91F-878A2744AC3C}" destId="{6B6054C2-5F97-4338-928A-070EA250D525}" srcOrd="1" destOrd="0" parTransId="{1E8DCC08-A216-444B-97C1-28B7A1BE318A}" sibTransId="{32B341FE-D30C-424D-94FF-78B48553AD41}"/>
    <dgm:cxn modelId="{20E0503B-4DA6-4143-BCA4-4664A3296A96}" type="presOf" srcId="{38BD0CDD-8296-44AE-A83E-A7F00DD7F5EB}" destId="{BD9FA2E0-61FC-44E6-B37B-6D706627C5F1}" srcOrd="0" destOrd="0" presId="urn:microsoft.com/office/officeart/2005/8/layout/vProcess5"/>
    <dgm:cxn modelId="{43049D63-54F3-4651-A02D-88F2FF59A5BD}" type="presOf" srcId="{F98866B3-6FE7-4ABB-8154-AF45D9F7D248}" destId="{95C62650-5532-4046-89E3-15C9E7D72194}" srcOrd="0" destOrd="0" presId="urn:microsoft.com/office/officeart/2005/8/layout/vProcess5"/>
    <dgm:cxn modelId="{6334C582-EE8D-46FE-81EC-333FF2367B85}" type="presOf" srcId="{6BF34581-1750-4433-A8A3-E5EDB2837D1D}" destId="{95C62650-5532-4046-89E3-15C9E7D72194}" srcOrd="0" destOrd="2" presId="urn:microsoft.com/office/officeart/2005/8/layout/vProcess5"/>
    <dgm:cxn modelId="{4117284F-6C4E-4645-86F4-992913BEBC93}" type="presOf" srcId="{AA98CD82-DD64-4A6A-BE0B-7909A8A86AE4}" destId="{95C62650-5532-4046-89E3-15C9E7D72194}" srcOrd="0" destOrd="1" presId="urn:microsoft.com/office/officeart/2005/8/layout/vProcess5"/>
    <dgm:cxn modelId="{F46CD6E1-9B4E-4005-8A0E-2EB492F71C60}" srcId="{38BD0CDD-8296-44AE-A83E-A7F00DD7F5EB}" destId="{933BCFDC-1CB6-4FC8-A91F-878A2744AC3C}" srcOrd="0" destOrd="0" parTransId="{CB86D816-117C-4722-8A94-B6FC8543B429}" sibTransId="{A035BB81-4C4D-4AEB-B171-A483E6BCB6D3}"/>
    <dgm:cxn modelId="{B1343C0C-D296-4947-9DCD-A12AFAFDEEB1}" type="presOf" srcId="{933BCFDC-1CB6-4FC8-A91F-878A2744AC3C}" destId="{47702C48-807D-4E00-B9C4-4B61286BC784}" srcOrd="1" destOrd="0" presId="urn:microsoft.com/office/officeart/2005/8/layout/vProcess5"/>
    <dgm:cxn modelId="{A1E091C8-3282-4961-AD89-623DF4CA457C}" type="presOf" srcId="{3ECF1B7B-03F1-4C44-A03B-B388DC422ED7}" destId="{95C62650-5532-4046-89E3-15C9E7D72194}" srcOrd="0" destOrd="3" presId="urn:microsoft.com/office/officeart/2005/8/layout/vProcess5"/>
    <dgm:cxn modelId="{A8989C53-7254-4684-B815-17EC27C40520}" type="presParOf" srcId="{BD9FA2E0-61FC-44E6-B37B-6D706627C5F1}" destId="{F1DB8291-647C-4EBC-BE30-921ACD084BE0}" srcOrd="0" destOrd="0" presId="urn:microsoft.com/office/officeart/2005/8/layout/vProcess5"/>
    <dgm:cxn modelId="{541BA55D-FCA5-4DF5-9CD2-F2A68F6EFBFF}" type="presParOf" srcId="{BD9FA2E0-61FC-44E6-B37B-6D706627C5F1}" destId="{61909899-AEA7-46A6-863C-1CB786A1F4DD}" srcOrd="1" destOrd="0" presId="urn:microsoft.com/office/officeart/2005/8/layout/vProcess5"/>
    <dgm:cxn modelId="{6FE66136-E4E8-438B-818C-094D1A6DA0A4}" type="presParOf" srcId="{BD9FA2E0-61FC-44E6-B37B-6D706627C5F1}" destId="{95C62650-5532-4046-89E3-15C9E7D72194}" srcOrd="2" destOrd="0" presId="urn:microsoft.com/office/officeart/2005/8/layout/vProcess5"/>
    <dgm:cxn modelId="{30868B5E-924A-47F3-B4DA-61F7EC3C28ED}" type="presParOf" srcId="{BD9FA2E0-61FC-44E6-B37B-6D706627C5F1}" destId="{F541B826-F437-44A6-9FC7-F58A40DBA623}" srcOrd="3" destOrd="0" presId="urn:microsoft.com/office/officeart/2005/8/layout/vProcess5"/>
    <dgm:cxn modelId="{CA1282ED-ECD3-4224-A28C-D9CC210B36FA}" type="presParOf" srcId="{BD9FA2E0-61FC-44E6-B37B-6D706627C5F1}" destId="{47702C48-807D-4E00-B9C4-4B61286BC784}" srcOrd="4" destOrd="0" presId="urn:microsoft.com/office/officeart/2005/8/layout/vProcess5"/>
    <dgm:cxn modelId="{AEC3745F-F697-4A5C-8D12-A22BC39E1D3F}" type="presParOf" srcId="{BD9FA2E0-61FC-44E6-B37B-6D706627C5F1}" destId="{CBAE46E2-8873-48A6-956F-1F3B98A0C72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09899-AEA7-46A6-863C-1CB786A1F4DD}">
      <dsp:nvSpPr>
        <dsp:cNvPr id="0" name=""/>
        <dsp:cNvSpPr/>
      </dsp:nvSpPr>
      <dsp:spPr>
        <a:xfrm>
          <a:off x="469969" y="-6614"/>
          <a:ext cx="7589643" cy="231293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Бакалавр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073 -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Менеджмент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37713" y="61130"/>
        <a:ext cx="5199042" cy="2177448"/>
      </dsp:txXfrm>
    </dsp:sp>
    <dsp:sp modelId="{95C62650-5532-4046-89E3-15C9E7D72194}">
      <dsp:nvSpPr>
        <dsp:cNvPr id="0" name=""/>
        <dsp:cNvSpPr/>
      </dsp:nvSpPr>
      <dsp:spPr>
        <a:xfrm>
          <a:off x="334840" y="2331490"/>
          <a:ext cx="8928987" cy="297351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Times New Roman" pitchFamily="18" charset="0"/>
              <a:cs typeface="Times New Roman" pitchFamily="18" charset="0"/>
            </a:rPr>
            <a:t>Магістр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Менеджмент  організацій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073 – Менеджмент, спеціалізація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Управління інноваційною діяльністю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itchFamily="18" charset="0"/>
              <a:cs typeface="Times New Roman" pitchFamily="18" charset="0"/>
            </a:rPr>
            <a:t>За спеціальністю 074 – </a:t>
          </a:r>
          <a:r>
            <a:rPr lang="uk-UA" sz="2000" b="1" kern="1200" dirty="0" smtClean="0">
              <a:latin typeface="Times New Roman" pitchFamily="18" charset="0"/>
              <a:cs typeface="Times New Roman" pitchFamily="18" charset="0"/>
            </a:rPr>
            <a:t>Публічне управління та адміністрування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1931" y="2418581"/>
        <a:ext cx="5410386" cy="2799328"/>
      </dsp:txXfrm>
    </dsp:sp>
    <dsp:sp modelId="{F541B826-F437-44A6-9FC7-F58A40DBA623}">
      <dsp:nvSpPr>
        <dsp:cNvPr id="0" name=""/>
        <dsp:cNvSpPr/>
      </dsp:nvSpPr>
      <dsp:spPr>
        <a:xfrm>
          <a:off x="6840753" y="1526689"/>
          <a:ext cx="1503408" cy="150340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7179020" y="1526689"/>
        <a:ext cx="826874" cy="113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DD032-4C15-4E96-B867-BDCE636801CA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99BF-7E00-44B0-982D-7BEC7BD72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0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3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  <p:sp>
        <p:nvSpPr>
          <p:cNvPr id="1433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DAE34A5-9AAB-411C-9C52-A12FADB5FE41}" type="slidenum">
              <a:rPr lang="ru-RU">
                <a:solidFill>
                  <a:srgbClr val="000000"/>
                </a:solidFill>
              </a:rPr>
              <a:pPr eaLnBrk="1" hangingPunct="1"/>
              <a:t>1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3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17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5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A06A-5AA7-4590-BE4F-82E8C9FF387F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159534"/>
      </p:ext>
    </p:extLst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3A06-78E0-4B04-BDA8-7B823D41B2D9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663619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1B6B-7151-4123-A6AE-98458A7FEB01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84205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308-29F0-454C-9857-3AD3D226CD3A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5777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A72C-4FC0-4CFC-98A6-275A4B6E6177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557089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EADF-C6E9-49F1-8514-DF41A5432E8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770129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9F79-B2A8-4928-9147-0B077DC0BD4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543795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E226-3FC8-4FDC-AC2E-A4E9F19EA190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86942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94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7AE5-E27F-4BE4-A674-EA6085AFE94C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45021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339-DD77-45CE-8474-1FB00A733F06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987204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AA77-CE25-41B6-97F3-CAB1E8A46E78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1549684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4A06A-5AA7-4590-BE4F-82E8C9FF387F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682940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83A06-78E0-4B04-BDA8-7B823D41B2D9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493059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71B6B-7151-4123-A6AE-98458A7FEB01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7729921"/>
      </p:ext>
    </p:extLst>
  </p:cSld>
  <p:clrMapOvr>
    <a:masterClrMapping/>
  </p:clrMapOvr>
  <p:transition spd="med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2308-29F0-454C-9857-3AD3D226CD3A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9087"/>
      </p:ext>
    </p:extLst>
  </p:cSld>
  <p:clrMapOvr>
    <a:masterClrMapping/>
  </p:clrMapOvr>
  <p:transition spd="med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BA72C-4FC0-4CFC-98A6-275A4B6E6177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0471104"/>
      </p:ext>
    </p:extLst>
  </p:cSld>
  <p:clrMapOvr>
    <a:masterClrMapping/>
  </p:clrMapOvr>
  <p:transition spd="med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2EADF-C6E9-49F1-8514-DF41A5432E8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798"/>
      </p:ext>
    </p:extLst>
  </p:cSld>
  <p:clrMapOvr>
    <a:masterClrMapping/>
  </p:clrMapOvr>
  <p:transition spd="med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9F79-B2A8-4928-9147-0B077DC0BD43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621694"/>
      </p:ext>
    </p:extLst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99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1E226-3FC8-4FDC-AC2E-A4E9F19EA190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92753"/>
      </p:ext>
    </p:extLst>
  </p:cSld>
  <p:clrMapOvr>
    <a:masterClrMapping/>
  </p:clrMapOvr>
  <p:transition spd="med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7AE5-E27F-4BE4-A674-EA6085AFE94C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906497"/>
      </p:ext>
    </p:extLst>
  </p:cSld>
  <p:clrMapOvr>
    <a:masterClrMapping/>
  </p:clrMapOvr>
  <p:transition spd="med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EA339-DD77-45CE-8474-1FB00A733F06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82428"/>
      </p:ext>
    </p:extLst>
  </p:cSld>
  <p:clrMapOvr>
    <a:masterClrMapping/>
  </p:clrMapOvr>
  <p:transition spd="med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0AA77-CE25-41B6-97F3-CAB1E8A46E78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515299"/>
      </p:ext>
    </p:extLst>
  </p:cSld>
  <p:clrMapOvr>
    <a:masterClrMapping/>
  </p:clrMapOvr>
  <p:transition spd="med"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243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8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29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68011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734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57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5530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0919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8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079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2573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758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41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33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72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714393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35833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1505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135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9541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2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255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47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8724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9BCAD-7907-4380-A8E2-9B0959A5689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6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CECA-AACB-4F45-94CB-931D5789B91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423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E722D-DB33-4468-832B-3571BEAA78B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173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737E1-33C5-4970-9C03-41BC5917B3D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6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903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05228-F3E5-4FD8-AD25-C2B5E58F65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732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F8F4A-364A-424E-91FF-DBADC8BA66D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997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DFF27-3290-4B20-98E4-FC397D91A2E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92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451FC-7EE7-49AA-B40B-7B421650643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221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867B-7DF2-43E5-BEC3-C9A6461F10D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569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2D13-5C19-4FCF-BB6E-B5A3620B357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0224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8D338-EB0F-406A-87AD-046466111FD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451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27ED4-E594-4759-A4AA-5CC75333638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240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2613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65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190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FFF39D"/>
                </a:solidFill>
              </a:rPr>
              <a:pPr/>
              <a:t>26.04.2017</a:t>
            </a:fld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990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973159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989745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175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0389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99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117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7194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9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9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24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6FDA3-1F60-44D9-9C02-1422C542EA63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B654C-0675-4816-BC05-D1647BF5F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9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8A9E76-548A-4EBB-8FFB-E820A8799F6B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81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7988E12-B372-43AA-8741-05A4D251869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 dirty="0">
              <a:solidFill>
                <a:srgbClr val="DEDED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18A9E76-548A-4EBB-8FFB-E820A8799F6B}" type="datetime1">
              <a:rPr lang="ru-RU" smtClean="0">
                <a:solidFill>
                  <a:srgbClr val="DEDEDE"/>
                </a:solidFill>
              </a:rPr>
              <a:pPr/>
              <a:t>26.04.2017</a:t>
            </a:fld>
            <a:endParaRPr lang="ru-RU" dirty="0">
              <a:solidFill>
                <a:srgbClr val="DEDE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0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rd"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69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28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66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66366-92ED-475F-8846-A3F57E2A06A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565086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04037C8-D1B6-491E-A828-93FAD8A37BFE}" type="datetimeFigureOut">
              <a:rPr lang="ru-RU" smtClean="0">
                <a:solidFill>
                  <a:srgbClr val="575F6D"/>
                </a:solidFill>
              </a:rPr>
              <a:pPr/>
              <a:t>26.04.2017</a:t>
            </a:fld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9EC5F5-C40B-4727-818E-7F6093FCD3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2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white">
          <a:xfrm>
            <a:off x="0" y="332657"/>
            <a:ext cx="889317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ctr"/>
          <a:lstStyle/>
          <a:p>
            <a:pPr algn="ctr"/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0" y="5752791"/>
            <a:ext cx="9144000" cy="11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lIns="91432" tIns="45716" rIns="91432" bIns="45716"/>
          <a:lstStyle/>
          <a:p>
            <a:pPr marL="342216" indent="-342216" algn="ctr" defTabSz="914962">
              <a:spcBef>
                <a:spcPct val="20000"/>
              </a:spcBef>
              <a:buClr>
                <a:srgbClr val="0000FF"/>
              </a:buClr>
              <a:tabLst>
                <a:tab pos="0" algn="l"/>
                <a:tab pos="403786" algn="l"/>
                <a:tab pos="809004" algn="l"/>
                <a:tab pos="1214220" algn="l"/>
                <a:tab pos="1619439" algn="l"/>
                <a:tab pos="2024655" algn="l"/>
                <a:tab pos="2429873" algn="l"/>
                <a:tab pos="2835091" algn="l"/>
                <a:tab pos="3240309" algn="l"/>
                <a:tab pos="3645525" algn="l"/>
                <a:tab pos="4050742" algn="l"/>
                <a:tab pos="4455960" algn="l"/>
                <a:tab pos="4861178" algn="l"/>
                <a:tab pos="5266395" algn="l"/>
                <a:tab pos="5671612" algn="l"/>
                <a:tab pos="6076830" algn="l"/>
                <a:tab pos="6482047" algn="l"/>
                <a:tab pos="6887264" algn="l"/>
                <a:tab pos="7292481" algn="l"/>
                <a:tab pos="7697700" algn="l"/>
                <a:tab pos="8102917" algn="l"/>
              </a:tabLst>
              <a:defRPr/>
            </a:pPr>
            <a:endParaRPr lang="ru-RU" sz="3200" kern="0" dirty="0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3074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284538" y="2201863"/>
          <a:ext cx="5859462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Microsoft ClipArt Gallery" r:id="rId4" imgW="4054475" imgH="2538413" progId="">
                  <p:embed/>
                </p:oleObj>
              </mc:Choice>
              <mc:Fallback>
                <p:oleObj name="Microsoft ClipArt Gallery" r:id="rId4" imgW="4054475" imgH="253841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4538" y="2201863"/>
                        <a:ext cx="5859462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6" descr="2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3155950" cy="348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8640960" cy="769437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/>
            <a:r>
              <a:rPr lang="uk-UA" sz="4400" b="1" dirty="0">
                <a:solidFill>
                  <a:srgbClr val="002060"/>
                </a:solidFill>
              </a:rPr>
              <a:t> </a:t>
            </a:r>
            <a:r>
              <a:rPr lang="ru-RU" sz="4400" b="1" dirty="0">
                <a:solidFill>
                  <a:srgbClr val="5C92B5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Кафедра менеджменту</a:t>
            </a:r>
            <a:endParaRPr lang="uk-UA" sz="4400" b="1" dirty="0">
              <a:solidFill>
                <a:srgbClr val="5C92B5">
                  <a:lumMod val="75000"/>
                </a:srgbClr>
              </a:solidFill>
              <a:effectLst>
                <a:glow rad="228600">
                  <a:srgbClr val="00CC99">
                    <a:satMod val="175000"/>
                    <a:alpha val="40000"/>
                  </a:srgbClr>
                </a:glo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14565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www.dut.edu.ua/uploads/p_1524_1338634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285728"/>
            <a:ext cx="7153988" cy="634806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15154" y="1214422"/>
            <a:ext cx="2214546" cy="44370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Програмне забезпечення: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1С: Підприємство 8.2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Office 2013</a:t>
            </a: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Word, Excel, PowerPoint, Outlook, Access, Publisher 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ADempiere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Microsoft Project,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Primavera SureTrak Project Manager,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Spider Project Lite</a:t>
            </a:r>
            <a:r>
              <a:rPr kumimoji="0" lang="uk-U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OpenProj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БЭСТ-Маркетинг Marketing Expert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(СППР) "Выбор"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162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67544" y="481028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Практична складова (продовження)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Після проходження  студентами навчання у лабораторії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“Навчально-тренувальна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фірма”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 за результатами успішно складеного сертифікаційного екзамену надається отримання іменного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сертифікату «Внутрішній аудитор СМЯ (система менеджменту якості)»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від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міжнародної компанії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«Бюро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Верітас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Bureau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Veritas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)» (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Франція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34076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Після проходження  студентами навчання у лабораторії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“Навчально-тренувальна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фірма”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 базі операційного середовища «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1С: підприємство 8.2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за результатами успішно складеного сертифікаційного екзамену  студентам надається можливість 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отримання сертифікату компанії «1С:».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152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5"/>
          <a:stretch/>
        </p:blipFill>
        <p:spPr bwMode="auto">
          <a:xfrm>
            <a:off x="-11653" y="-1"/>
            <a:ext cx="9155653" cy="680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/>
          <a:stretch/>
        </p:blipFill>
        <p:spPr bwMode="auto">
          <a:xfrm>
            <a:off x="20394" y="13645"/>
            <a:ext cx="9123606" cy="67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76"/>
          <a:stretch/>
        </p:blipFill>
        <p:spPr bwMode="auto">
          <a:xfrm>
            <a:off x="216024" y="7105"/>
            <a:ext cx="8748464" cy="685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71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0"/>
          <a:stretch/>
        </p:blipFill>
        <p:spPr bwMode="auto">
          <a:xfrm>
            <a:off x="28065" y="51907"/>
            <a:ext cx="9115935" cy="705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44"/>
          <a:stretch/>
        </p:blipFill>
        <p:spPr bwMode="auto">
          <a:xfrm>
            <a:off x="7671" y="0"/>
            <a:ext cx="913632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64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8"/>
          <a:stretch/>
        </p:blipFill>
        <p:spPr bwMode="auto">
          <a:xfrm>
            <a:off x="15079" y="-9195"/>
            <a:ext cx="9128922" cy="715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77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38"/>
          <a:stretch/>
        </p:blipFill>
        <p:spPr bwMode="auto">
          <a:xfrm>
            <a:off x="0" y="0"/>
            <a:ext cx="9144000" cy="719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6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26"/>
          <a:stretch/>
        </p:blipFill>
        <p:spPr bwMode="auto">
          <a:xfrm>
            <a:off x="33357" y="0"/>
            <a:ext cx="91106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0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4072670"/>
              </p:ext>
            </p:extLst>
          </p:nvPr>
        </p:nvGraphicFramePr>
        <p:xfrm>
          <a:off x="107504" y="1686292"/>
          <a:ext cx="8928992" cy="513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1520" y="116632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uk-UA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менеджменту 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здійснює підготовку висококваліфікованих фахівців  в галузі знань управління і адміністрування з</a:t>
            </a:r>
            <a:r>
              <a:rPr lang="uk-UA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трьома освітньо-науковими  рівнями</a:t>
            </a:r>
            <a:r>
              <a:rPr lang="uk-UA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911311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60648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Удосконалення складових освітньої програми в умовах сьогодення реалізується шляхом створення нового методичного підходу до викладання дисциплін, внесення змін в мету, зміст, методи і технології, форми організації й систему управління, у стилі педагогічної діяльності й організацію навчально- пізнавального процесу, у систему контролю й оцінювання рівня освіти, у власне процес взаємодії педагога та студента.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400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287338" y="0"/>
            <a:ext cx="323850" cy="6858000"/>
          </a:xfrm>
          <a:prstGeom prst="rect">
            <a:avLst/>
          </a:prstGeom>
          <a:gradFill rotWithShape="1">
            <a:gsLst>
              <a:gs pos="0">
                <a:srgbClr val="00728F"/>
              </a:gs>
              <a:gs pos="100000">
                <a:srgbClr val="00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FFFFFF"/>
              </a:solidFill>
            </a:endParaRP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-36513" y="0"/>
            <a:ext cx="325438" cy="6858000"/>
          </a:xfrm>
          <a:prstGeom prst="rect">
            <a:avLst/>
          </a:prstGeom>
          <a:gradFill rotWithShape="1">
            <a:gsLst>
              <a:gs pos="0">
                <a:srgbClr val="C2C274"/>
              </a:gs>
              <a:gs pos="100000">
                <a:srgbClr val="FFFF99"/>
              </a:gs>
            </a:gsLst>
            <a:lin ang="0" scaled="1"/>
          </a:gradFill>
          <a:ln w="9525">
            <a:solidFill>
              <a:srgbClr val="00CC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68388" y="658813"/>
            <a:ext cx="8039100" cy="71437"/>
            <a:chOff x="521" y="391"/>
            <a:chExt cx="5200" cy="48"/>
          </a:xfrm>
        </p:grpSpPr>
        <p:sp>
          <p:nvSpPr>
            <p:cNvPr id="18443" name="Line 8"/>
            <p:cNvSpPr>
              <a:spLocks noChangeShapeType="1"/>
            </p:cNvSpPr>
            <p:nvPr/>
          </p:nvSpPr>
          <p:spPr bwMode="auto">
            <a:xfrm>
              <a:off x="521" y="391"/>
              <a:ext cx="5200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  <p:sp>
          <p:nvSpPr>
            <p:cNvPr id="18444" name="Line 9"/>
            <p:cNvSpPr>
              <a:spLocks noChangeShapeType="1"/>
            </p:cNvSpPr>
            <p:nvPr/>
          </p:nvSpPr>
          <p:spPr bwMode="auto">
            <a:xfrm>
              <a:off x="521" y="439"/>
              <a:ext cx="5200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dirty="0">
                <a:solidFill>
                  <a:srgbClr val="FFFFFF"/>
                </a:solidFill>
              </a:endParaRPr>
            </a:p>
          </p:txBody>
        </p:sp>
      </p:grp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1258888" y="39688"/>
            <a:ext cx="6985000" cy="522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/>
            </a:pP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Кадрове забезпечення кафедри 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8" name="Рисунок 4" descr="E:\Логотип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647701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Прямоугольник 1"/>
          <p:cNvSpPr>
            <a:spLocks noChangeArrowheads="1"/>
          </p:cNvSpPr>
          <p:nvPr/>
        </p:nvSpPr>
        <p:spPr bwMode="auto">
          <a:xfrm>
            <a:off x="1619672" y="730250"/>
            <a:ext cx="568761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кафедрі працює: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 – докторів економічних наук,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  -  кандидатів економічних наук,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– старших викладача,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– асистентів (аспірантів).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dut.edu.ua/uploads/n_3569_2867951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40" y="2646524"/>
            <a:ext cx="6120680" cy="380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User\Desktop\До презентації\upravlenie-sai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786842" cy="393305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077072"/>
            <a:ext cx="87154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така модель запропонована ректором дозволяє забезпечити якісну підготовку нової генерації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менеджерів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досконало володіють економічною та управлінською теорією, здатні комплексно розв’язувати складні професійні завдання із застосуванням сучасного математичного інструментарію та ІТ технологій, які природно вмонтовані у інформаційний та економічний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простір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До презентації\p_779_60749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132319"/>
            <a:ext cx="4320000" cy="3225639"/>
          </a:xfrm>
          <a:prstGeom prst="rect">
            <a:avLst/>
          </a:prstGeom>
          <a:noFill/>
        </p:spPr>
      </p:pic>
      <p:pic>
        <p:nvPicPr>
          <p:cNvPr id="6151" name="Picture 7" descr="C:\Users\User\Desktop\До презентації\p_779_96047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132319"/>
            <a:ext cx="4320000" cy="3224880"/>
          </a:xfrm>
          <a:prstGeom prst="rect">
            <a:avLst/>
          </a:prstGeom>
          <a:noFill/>
        </p:spPr>
      </p:pic>
      <p:pic>
        <p:nvPicPr>
          <p:cNvPr id="6152" name="Picture 8" descr="C:\Users\User\Desktop\До презентації\p_779_97123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5588" y="214290"/>
            <a:ext cx="4320000" cy="3203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84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о презентації\p_779_1471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5620"/>
            <a:ext cx="4320000" cy="3436749"/>
          </a:xfrm>
          <a:prstGeom prst="rect">
            <a:avLst/>
          </a:prstGeom>
          <a:noFill/>
        </p:spPr>
      </p:pic>
      <p:pic>
        <p:nvPicPr>
          <p:cNvPr id="3" name="Picture 5" descr="C:\Users\User\Desktop\До презентації\p_779_7431820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34" y="3561706"/>
            <a:ext cx="4320000" cy="3224880"/>
          </a:xfrm>
          <a:prstGeom prst="rect">
            <a:avLst/>
          </a:prstGeom>
          <a:noFill/>
        </p:spPr>
      </p:pic>
      <p:pic>
        <p:nvPicPr>
          <p:cNvPr id="4" name="Picture 3" descr="C:\Users\User\Desktop\До презентації\p_779_52271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4976" y="189000"/>
            <a:ext cx="4320000" cy="3240000"/>
          </a:xfrm>
          <a:prstGeom prst="rect">
            <a:avLst/>
          </a:prstGeom>
          <a:noFill/>
        </p:spPr>
      </p:pic>
      <p:pic>
        <p:nvPicPr>
          <p:cNvPr id="5" name="Picture 6" descr="C:\Users\User\Desktop\До презентації\p_779_764164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4976" y="3561706"/>
            <a:ext cx="4320000" cy="322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882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40421" y="1052514"/>
            <a:ext cx="8172450" cy="4680743"/>
          </a:xfrm>
        </p:spPr>
        <p:txBody>
          <a:bodyPr/>
          <a:lstStyle/>
          <a:p>
            <a:pPr algn="l" eaLnBrk="1" hangingPunct="1"/>
            <a:r>
              <a:rPr lang="uk-UA" sz="5400" dirty="0" smtClean="0">
                <a:solidFill>
                  <a:srgbClr val="AC0814"/>
                </a:solidFill>
              </a:rPr>
              <a:t> </a:t>
            </a:r>
            <a:br>
              <a:rPr lang="uk-UA" sz="5400" dirty="0" smtClean="0">
                <a:solidFill>
                  <a:srgbClr val="AC0814"/>
                </a:solidFill>
              </a:rPr>
            </a:br>
            <a:r>
              <a:rPr lang="uk-UA" sz="5400" dirty="0" smtClean="0">
                <a:solidFill>
                  <a:srgbClr val="AC0814"/>
                </a:solidFill>
              </a:rPr>
              <a:t/>
            </a:r>
            <a:br>
              <a:rPr lang="uk-UA" sz="5400" dirty="0" smtClean="0">
                <a:solidFill>
                  <a:srgbClr val="AC0814"/>
                </a:solidFill>
              </a:rPr>
            </a:br>
            <a:r>
              <a:rPr lang="uk-UA" sz="5400" dirty="0" smtClean="0">
                <a:solidFill>
                  <a:srgbClr val="AC0814"/>
                </a:solidFill>
              </a:rPr>
              <a:t> </a:t>
            </a:r>
            <a:r>
              <a:rPr lang="ru-RU" sz="5400" dirty="0" smtClean="0">
                <a:solidFill>
                  <a:srgbClr val="AC0814"/>
                </a:solidFill>
              </a:rPr>
              <a:t/>
            </a:r>
            <a:br>
              <a:rPr lang="ru-RU" sz="5400" dirty="0" smtClean="0">
                <a:solidFill>
                  <a:srgbClr val="AC0814"/>
                </a:solidFill>
              </a:rPr>
            </a:br>
            <a:endParaRPr lang="ru-RU" sz="5400" dirty="0" smtClean="0">
              <a:solidFill>
                <a:srgbClr val="AC0814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988840"/>
            <a:ext cx="8064896" cy="3096344"/>
          </a:xfrm>
          <a:prstGeom prst="rect">
            <a:avLst/>
          </a:prstGeom>
          <a:noFill/>
        </p:spPr>
        <p:txBody>
          <a:bodyPr wrap="none" lIns="91436" tIns="45718" rIns="91436" bIns="45718">
            <a:prstTxWarp prst="textFadeRight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>
              <a:defRPr/>
            </a:pP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Дякую за увагу!</a:t>
            </a:r>
          </a:p>
          <a:p>
            <a:pPr algn="ctr">
              <a:defRPr/>
            </a:pPr>
            <a:r>
              <a:rPr lang="uk-UA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професор Олена Гудзь</a:t>
            </a: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</a:b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/>
            </a:r>
            <a:b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</a:br>
            <a:r>
              <a:rPr lang="uk-UA" sz="5400" b="1" dirty="0">
                <a:ln w="12700">
                  <a:solidFill>
                    <a:srgbClr val="EEECE1">
                      <a:satMod val="155000"/>
                    </a:srgb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endParaRPr lang="ru-RU" sz="5400" b="1" dirty="0">
              <a:ln w="12700">
                <a:solidFill>
                  <a:srgbClr val="EEECE1">
                    <a:satMod val="155000"/>
                  </a:srgb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8436" name="Picture 3" descr="C:\Users\Nika\Desktop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3131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00450"/>
            <a:ext cx="45720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5"/>
          <p:cNvSpPr txBox="1">
            <a:spLocks noChangeArrowheads="1"/>
          </p:cNvSpPr>
          <p:nvPr/>
        </p:nvSpPr>
        <p:spPr bwMode="auto">
          <a:xfrm flipH="1">
            <a:off x="2771800" y="6021388"/>
            <a:ext cx="19442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uk-UA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Київ - 201</a:t>
            </a:r>
            <a:r>
              <a:rPr lang="en-US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90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077" y="260648"/>
            <a:ext cx="869316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Поставлене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завдання ректора: </a:t>
            </a:r>
            <a:r>
              <a:rPr lang="uk-UA" dirty="0"/>
              <a:t>реалізація концептуально нової освітньої моделі, наріжними </a:t>
            </a:r>
            <a:r>
              <a:rPr lang="uk-UA" dirty="0" err="1"/>
              <a:t>каменями</a:t>
            </a:r>
            <a:r>
              <a:rPr lang="uk-UA" dirty="0"/>
              <a:t> якої є: підвищення якості освіти і набуття нашими випускниками незаперечних конкурентних переваг на ринку праці через переосмислення традиційних форм, методів і змісту навчання, а саме: поглиблення практичної складової, посилення </a:t>
            </a:r>
            <a:r>
              <a:rPr lang="uk-UA" dirty="0" err="1"/>
              <a:t>мовної</a:t>
            </a:r>
            <a:r>
              <a:rPr lang="uk-UA" dirty="0"/>
              <a:t> підготовки, гнучкість навчальних траєкторій задля досягнення відповідних загальних та професійних </a:t>
            </a:r>
            <a:r>
              <a:rPr lang="uk-UA" dirty="0" err="1"/>
              <a:t>компетентностей</a:t>
            </a:r>
            <a:r>
              <a:rPr lang="uk-UA" dirty="0"/>
              <a:t>.</a:t>
            </a:r>
          </a:p>
          <a:p>
            <a:pPr lvl="0" algn="just"/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До презентації\upravlenie-sait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4" y="2388280"/>
            <a:ext cx="8786842" cy="4469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152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119" y="167210"/>
            <a:ext cx="86079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ПРОГРАМА  ЗІ СПЕЦІАЛЬНОСТІ </a:t>
            </a:r>
          </a:p>
          <a:p>
            <a:pPr algn="ctr"/>
            <a:r>
              <a:rPr lang="uk-UA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074 – «ПУБЛІЧНЕ УПРАВЛІННЯ ТА АДМІНІСТРУВАННЯ»</a:t>
            </a:r>
            <a:endParaRPr lang="ru-RU" sz="4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82852"/>
            <a:ext cx="8459507" cy="445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29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208912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Партнери кафедри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Секретаріат Комітету з питань інформатизації та зв’язку Верховної Ради України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Національне </a:t>
            </a:r>
            <a:r>
              <a:rPr kumimoji="0" lang="uk-UA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агенство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України з питань державної служби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Укртелеком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ТОВ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ТриМоб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УДППЗ «Укрпошта»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Український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центр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інноватики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та патентно-інформаційних послуг ДП «Український інститут інтелектуальної власності».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Сертифікаційна компанія «Бюро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Верітас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Bureau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Veritas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)» (Франція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«ОСІС»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Фірма «1С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 (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«ПРОКОМ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»),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«Парус – Регіони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Гомельський державний технічний університетом імені П.О. Сухого, м. Гомель (Республіка Білорусь).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Асоціація аудиторів і консультантів в менеджменті республіки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Молдова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Міжнародний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центр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Столетие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ТОВ 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Реаллайн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  ПАТ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«</a:t>
            </a:r>
            <a:r>
              <a:rPr kumimoji="0" lang="uk-U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Фарлеп-інвест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»,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Телекомунікаційна група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598D9">
                    <a:lumMod val="50000"/>
                  </a:srgbClr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Vega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7598D9">
                  <a:lumMod val="50000"/>
                </a:srgbClr>
              </a:solidFill>
              <a:effectLst/>
              <a:uLnTx/>
              <a:uFillTx/>
              <a:latin typeface="Times New Roman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64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Ключові вимоги роботодавців до компетенцій фахівців з публічного управління та адміністрування   </a:t>
            </a:r>
          </a:p>
          <a:p>
            <a:pPr algn="ctr">
              <a:defRPr/>
            </a:pPr>
            <a:r>
              <a:rPr lang="uk-UA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(за інформацією партнерів, представників міністерств, ОДА, РДА, громадських та міжнародних організацій, Інтернет ресурсів)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акуратність та грамотність роботи з документами, дисципліна й  пунктуальність;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вільне використання офісної й комп'ютерної техніки та ІТ – технологій, навички ведення електронного документообігу та надання електронних управлінських послуг;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наявність комунікативних здібностей, вміння працювати “у </a:t>
            </a:r>
            <a:r>
              <a:rPr lang="uk-UA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команді”</a:t>
            </a: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готовність до співробітництва та вирішення конфліктів, ораторські здібності, уміння вести дискусії та готувати презентації;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уміння організовувати свою роботу та роботу підлеглих, навички контролю;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навички розробки поточних і перспективних планів роботи, стратегій, програм, проектів, заходів виконання завдань керівництва;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налагодження ділової співпраці та партнерських стосунків із різними організаціями й установами, включаючи європейські та міжнародні інституції (вільне володіння іноземною мовою - бажано англійською);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розроблення та застосування інструментарію аналізу політики та організаційних форм залучення громадськості до процесів опрацювання та контролю управлінських рішень на державному, регіональному та галузевому рівнях;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uk-UA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здійснення експертизи, моніторингу, оцінювання очікуваних результатів та наслідків реалізації цільових програм і проектів, здатність до аналітико-прогностичної та розробки і обґрунтування вибору найбільш ефективних управлінських рішень.</a:t>
            </a:r>
          </a:p>
        </p:txBody>
      </p:sp>
    </p:spTree>
    <p:extLst>
      <p:ext uri="{BB962C8B-B14F-4D97-AF65-F5344CB8AC3E}">
        <p14:creationId xmlns:p14="http://schemas.microsoft.com/office/powerpoint/2010/main" val="2009670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-71462"/>
            <a:ext cx="9144000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Компетенції , якими повинен володіти фахівець з  публічного управління та адміністрування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sz="1400" b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досліджувати та аналізувати нормативно-правові акти, статистичну та фінансову інформацію публічного характеру;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критично оцінювати та прогнозувати політичні, економічні, екологічні, культурні та інші події та явища;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аналізувати та прогнозувати вплив діяльності публічної адміністрації на суспільство;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приймати та формулювати публічно-адміністративні рішення;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Здатність передбачити виклики та нести відповідальність за прийняті рішення.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сприйняття та побудови економічних моделей;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підготовки проектів політичних рішень;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управління персоналом;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застосовування інформаційних технологій для потреб публічного адміністрування;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бюджетування та фінансового менеджменту;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стратегічного управління;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публічних комунікацій і взаємодії з громадськістю;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правозастосування, </a:t>
            </a:r>
            <a:r>
              <a:rPr lang="uk-UA" sz="16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нормотворення</a:t>
            </a: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юридичної техніки.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готувати та проводити публічні виступи в аудиторіях різного типу;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Навики використання сучасних методик і інформаційних систем, для планування розвитку організації та її конкурентоспроможності;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Здатність до самонавчання та продовження професійного розвитку;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спілкування, включаючи усну та письмову комунікацію українською іноземною мовами;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Навички взаємодії з іншими людьми, уміння працювати в групах, управління конфліктами та стресовими ситуаціями;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Уміння організувати власну діяльність та ефективно управляти часом.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4290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uk-UA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Здатність проникати в сутність явищ і процесів реального світу, свідомо використовувати наукові знання у пізнавальній і професійній діяльності.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67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3" y="522359"/>
            <a:ext cx="9007896" cy="593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90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-160287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77603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Суттєвими новаціями усього навчального процесу щодо підготовки фахівців з менеджменту стали: посилення вимог до </a:t>
            </a:r>
            <a:r>
              <a:rPr lang="uk-UA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мовної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підготовки та те що вже з першого курсу студент отримує практичні уміння та навички відповідно до запитів роботодавців та викликів сьогодення</a:t>
            </a:r>
            <a:r>
              <a:rPr lang="uk-UA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utmagazine.ru/uploads/content/managemen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4"/>
            <a:ext cx="6120680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0082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седство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911</Words>
  <Application>Microsoft Office PowerPoint</Application>
  <PresentationFormat>Экран (4:3)</PresentationFormat>
  <Paragraphs>84</Paragraphs>
  <Slides>25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Тема Office</vt:lpstr>
      <vt:lpstr>Соседство</vt:lpstr>
      <vt:lpstr>1_Соседство</vt:lpstr>
      <vt:lpstr>Эркер</vt:lpstr>
      <vt:lpstr>3_Эркер</vt:lpstr>
      <vt:lpstr>Глобус</vt:lpstr>
      <vt:lpstr>4_Эркер</vt:lpstr>
      <vt:lpstr>Microsoft ClipArt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2017-04-20T09:28:44Z</dcterms:created>
  <dcterms:modified xsi:type="dcterms:W3CDTF">2017-04-26T05:28:33Z</dcterms:modified>
</cp:coreProperties>
</file>