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8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3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5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5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5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7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4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5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8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5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5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4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6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7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7DA173-EB83-48C6-9C75-6649A7F14E8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A7D309-CFDF-464A-9472-6002E6AC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8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148E6-AA68-4388-8242-53A4A8053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912" y="1193637"/>
            <a:ext cx="8901866" cy="296999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2C53E-B7B8-4B0F-B082-806396DF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798" y="-142874"/>
            <a:ext cx="2046202" cy="1083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D24D3F-9C80-4D57-852E-99B7C979A89E}"/>
              </a:ext>
            </a:extLst>
          </p:cNvPr>
          <p:cNvSpPr txBox="1"/>
          <p:nvPr/>
        </p:nvSpPr>
        <p:spPr>
          <a:xfrm>
            <a:off x="9845968" y="6211669"/>
            <a:ext cx="237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Борисенко Микола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КСД-31</a:t>
            </a:r>
          </a:p>
        </p:txBody>
      </p:sp>
    </p:spTree>
    <p:extLst>
      <p:ext uri="{BB962C8B-B14F-4D97-AF65-F5344CB8AC3E}">
        <p14:creationId xmlns:p14="http://schemas.microsoft.com/office/powerpoint/2010/main" val="164709279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2E4EB-0052-42B0-AC1C-A5DD7D86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09" y="0"/>
            <a:ext cx="10018713" cy="1771649"/>
          </a:xfrm>
        </p:spPr>
        <p:txBody>
          <a:bodyPr>
            <a:normAutofit/>
          </a:bodyPr>
          <a:lstStyle/>
          <a:p>
            <a:r>
              <a:rPr lang="uk-UA" sz="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0CAEA-1B31-4B3A-BDA9-3C143260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710" y="1943101"/>
            <a:ext cx="10018713" cy="3181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 мережі»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модернізацією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 мережі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 будь-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80472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7FA8-568E-4BB4-955F-7714F0E3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1" y="2181225"/>
            <a:ext cx="10018713" cy="1752599"/>
          </a:xfrm>
        </p:spPr>
        <p:txBody>
          <a:bodyPr>
            <a:normAutofit/>
          </a:bodyPr>
          <a:lstStyle/>
          <a:p>
            <a:r>
              <a:rPr lang="uk-UA" sz="6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Дякую за увагу!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DD519D-64E5-4B91-9178-22DDF4E9D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798" y="0"/>
            <a:ext cx="2046202" cy="10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023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26710-9587-4071-BC06-5E9CD2E0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12937"/>
            <a:ext cx="10018713" cy="1752599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трансформована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електрики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45655-5EA1-4EC5-9708-C3B5F1AB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37" y="2445058"/>
            <a:ext cx="10018713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збоїв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5A556F-0398-4301-8419-D5B9F65E7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39" y="1103204"/>
            <a:ext cx="13876276" cy="78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031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11BF-61DE-4C66-98D7-EE7ED556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-438150"/>
            <a:ext cx="12182474" cy="2190749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 1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інтелектуальну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мережу -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F6B9A1-191F-47FA-9753-1A5CE003D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7" y="5354359"/>
            <a:ext cx="1406937" cy="136933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BBC53E-2466-414B-90BF-96173A13C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9"/>
          <a:stretch/>
        </p:blipFill>
        <p:spPr>
          <a:xfrm>
            <a:off x="1500596" y="1503641"/>
            <a:ext cx="1390650" cy="1228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A5BF75-B01B-4A38-8EFF-F9B2648F3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8" y="2797110"/>
            <a:ext cx="1406937" cy="12287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417CD5-7F80-4AF4-B6B2-6AB93451F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2555" r="42822" b="-881"/>
          <a:stretch/>
        </p:blipFill>
        <p:spPr>
          <a:xfrm>
            <a:off x="1484307" y="4090579"/>
            <a:ext cx="1406937" cy="1233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FBEF90-E038-448E-9796-4556E9F8710E}"/>
              </a:ext>
            </a:extLst>
          </p:cNvPr>
          <p:cNvSpPr txBox="1"/>
          <p:nvPr/>
        </p:nvSpPr>
        <p:spPr>
          <a:xfrm>
            <a:off x="3105150" y="1503641"/>
            <a:ext cx="50887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переосмислення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моделей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C99C71-7698-483A-A149-40BD546D4F1D}"/>
              </a:ext>
            </a:extLst>
          </p:cNvPr>
          <p:cNvSpPr txBox="1"/>
          <p:nvPr/>
        </p:nvSpPr>
        <p:spPr>
          <a:xfrm>
            <a:off x="3105150" y="2674807"/>
            <a:ext cx="65722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регуляторами,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фінансистами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54E68-BE60-4B69-9C9A-078DA08BEA9A}"/>
              </a:ext>
            </a:extLst>
          </p:cNvPr>
          <p:cNvSpPr txBox="1"/>
          <p:nvPr/>
        </p:nvSpPr>
        <p:spPr>
          <a:xfrm>
            <a:off x="3105150" y="4137993"/>
            <a:ext cx="52320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роль,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структуру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E67B6-09E6-4EE9-9518-ECDCDAC46891}"/>
              </a:ext>
            </a:extLst>
          </p:cNvPr>
          <p:cNvSpPr txBox="1"/>
          <p:nvPr/>
        </p:nvSpPr>
        <p:spPr>
          <a:xfrm>
            <a:off x="3105150" y="5354536"/>
            <a:ext cx="45768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38968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FAFF3-C670-4793-AB40-31001D22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438150"/>
            <a:ext cx="10707690" cy="236219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 2: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DB810C-0E5F-434A-A9A3-9A759CAE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18588"/>
              </p:ext>
            </p:extLst>
          </p:nvPr>
        </p:nvGraphicFramePr>
        <p:xfrm>
          <a:off x="2514598" y="1550672"/>
          <a:ext cx="9677404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1">
                  <a:extLst>
                    <a:ext uri="{9D8B030D-6E8A-4147-A177-3AD203B41FA5}">
                      <a16:colId xmlns:a16="http://schemas.microsoft.com/office/drawing/2014/main" val="3778959708"/>
                    </a:ext>
                  </a:extLst>
                </a:gridCol>
                <a:gridCol w="2419351">
                  <a:extLst>
                    <a:ext uri="{9D8B030D-6E8A-4147-A177-3AD203B41FA5}">
                      <a16:colId xmlns:a16="http://schemas.microsoft.com/office/drawing/2014/main" val="1271086477"/>
                    </a:ext>
                  </a:extLst>
                </a:gridCol>
                <a:gridCol w="2419351">
                  <a:extLst>
                    <a:ext uri="{9D8B030D-6E8A-4147-A177-3AD203B41FA5}">
                      <a16:colId xmlns:a16="http://schemas.microsoft.com/office/drawing/2014/main" val="980670536"/>
                    </a:ext>
                  </a:extLst>
                </a:gridCol>
                <a:gridCol w="2419351">
                  <a:extLst>
                    <a:ext uri="{9D8B030D-6E8A-4147-A177-3AD203B41FA5}">
                      <a16:colId xmlns:a16="http://schemas.microsoft.com/office/drawing/2014/main" val="1506481299"/>
                    </a:ext>
                  </a:extLst>
                </a:gridCol>
              </a:tblGrid>
              <a:tr h="7005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Розумні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прилади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мережею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Комунікаційні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27310"/>
                  </a:ext>
                </a:extLst>
              </a:tr>
              <a:tr h="468992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кейса.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проекту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вендорів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системної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дизайн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Дизайн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Системна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інтеграція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вендорами.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Сервіси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підтримці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MDMS Hosting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MDMS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ідентифікація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проекту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вендорів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OMS / DMS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інтеграція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віддалений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інтеграція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дизайн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Дизайн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Сервіси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підтримці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кейса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ідентифікація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вендорів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Дизайн &amp;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відповідності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вимогам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регуляторів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вендорами.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безпекою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мережею.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кейса.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Ідентифікація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вендорів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Дизайн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Інтеграція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вендорами.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мережею &amp;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Віддалений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65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70538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BAC01-D32F-452C-ADC3-DDCA8E18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06680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 3: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D11C102-2DC4-48C7-846D-261F35C46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6" y="1264474"/>
            <a:ext cx="9744074" cy="5822126"/>
          </a:xfrm>
        </p:spPr>
      </p:pic>
    </p:spTree>
    <p:extLst>
      <p:ext uri="{BB962C8B-B14F-4D97-AF65-F5344CB8AC3E}">
        <p14:creationId xmlns:p14="http://schemas.microsoft.com/office/powerpoint/2010/main" val="280808215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60502-A15E-4D8B-94F5-5A069F23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11430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Теза 4: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Програма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впровадження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рішення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IBM в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області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побудови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інтелектуальних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мереж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CB39C0-AEA8-4010-AB62-BD2B5A7E8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7" y="989621"/>
            <a:ext cx="10018713" cy="58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44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251F7-001E-4451-9FCD-5924A6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0"/>
            <a:ext cx="10877550" cy="19621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 5: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-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інтегратор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інтеграторів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Information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Model)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системами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 ЦДУ і АТС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55E260-834A-4332-AEEB-17FD94C99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9" y="1857603"/>
            <a:ext cx="5106481" cy="2866797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6CEF745-F894-4DFD-A6C7-7B280B116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40722"/>
              </p:ext>
            </p:extLst>
          </p:nvPr>
        </p:nvGraphicFramePr>
        <p:xfrm>
          <a:off x="1504950" y="3487420"/>
          <a:ext cx="3092450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450">
                  <a:extLst>
                    <a:ext uri="{9D8B030D-6E8A-4147-A177-3AD203B41FA5}">
                      <a16:colId xmlns:a16="http://schemas.microsoft.com/office/drawing/2014/main" val="1250607302"/>
                    </a:ext>
                  </a:extLst>
                </a:gridCol>
              </a:tblGrid>
              <a:tr h="44885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Технологічний рівень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522993"/>
                  </a:ext>
                </a:extLst>
              </a:tr>
              <a:tr h="1359626">
                <a:tc>
                  <a:txBody>
                    <a:bodyPr/>
                    <a:lstStyle/>
                    <a:p>
                      <a:r>
                        <a:rPr lang="uk-UA" dirty="0"/>
                        <a:t>-Підготовка даних </a:t>
                      </a:r>
                    </a:p>
                    <a:p>
                      <a:r>
                        <a:rPr lang="uk-UA" dirty="0"/>
                        <a:t>-Обмін даними</a:t>
                      </a:r>
                    </a:p>
                    <a:p>
                      <a:r>
                        <a:rPr lang="uk-UA" dirty="0"/>
                        <a:t>-Інтеграція АСУ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6397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93731C4-E380-43B8-99F8-8C149DE43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77435"/>
              </p:ext>
            </p:extLst>
          </p:nvPr>
        </p:nvGraphicFramePr>
        <p:xfrm>
          <a:off x="4597400" y="4229100"/>
          <a:ext cx="3368675" cy="180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675">
                  <a:extLst>
                    <a:ext uri="{9D8B030D-6E8A-4147-A177-3AD203B41FA5}">
                      <a16:colId xmlns:a16="http://schemas.microsoft.com/office/drawing/2014/main" val="3393766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Комерційний рівень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926900"/>
                  </a:ext>
                </a:extLst>
              </a:tr>
              <a:tr h="1438910">
                <a:tc>
                  <a:txBody>
                    <a:bodyPr/>
                    <a:lstStyle/>
                    <a:p>
                      <a:r>
                        <a:rPr lang="uk-UA" dirty="0"/>
                        <a:t>-Зменшення витрат</a:t>
                      </a:r>
                    </a:p>
                    <a:p>
                      <a:r>
                        <a:rPr lang="uk-UA" dirty="0"/>
                        <a:t>-Скорочення термінів</a:t>
                      </a:r>
                    </a:p>
                    <a:p>
                      <a:r>
                        <a:rPr lang="uk-UA" dirty="0"/>
                        <a:t>-Створення ринку конкуренції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7189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5C61E8E-77FB-420A-AB19-57A136A90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10125"/>
              </p:ext>
            </p:extLst>
          </p:nvPr>
        </p:nvGraphicFramePr>
        <p:xfrm>
          <a:off x="7966074" y="4970780"/>
          <a:ext cx="3787775" cy="186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7775">
                  <a:extLst>
                    <a:ext uri="{9D8B030D-6E8A-4147-A177-3AD203B41FA5}">
                      <a16:colId xmlns:a16="http://schemas.microsoft.com/office/drawing/2014/main" val="3813535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Системний рівень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13209"/>
                  </a:ext>
                </a:extLst>
              </a:tr>
              <a:tr h="149733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dirty="0"/>
                        <a:t>-Обмін між центрами управління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dirty="0"/>
                        <a:t>-Моделювання елементів мережі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dirty="0"/>
                        <a:t>-Злиття різних моделей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dirty="0"/>
                        <a:t>-Генерація моделей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5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86784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7E262-7C64-46B9-AB63-22772F29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-428625"/>
            <a:ext cx="11087100" cy="17525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(і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апаратним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SAFE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for Energy Company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F41303-1D08-4449-8067-A6C1731F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9" y="742949"/>
            <a:ext cx="1380835" cy="60674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87D936-02D0-41D7-9F38-5E0232BA9F88}"/>
              </a:ext>
            </a:extLst>
          </p:cNvPr>
          <p:cNvSpPr txBox="1"/>
          <p:nvPr/>
        </p:nvSpPr>
        <p:spPr>
          <a:xfrm>
            <a:off x="2876549" y="904874"/>
            <a:ext cx="9049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Активами: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Maximo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активами),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Tivoli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Netcool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лічильників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ILOG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DCCBA-B49E-41D4-8F14-0F5A943CCED6}"/>
              </a:ext>
            </a:extLst>
          </p:cNvPr>
          <p:cNvSpPr txBox="1"/>
          <p:nvPr/>
        </p:nvSpPr>
        <p:spPr>
          <a:xfrm>
            <a:off x="2876549" y="1713130"/>
            <a:ext cx="869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Maximo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активами).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FileNet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ILOG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ABBE5-424B-4CAC-9066-98549C2B5853}"/>
              </a:ext>
            </a:extLst>
          </p:cNvPr>
          <p:cNvSpPr txBox="1"/>
          <p:nvPr/>
        </p:nvSpPr>
        <p:spPr>
          <a:xfrm>
            <a:off x="2971799" y="2423039"/>
            <a:ext cx="8288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WebSphere Modeler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WebSphere Process Server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WebSphere ESB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WebSphere Message Broker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реальному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078F6-9707-48CF-9EA7-89AB979E6F53}"/>
              </a:ext>
            </a:extLst>
          </p:cNvPr>
          <p:cNvSpPr txBox="1"/>
          <p:nvPr/>
        </p:nvSpPr>
        <p:spPr>
          <a:xfrm>
            <a:off x="2971799" y="3497343"/>
            <a:ext cx="913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WebSphere Portal, IBM Lotus Connections, IBM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Lotus Expediter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9A574-081C-4F0B-993B-743FE13C90BC}"/>
              </a:ext>
            </a:extLst>
          </p:cNvPr>
          <p:cNvSpPr txBox="1"/>
          <p:nvPr/>
        </p:nvSpPr>
        <p:spPr>
          <a:xfrm>
            <a:off x="2971799" y="4517943"/>
            <a:ext cx="898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IBM ILOG, IBM SPSS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15CA6-F171-420B-913C-358AF905F915}"/>
              </a:ext>
            </a:extLst>
          </p:cNvPr>
          <p:cNvSpPr txBox="1"/>
          <p:nvPr/>
        </p:nvSpPr>
        <p:spPr>
          <a:xfrm>
            <a:off x="2971799" y="5261544"/>
            <a:ext cx="890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FileNet, IBM ILOG, IBM Tivoli Compliance Insight Manager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6208DD-3459-41DE-ACF4-BB165F3638FF}"/>
              </a:ext>
            </a:extLst>
          </p:cNvPr>
          <p:cNvSpPr txBox="1"/>
          <p:nvPr/>
        </p:nvSpPr>
        <p:spPr>
          <a:xfrm>
            <a:off x="2971799" y="6058849"/>
            <a:ext cx="837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Забезпеченню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Tivoli Security Solutions, IBM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DataPower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9161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E4ACE-3271-4512-AEED-FE881077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247650"/>
            <a:ext cx="10018713" cy="1752599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"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наведено на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02B52-3DDC-4307-9A97-DE47D5CB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200149"/>
            <a:ext cx="7162800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50754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295</TotalTime>
  <Words>604</Words>
  <Application>Microsoft Office PowerPoint</Application>
  <PresentationFormat>Широкоэкранный</PresentationFormat>
  <Paragraphs>137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Corbel</vt:lpstr>
      <vt:lpstr>Times New Roman</vt:lpstr>
      <vt:lpstr>Параллакс</vt:lpstr>
      <vt:lpstr>IBM в області побудови інтелектуальних мереж</vt:lpstr>
      <vt:lpstr>Інтелектуальна мережа - це трансформована система передачі електрики, яка базується і використовує переваги сучасних технологій</vt:lpstr>
      <vt:lpstr>Теза 1: Трансформація традиційної мережі в інтелектуальну мережу - це більше, ніж застосування нових технологій. Це каталізатор для трансформації всього ланцюжка створення вартості вимагає:</vt:lpstr>
      <vt:lpstr>Теза 2: Пропозиція IBM в області побудови інтелектуальної мережі охоплює всі 4 основні елементи побудови інтелектуальної мережі.</vt:lpstr>
      <vt:lpstr>Теза 3: Основні етапи створення інтелектуальної мережі - рівні, опис і результати</vt:lpstr>
      <vt:lpstr>Теза 4: Програма впровадження рішення IBM в області побудови інтелектуальних мереж </vt:lpstr>
      <vt:lpstr>Теза 5: IBM - інтегратор для компаній енергетики та інтеграторів ... Побудова моделі інтелектуальної мережі на базі використання CIM моделі (Common Information Model) для забезпечення зв'язку з інформацією і системами генераторів, збутових компаній, СО ЦДУ і АТС на трьох основних рівнях.</vt:lpstr>
      <vt:lpstr>IBM з власним програмним (і апаратним) забезпеченням для побудови мережі на SAFE (Solution Architecture for Energy Company)</vt:lpstr>
      <vt:lpstr>Загальний спрощений вид "інтелектуальної мережі" наведено на малюнку:</vt:lpstr>
      <vt:lpstr>Висновок: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Koliamboss</dc:creator>
  <cp:lastModifiedBy>Koliamboss</cp:lastModifiedBy>
  <cp:revision>27</cp:revision>
  <dcterms:created xsi:type="dcterms:W3CDTF">2017-12-04T12:30:35Z</dcterms:created>
  <dcterms:modified xsi:type="dcterms:W3CDTF">2017-12-06T14:21:29Z</dcterms:modified>
</cp:coreProperties>
</file>