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BB1F-AD5E-4AED-BEDF-7A675AD80888}" type="datetimeFigureOut">
              <a:rPr lang="ru-RU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FEBC-554C-440E-ADD2-BA1441DF73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6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9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3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0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1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2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914" y="1334530"/>
            <a:ext cx="11046940" cy="3296593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>
                <a:latin typeface="Calibri"/>
                <a:cs typeface="Calibri"/>
              </a:rPr>
              <a:t>СОЦІАЛЬНО-ЕКОНОМІЧНІ ПРОБЛЕМИ РОЗВИТКУ ТЕЛЕКОМУНІКАЦІЙ</a:t>
            </a:r>
            <a:endParaRPr lang="uk-UA" sz="9600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68790" y="4876800"/>
            <a:ext cx="1663235" cy="6184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2500" y="657225"/>
            <a:ext cx="10796588" cy="34722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uk" dirty="0">
                <a:latin typeface="Calibri"/>
              </a:rPr>
              <a:t>. </a:t>
            </a:r>
            <a:r>
              <a:rPr lang="uk" i="1" u="sng" dirty="0">
                <a:latin typeface="Calibri"/>
              </a:rPr>
              <a:t>“Людина як особа сама створює і будує свої відносини, бере участь у соціальному спілкуванні, управляє процесами. </a:t>
            </a:r>
            <a:r>
              <a:rPr lang="uk" i="1" u="sng" dirty="0" smtClean="0">
                <a:latin typeface="Calibri"/>
              </a:rPr>
              <a:t>Створює зв</a:t>
            </a:r>
            <a:r>
              <a:rPr lang="en-US" i="1" u="sng" dirty="0" smtClean="0">
                <a:latin typeface="Calibri"/>
              </a:rPr>
              <a:t>’</a:t>
            </a:r>
            <a:r>
              <a:rPr lang="uk-UA" i="1" u="sng" dirty="0" err="1" smtClean="0">
                <a:latin typeface="Calibri"/>
              </a:rPr>
              <a:t>язок</a:t>
            </a:r>
            <a:r>
              <a:rPr lang="uk" i="1" u="sng" dirty="0" smtClean="0">
                <a:latin typeface="Calibri"/>
              </a:rPr>
              <a:t> </a:t>
            </a:r>
            <a:r>
              <a:rPr lang="uk" i="1" u="sng" dirty="0">
                <a:latin typeface="Calibri"/>
              </a:rPr>
              <a:t>і матеріальні умови цього управління. За допомогою засобів зв’язку людина здійснює комунікацію як у сфері виробництва так і в соціальних відносинах. При цьому природа зв’язку проявляється передусім у характері його послуг, тобто його предмета. Саме через предмет долається простір. Зв’язок поєднує людей для спілкування</a:t>
            </a:r>
            <a:r>
              <a:rPr lang="uk" dirty="0">
                <a:latin typeface="Calibri"/>
              </a:rPr>
              <a:t>...”, </a:t>
            </a:r>
          </a:p>
        </p:txBody>
      </p:sp>
      <p:pic>
        <p:nvPicPr>
          <p:cNvPr id="5" name="Объект 4" descr="pannello_2-bro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0340" y="3571875"/>
            <a:ext cx="5464193" cy="2943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2609" y="1266825"/>
            <a:ext cx="1024411" cy="12474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28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739775"/>
            <a:ext cx="9906000" cy="585854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uk" dirty="0"/>
              <a:t>Сфера телекомунікацій особливу відіграє роль в забезпеченні управління економіки України. Створена така інформаційна система, яка дозволяє забезпечити функціональне, організаційне, економічне і соціальне узгодження та досягнення цілей управління телекомунікацій.</a:t>
            </a:r>
          </a:p>
          <a:p>
            <a:r>
              <a:rPr lang="uk" dirty="0"/>
              <a:t>Телекомунікації відіграють важливу інфраструктурну роль у суспільстві, забезпечуючи оперативний  обмін і розповсюдження інформації в процесах соціальної і економічної діяльності суспільства. Телекомунікації виконуватимуть роль комунікаційної основи при побудові інформаційного суспільства в Україні. Розвиток телекомунікацій повинен відбуватися випереджаючими темпами, порівняно з розвитком економіки, з тим, щоб не обмежувати економічний та соціальний розвиток суспільства.</a:t>
            </a:r>
          </a:p>
          <a:p>
            <a:r>
              <a:rPr lang="uk" dirty="0"/>
              <a:t>Ці загальні закономірності повинні стати визначальними для розвитку телекомунікацій України на найближчу і більш віддалену перспективу. Телекомунікації повинні зіграти роль каталізатора у прискореному розвитку економіки та соціальної сфери України, оскільки основний ефект діяльності телекомунікацій проявляється не у вигляді доходів, прибутків і відрахувань у держбюджет, а у вигляді злагодженого і оптимізованого функціонування економіки та соціальної сфери країни, а також у вигляді покращення умов життя громадян.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60" y="-28575"/>
            <a:ext cx="9571038" cy="1282021"/>
          </a:xfrm>
        </p:spPr>
        <p:txBody>
          <a:bodyPr/>
          <a:lstStyle/>
          <a:p>
            <a:r>
              <a:rPr lang="uk" sz="3200" b="1" i="1" u="sng" dirty="0"/>
              <a:t>Висновок: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3830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861" y="2324100"/>
            <a:ext cx="3856037" cy="163988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/>
              <a:t>ДЯКУЮ ЗА УВАГУ !!!</a:t>
            </a:r>
            <a:endParaRPr lang="ru-RU" sz="4800" i="1" dirty="0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57192" y="5495925"/>
            <a:ext cx="3095625" cy="1283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 студентка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Пилипей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Анастасія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АЗД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-11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11</a:t>
            </a:r>
          </a:p>
        </p:txBody>
      </p:sp>
      <p:pic>
        <p:nvPicPr>
          <p:cNvPr id="5" name="Объект 4" descr="20141114-act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12423" y="766849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29108601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1033" y="923925"/>
            <a:ext cx="10012363" cy="35193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uk" dirty="0"/>
              <a:t>Телекомунікації відіграють значну роль в соціальній та економічній діяльності суспільства, забезпечуючи оперативне або інтерактивне (діалогове) передавання інформації. Розвиток телекомунікацій повинен здійснюватися випереджувальними темпами порівняно із загальними темпами розвитку економіки і буде визначальним на найближчу і більш віддалену перспективу. Повільні темпи розвитку телекомунікацій спричиняють зниження конкурентоспроможності економіки України. Телекомунікації відіграють значну роль у прискоренні розвитку економіки та соціальної сфери.</a:t>
            </a:r>
          </a:p>
          <a:p>
            <a:endParaRPr lang="ru-RU" dirty="0"/>
          </a:p>
        </p:txBody>
      </p:sp>
      <p:pic>
        <p:nvPicPr>
          <p:cNvPr id="5" name="Объект 4" descr="p_1325_832346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39678" y="4505325"/>
            <a:ext cx="8208962" cy="19987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181" y="238125"/>
            <a:ext cx="9906000" cy="809453"/>
          </a:xfrm>
        </p:spPr>
        <p:txBody>
          <a:bodyPr/>
          <a:lstStyle/>
          <a:p>
            <a:pPr algn="ctr"/>
            <a:r>
              <a:rPr lang="uk" sz="2800" b="1" dirty="0"/>
              <a:t>Роль і проблеми розвитку телекомунікацій</a:t>
            </a:r>
            <a:endParaRPr lang="uk" sz="32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556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733" y="1057275"/>
            <a:ext cx="10817228" cy="505142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uk" sz="2800" dirty="0">
                <a:latin typeface="Times New Roman"/>
                <a:sym typeface="Symbol"/>
              </a:rPr>
              <a:t>     </a:t>
            </a:r>
            <a:r>
              <a:rPr lang="uk" sz="3600" dirty="0">
                <a:latin typeface="Times New Roman"/>
                <a:sym typeface="Symbol"/>
              </a:rPr>
              <a:t> </a:t>
            </a:r>
            <a:r>
              <a:rPr lang="uk" sz="3600" dirty="0">
                <a:sym typeface="Symbol"/>
              </a:rPr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r>
              <a:rPr lang="uk" sz="3600" dirty="0">
                <a:latin typeface="Times New Roman"/>
                <a:sym typeface="Symbol"/>
              </a:rPr>
              <a:t>     </a:t>
            </a:r>
            <a:r>
              <a:rPr lang="uk" sz="3600" dirty="0">
                <a:sym typeface="Symbol"/>
              </a:rPr>
              <a:t>нерівномірність забезпечення телекомунікаційними послугами  та обмеженість доступу користувачів до загальнодоступних телекомунікаційних послуг (особливо у сільській, гірській місцевості і депресивних регіонах);</a:t>
            </a:r>
          </a:p>
          <a:p>
            <a:r>
              <a:rPr lang="uk" sz="3600" dirty="0">
                <a:latin typeface="Times New Roman"/>
                <a:sym typeface="Symbol"/>
              </a:rPr>
              <a:t>    </a:t>
            </a:r>
            <a:r>
              <a:rPr lang="uk" sz="3600" dirty="0">
                <a:sym typeface="Symbol"/>
              </a:rPr>
              <a:t>використання на стаціонарних телекомунікаційних мережах морально застарілого та фізично зношеного аналогового обладнання, що стримує розвиток телекомунікацій та негативно впливає на ефективність роботи операторів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   </a:t>
            </a:r>
            <a:r>
              <a:rPr lang="uk" sz="3600" dirty="0">
                <a:sym typeface="Symbol"/>
              </a:rPr>
              <a:t>наявність великої кількості операторів телекомунікацій (видано майже 700 ліцензій), що призвело до </a:t>
            </a:r>
            <a:r>
              <a:rPr lang="uk" sz="3600" dirty="0" err="1">
                <a:sym typeface="Symbol"/>
              </a:rPr>
              <a:t>нескоординованості</a:t>
            </a:r>
            <a:r>
              <a:rPr lang="uk" sz="3600" dirty="0">
                <a:sym typeface="Symbol"/>
              </a:rPr>
              <a:t> їх дій та відсутності єдиного підходу до вирішення проблемних питань розвитку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  </a:t>
            </a:r>
            <a:r>
              <a:rPr lang="uk" sz="3600" dirty="0">
                <a:sym typeface="Symbol"/>
              </a:rPr>
              <a:t>неефективне використання можливостей прокладених </a:t>
            </a:r>
            <a:r>
              <a:rPr lang="uk" sz="3600" dirty="0" err="1">
                <a:sym typeface="Symbol"/>
              </a:rPr>
              <a:t>волоконно</a:t>
            </a:r>
            <a:r>
              <a:rPr lang="uk" sz="3600" dirty="0">
                <a:sym typeface="Symbol"/>
              </a:rPr>
              <a:t>-оптичних ліній зв’язку та побудованих стільникових мереж операторами телекомунікацій;</a:t>
            </a:r>
          </a:p>
          <a:p>
            <a:r>
              <a:rPr lang="uk" sz="3600" dirty="0">
                <a:latin typeface="Times New Roman"/>
                <a:sym typeface="Symbol"/>
              </a:rPr>
              <a:t>    </a:t>
            </a:r>
            <a:r>
              <a:rPr lang="uk" sz="3600" dirty="0">
                <a:sym typeface="Symbol"/>
              </a:rPr>
              <a:t>недостатній регуляторний вплив держави на ринок телекомунікацій;</a:t>
            </a:r>
          </a:p>
          <a:p>
            <a:r>
              <a:rPr lang="uk" sz="3600" dirty="0">
                <a:latin typeface="Times New Roman"/>
              </a:rPr>
              <a:t>     </a:t>
            </a:r>
            <a:r>
              <a:rPr lang="uk" sz="3600" dirty="0"/>
              <a:t>недостатнє фінансове та матеріально-технічне забезпечення розроблення наукового підходу до визначення принципів державної політики щодо регуляторного впливу на ринок телекомунікацій.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161" y="123825"/>
            <a:ext cx="11161712" cy="1351135"/>
          </a:xfrm>
        </p:spPr>
        <p:txBody>
          <a:bodyPr/>
          <a:lstStyle/>
          <a:p>
            <a:r>
              <a:rPr lang="uk" sz="3200" b="1" i="1" u="sng" dirty="0"/>
              <a:t>У сфері телекомунікацій існують такі проблеми:</a:t>
            </a:r>
            <a:endParaRPr lang="uk" sz="28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0192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817" y="1543050"/>
            <a:ext cx="5639667" cy="354171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uk" sz="3200" dirty="0"/>
              <a:t>Стратегія розвитку телекомунікацій спрямована насамперед на розв’язання зазначених проблем, крім того, передбачає здійснення заходів для подальшого забезпечення розвитку телекомунікацій в Україні на базі телекомунікаційних мереж наступного покоління.</a:t>
            </a:r>
          </a:p>
          <a:p>
            <a:endParaRPr lang="ru-RU" dirty="0"/>
          </a:p>
        </p:txBody>
      </p:sp>
      <p:pic>
        <p:nvPicPr>
          <p:cNvPr id="5" name="Объект 4" descr="it-tehnologi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9303" y="1847850"/>
            <a:ext cx="4348162" cy="34109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381" y="-14287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Стратегія розвитку телекомунікацій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110607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625" y="1228725"/>
            <a:ext cx="8016875" cy="51078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uk" dirty="0">
                <a:latin typeface="Times New Roman"/>
                <a:sym typeface="Symbol"/>
              </a:rPr>
              <a:t>  </a:t>
            </a:r>
            <a:r>
              <a:rPr lang="uk" dirty="0">
                <a:sym typeface="Symbol"/>
              </a:rPr>
              <a:t>прискорення розвитку телекомунікаційних мереж з використанням новітніх технологічних досягнень (</a:t>
            </a:r>
            <a:r>
              <a:rPr lang="uk" dirty="0" err="1">
                <a:sym typeface="Symbol"/>
              </a:rPr>
              <a:t>радіотехнологій</a:t>
            </a:r>
            <a:r>
              <a:rPr lang="uk" dirty="0">
                <a:sym typeface="Symbol"/>
              </a:rPr>
              <a:t>, </a:t>
            </a:r>
            <a:r>
              <a:rPr lang="uk" dirty="0" err="1">
                <a:sym typeface="Symbol"/>
              </a:rPr>
              <a:t>волоконно</a:t>
            </a:r>
            <a:r>
              <a:rPr lang="uk" dirty="0">
                <a:sym typeface="Symbol"/>
              </a:rPr>
              <a:t>-оптичних, пакетних технологій тощо);</a:t>
            </a:r>
          </a:p>
          <a:p>
            <a:r>
              <a:rPr lang="uk" dirty="0">
                <a:latin typeface="Times New Roman"/>
                <a:sym typeface="Symbol"/>
              </a:rPr>
              <a:t> </a:t>
            </a:r>
            <a:r>
              <a:rPr lang="uk" dirty="0">
                <a:sym typeface="Symbol"/>
              </a:rPr>
              <a:t>сприяння реалізації регуляторної політики у сфері телекомунікацій, спрямованої на об’єднання (консолідацію) можливостей суб’єктів ринку телекомунікацій з метою розв’язання основних проблем сфери, підвищення ефективності їх діяльності.</a:t>
            </a:r>
          </a:p>
          <a:p>
            <a:r>
              <a:rPr lang="uk" dirty="0"/>
              <a:t>удосконалення нормативно-правової бази у сфері телекомунікацій.</a:t>
            </a:r>
          </a:p>
          <a:p>
            <a:endParaRPr lang="ru-RU" dirty="0"/>
          </a:p>
        </p:txBody>
      </p:sp>
      <p:pic>
        <p:nvPicPr>
          <p:cNvPr id="5" name="Объект 4" descr="iStock_chip_securi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44122" y="1596338"/>
            <a:ext cx="3137813" cy="2229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373" y="304800"/>
            <a:ext cx="9906000" cy="1486930"/>
          </a:xfrm>
        </p:spPr>
        <p:txBody>
          <a:bodyPr>
            <a:normAutofit/>
          </a:bodyPr>
          <a:lstStyle/>
          <a:p>
            <a:r>
              <a:rPr lang="uk" sz="2800" b="1" i="1" u="sng" dirty="0">
                <a:solidFill>
                  <a:schemeClr val="accent2">
                    <a:lumMod val="75000"/>
                  </a:schemeClr>
                </a:solidFill>
              </a:rPr>
              <a:t>Розвиток телекомунікацій повинен здійснюватися за такими основними напрямами:</a:t>
            </a:r>
            <a:endParaRPr lang="uk" sz="2400" b="1" i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2690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1969" y="1276350"/>
            <a:ext cx="10207340" cy="3541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/>
              <a:t>Прискорений розвиток телекомунікацій є одним із основних чинників, що впливатиме на розбудову національної економіки та масове впровадження інформаційних технологій, побудову в Україні інформаційного суспільства, на процес інтеграції України в ЄС та у світову економіку, а також збільшення надходжень до державного бюджету.</a:t>
            </a:r>
          </a:p>
          <a:p>
            <a:endParaRPr lang="ru-RU" dirty="0"/>
          </a:p>
        </p:txBody>
      </p:sp>
      <p:pic>
        <p:nvPicPr>
          <p:cNvPr id="5" name="Объект 4" descr="internet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0711" y="4337223"/>
            <a:ext cx="6158019" cy="2372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381" y="1143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" b="1" dirty="0"/>
              <a:t>Державна підтримка розвитку телекомунікацій</a:t>
            </a:r>
            <a:endParaRPr lang="uk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176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585" y="1543050"/>
            <a:ext cx="10505795" cy="4900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uk-UA" sz="2400" dirty="0">
                <a:latin typeface="Calibri"/>
                <a:cs typeface="Calibri"/>
              </a:rPr>
              <a:t>залучення вітчизняних наукових установ та окремих науковців до визначення принципів державної політики у сфері телекомунікацій, спрямування їх діяльності на вирішення системних питань, що впливають на розвиток телекомунікацій;</a:t>
            </a:r>
          </a:p>
          <a:p>
            <a:r>
              <a:rPr lang="uk-UA" sz="2400" dirty="0">
                <a:latin typeface="Calibri"/>
                <a:cs typeface="Calibri"/>
              </a:rPr>
              <a:t>розвиток науково-технічної та регуляторної політики у зазначеній сфері шляхом прискореного розроблення рекомендацій, нормативних документів і регламентів, організації пошукових і науково-дослідних робіт з оптимального використання наявних ресурсів (фінансових, трудових, матеріальних, частотних, номерних, адресних тощо) з метою підвищення ефективності діяльності суб’єктів ринку телекомунікацій;</a:t>
            </a:r>
          </a:p>
          <a:p>
            <a:r>
              <a:rPr lang="uk-UA" sz="2400" dirty="0">
                <a:latin typeface="Calibri"/>
                <a:cs typeface="Calibri"/>
              </a:rPr>
              <a:t>сприяння залученню зовнішніх та внутрішніх інвестицій для розвитку телекомунікаційних мереж у сільській, гірській місцевості і депресивних регіонах;</a:t>
            </a: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64" y="-171450"/>
            <a:ext cx="11395075" cy="2296812"/>
          </a:xfrm>
        </p:spPr>
        <p:txBody>
          <a:bodyPr>
            <a:normAutofit/>
          </a:bodyPr>
          <a:lstStyle/>
          <a:p>
            <a:pPr algn="ctr"/>
            <a:r>
              <a:rPr lang="uk" sz="2800" b="1" i="1" u="sng" dirty="0"/>
              <a:t>Для реалізації завдань Концепції необхідна державна підтримка розвитку телекомунікацій за такими напрямами:</a:t>
            </a:r>
            <a:endParaRPr lang="uk" sz="2800" b="1" i="1" u="sng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1372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181" y="809625"/>
            <a:ext cx="10436225" cy="639953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uk" dirty="0">
                <a:latin typeface="Times New Roman"/>
                <a:sym typeface="Symbol"/>
              </a:rPr>
              <a:t> </a:t>
            </a:r>
            <a:r>
              <a:rPr lang="uk" dirty="0">
                <a:sym typeface="Symbol"/>
              </a:rPr>
              <a:t>сприяння структурним, технічним і технологічним перетворенням у сфері телекомунікацій,  підвищенню ефективності регуляторного впливу на ринок телекомунікацій з використанням рекомендацій міжнародних організацій (Міжнародного союзу електрозв’язку, Європейського інституту стандартів у сфері телекомунікацій, Європейської конференції Адміністрацій пошти та телекомунікацій) стосовно організаційних, технічних і фінансових аспектів діяльності;</a:t>
            </a:r>
          </a:p>
          <a:p>
            <a:r>
              <a:rPr lang="uk" dirty="0" err="1">
                <a:sym typeface="Symbol"/>
              </a:rPr>
              <a:t>нармативно</a:t>
            </a:r>
            <a:r>
              <a:rPr lang="uk" dirty="0">
                <a:sym typeface="Symbol"/>
              </a:rPr>
              <a:t>-правове забезпечення діяльності у сфері телекомунікацій;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uk" dirty="0"/>
              <a:t>фінансова підтримка проведення науково-дослідних робіт з питань розвитку і побудови мереж наступного покоління в Україні.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8543" y="4581525"/>
            <a:ext cx="2882400" cy="4397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180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11082" y="4831324"/>
            <a:ext cx="1083963" cy="96043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3051" y="2876550"/>
            <a:ext cx="6090195" cy="3636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05" y="1133475"/>
            <a:ext cx="9906000" cy="1939005"/>
          </a:xfrm>
        </p:spPr>
        <p:txBody>
          <a:bodyPr>
            <a:normAutofit fontScale="90000"/>
          </a:bodyPr>
          <a:lstStyle/>
          <a:p>
            <a:pPr algn="ctr"/>
            <a:r>
              <a:rPr lang="uk" sz="4400" b="1" dirty="0"/>
              <a:t>СОЦІАЛЬНО-ЕКОНОМІЧНА ЕФЕКТИВНІСТЬ ТЕЛЕКОМУНІКАЦІЙНОЇ СФЕРИ  В УКРАЇНІ</a:t>
            </a:r>
            <a:endParaRPr lang="uk" sz="44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8954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443</Words>
  <Application>Microsoft Office PowerPoint</Application>
  <PresentationFormat>Широкоэкранный</PresentationFormat>
  <Paragraphs>47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Открытая</vt:lpstr>
      <vt:lpstr>СОЦІАЛЬНО-ЕКОНОМІЧНІ ПРОБЛЕМИ РОЗВИТКУ ТЕЛЕКОМУНІКАЦІЙ</vt:lpstr>
      <vt:lpstr>Роль і проблеми розвитку телекомунікацій </vt:lpstr>
      <vt:lpstr>У сфері телекомунікацій існують такі проблеми: </vt:lpstr>
      <vt:lpstr>Стратегія розвитку телекомунікацій</vt:lpstr>
      <vt:lpstr>Розвиток телекомунікацій повинен здійснюватися за такими основними напрямами: </vt:lpstr>
      <vt:lpstr>Державна підтримка розвитку телекомунікацій </vt:lpstr>
      <vt:lpstr>Для реалізації завдань Концепції необхідна державна підтримка розвитку телекомунікацій за такими напрямами: </vt:lpstr>
      <vt:lpstr>Презентация PowerPoint</vt:lpstr>
      <vt:lpstr>СОЦІАЛЬНО-ЕКОНОМІЧНА ЕФЕКТИВНІСТЬ ТЕЛЕКОМУНІКАЦІЙНОЇ СФЕРИ  В УКРАЇНІ </vt:lpstr>
      <vt:lpstr>Презентация PowerPoint</vt:lpstr>
      <vt:lpstr>Висновок: </vt:lpstr>
      <vt:lpstr>ДЯКУЮ ЗА УВАГУ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LSD</dc:creator>
  <cp:lastModifiedBy>Лазоренко Анастасия</cp:lastModifiedBy>
  <cp:revision>5</cp:revision>
  <dcterms:created xsi:type="dcterms:W3CDTF">2014-08-26T23:43:54Z</dcterms:created>
  <dcterms:modified xsi:type="dcterms:W3CDTF">2017-12-06T22:08:57Z</dcterms:modified>
</cp:coreProperties>
</file>