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2BB1F-AD5E-4AED-BEDF-7A675AD80888}" type="datetimeFigureOut">
              <a:rPr lang="ru-RU"/>
              <a:pPr/>
              <a:t>07.12.2017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FEBC-554C-440E-ADD2-BA1441DF73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69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95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3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0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7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1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2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49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FEBC-554C-440E-ADD2-BA1441DF738F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652" y="1588217"/>
            <a:ext cx="9748941" cy="23876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Calibri"/>
                <a:cs typeface="Calibri"/>
              </a:rPr>
              <a:t>СОЦІАЛЬНО-ЕКОНОМІЧНІ ПРОБЛЕМИ РОЗВИТКУ ТЕЛЕКОМУНІКАЦІЙ</a:t>
            </a:r>
            <a:endParaRPr lang="uk-UA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68790" y="4876800"/>
            <a:ext cx="1663235" cy="61841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58629" y="5657671"/>
            <a:ext cx="3933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Підготував:</a:t>
            </a:r>
          </a:p>
          <a:p>
            <a:pPr algn="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Студент групи МРД – 11</a:t>
            </a:r>
          </a:p>
          <a:p>
            <a:pPr algn="r"/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Каліш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Назар Олегович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2609" y="1266825"/>
            <a:ext cx="1024411" cy="124744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5699" y="352424"/>
            <a:ext cx="10796588" cy="3472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uk" dirty="0">
                <a:latin typeface="Calibri"/>
              </a:rPr>
              <a:t>. </a:t>
            </a:r>
            <a:r>
              <a:rPr lang="uk" sz="2000" b="1" i="1" dirty="0">
                <a:latin typeface="Calibri"/>
              </a:rPr>
              <a:t>“Людина як особа сама створює і будує свої відносини, бере участь у соціальному спілкуванні, управляє процесами. Зв’язок створює і матеріальні умови цього управління. За допомогою засобів зв’язку людина здійснює комунікацію як у сфері виробництва так і в соціальних відносинах. При цьому природа зв’язку проявляється передусім у характері його послуг, тобто його предмета. Саме через предмет долається простір. Зв’язок поєднує людей для спілкування</a:t>
            </a:r>
            <a:r>
              <a:rPr lang="uk" sz="2000" b="1" dirty="0">
                <a:latin typeface="Calibri"/>
              </a:rPr>
              <a:t>...”,</a:t>
            </a:r>
            <a:r>
              <a:rPr lang="uk" b="1" dirty="0">
                <a:latin typeface="Calibri"/>
              </a:rPr>
              <a:t> </a:t>
            </a:r>
          </a:p>
        </p:txBody>
      </p:sp>
      <p:pic>
        <p:nvPicPr>
          <p:cNvPr id="5" name="Объект 4" descr="pannello_2-bro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2189" y="2888343"/>
            <a:ext cx="8159811" cy="396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2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528" y="0"/>
            <a:ext cx="9571038" cy="1282021"/>
          </a:xfrm>
        </p:spPr>
        <p:txBody>
          <a:bodyPr/>
          <a:lstStyle/>
          <a:p>
            <a:r>
              <a:rPr lang="uk" sz="2800" b="1" i="1" u="sng" dirty="0"/>
              <a:t>Висновок: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194" y="838927"/>
            <a:ext cx="10272062" cy="50000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uk" sz="2100" dirty="0"/>
              <a:t>Сфера телекомунікацій особливу відіграє роль в забезпеченні управління економіки України. Створена така інформаційна система, яка дозволяє забезпечити функціональне, організаційне, економічне і соціальне узгодження та досягнення цілей управління телекомунікацій.</a:t>
            </a:r>
          </a:p>
          <a:p>
            <a:r>
              <a:rPr lang="uk" sz="2100" dirty="0"/>
              <a:t>Телекомунікації відіграють важливу інфраструктурну роль у суспільстві, забезпечуючи оперативний  обмін і розповсюдження інформації в процесах соціальної і економічної діяльності суспільства. Телекомунікації виконуватимуть роль комунікаційної основи при побудові інформаційного суспільства в Україні. Розвиток телекомунікацій повинен відбуватися випереджаючими темпами, порівняно з розвитком економіки, з тим, щоб не обмежувати економічний та соціальний розвиток суспільства.</a:t>
            </a:r>
          </a:p>
          <a:p>
            <a:r>
              <a:rPr lang="uk" sz="2100" dirty="0"/>
              <a:t>Ці загальні закономірності повинні стати визначальними для розвитку телекомунікацій України на найближчу і більш віддалену перспективу. Телекомунікації повинні зіграти роль каталізатора у прискореному розвитку економіки та соціальної сфери України, оскільки основний ефект діяльності телекомунікацій проявляється не у вигляді доходів, прибутків і відрахувань у держбюджет, а у вигляді злагодженого і оптимізованого функціонування економіки та соціальної сфери країни, а також у вигляді покращення умов життя громадян.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23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861" y="2324100"/>
            <a:ext cx="3856037" cy="163988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/>
              <a:t>ДЯКУЮ ЗА УВАГУ !!!</a:t>
            </a:r>
            <a:endParaRPr lang="ru-RU" sz="4800" i="1" dirty="0">
              <a:solidFill>
                <a:srgbClr val="FFFFFF"/>
              </a:solidFill>
            </a:endParaRPr>
          </a:p>
        </p:txBody>
      </p:sp>
      <p:pic>
        <p:nvPicPr>
          <p:cNvPr id="5" name="Объект 4" descr="20141114-act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8990" y="1436914"/>
            <a:ext cx="9788323" cy="474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12457" y="362631"/>
            <a:ext cx="6937830" cy="1437142"/>
          </a:xfrm>
        </p:spPr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4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8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4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6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181" y="238125"/>
            <a:ext cx="9906000" cy="809453"/>
          </a:xfrm>
        </p:spPr>
        <p:txBody>
          <a:bodyPr/>
          <a:lstStyle/>
          <a:p>
            <a:pPr algn="ctr"/>
            <a:r>
              <a:rPr lang="uk" sz="2800" b="1" dirty="0"/>
              <a:t>Роль і проблеми розвитку телекомунікацій</a:t>
            </a:r>
            <a:endParaRPr lang="uk" sz="3200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5677" y="973394"/>
            <a:ext cx="9271820" cy="279144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uk" sz="2000" dirty="0"/>
              <a:t>Телекомунікації відіграють значну роль в соціальній та економічній діяльності суспільства, забезпечуючи оперативне або інтерактивне (діалогове) передавання інформації. Розвиток телекомунікацій повинен здійснюватися випереджувальними темпами порівняно із загальними темпами розвитку економіки і буде визначальним на найближчу і більш віддалену перспективу. Повільні темпи розвитку телекомунікацій спричиняють зниження конкурентоспроможності економіки України. Телекомунікації відіграють значну роль у прискоренні розвитку економіки та соціальної сфери.</a:t>
            </a:r>
          </a:p>
          <a:p>
            <a:endParaRPr lang="ru-RU" dirty="0"/>
          </a:p>
        </p:txBody>
      </p:sp>
      <p:pic>
        <p:nvPicPr>
          <p:cNvPr id="5" name="Объект 4" descr="p_1325_8323468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74206" y="3628103"/>
            <a:ext cx="8795653" cy="206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75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61" y="530225"/>
            <a:ext cx="11161712" cy="1351135"/>
          </a:xfrm>
        </p:spPr>
        <p:txBody>
          <a:bodyPr/>
          <a:lstStyle/>
          <a:p>
            <a:pPr algn="ctr"/>
            <a:r>
              <a:rPr lang="uk" sz="2400" b="1" i="1" dirty="0"/>
              <a:t>У сфері телекомунікацій існують такі проблеми</a:t>
            </a:r>
            <a:r>
              <a:rPr lang="uk" sz="3200" b="1" i="1" dirty="0"/>
              <a:t>:</a:t>
            </a:r>
            <a:endParaRPr lang="uk" sz="2800" b="1" i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1553029"/>
            <a:ext cx="9695543" cy="449217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uk" sz="2800" dirty="0">
                <a:latin typeface="Times New Roman"/>
                <a:sym typeface="Symbol"/>
              </a:rPr>
              <a:t>    </a:t>
            </a:r>
            <a:r>
              <a:rPr lang="uk" sz="2500" dirty="0">
                <a:latin typeface="Times New Roman"/>
                <a:sym typeface="Symbol"/>
              </a:rPr>
              <a:t> </a:t>
            </a:r>
            <a:r>
              <a:rPr lang="uk" sz="3400" dirty="0">
                <a:latin typeface="Times New Roman"/>
                <a:sym typeface="Symbol"/>
              </a:rPr>
              <a:t> </a:t>
            </a:r>
            <a:r>
              <a:rPr lang="uk" sz="3400" dirty="0">
                <a:sym typeface="Symbol"/>
              </a:rPr>
              <a:t>низький рівень забезпечення населення, підприємств, установ і організацій інтерактивними телекомунікаційними послугами;</a:t>
            </a:r>
          </a:p>
          <a:p>
            <a:r>
              <a:rPr lang="uk" sz="3400" dirty="0">
                <a:latin typeface="Times New Roman"/>
                <a:sym typeface="Symbol"/>
              </a:rPr>
              <a:t>           </a:t>
            </a:r>
            <a:r>
              <a:rPr lang="uk" sz="3400" dirty="0">
                <a:sym typeface="Symbol"/>
              </a:rPr>
              <a:t>наявність великої кількості операторів телекомунікацій (видано майже 700 ліцензій), що призвело до нескоординованості їх дій та відсутності єдиного підходу до вирішення проблемних питань розвитку телекомунікацій;</a:t>
            </a:r>
          </a:p>
          <a:p>
            <a:r>
              <a:rPr lang="uk" sz="3400" dirty="0">
                <a:latin typeface="Times New Roman"/>
                <a:sym typeface="Symbol"/>
              </a:rPr>
              <a:t>       </a:t>
            </a:r>
            <a:r>
              <a:rPr lang="uk" sz="3400" dirty="0">
                <a:sym typeface="Symbol"/>
              </a:rPr>
              <a:t>недостатній регуляторний вплив держави на ринок телекомунікацій;</a:t>
            </a:r>
          </a:p>
          <a:p>
            <a:r>
              <a:rPr lang="uk" sz="3400" dirty="0">
                <a:latin typeface="Times New Roman"/>
              </a:rPr>
              <a:t>     </a:t>
            </a:r>
            <a:r>
              <a:rPr lang="uk" sz="3400" dirty="0"/>
              <a:t>недостатнє фінансове та матеріально-технічне забезпечення розроблення наукового підходу до визначення принципів державної політики щодо регуляторного впливу на ринок телекомунікацій.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20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752" y="406399"/>
            <a:ext cx="8716248" cy="133569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Calibri"/>
                <a:cs typeface="Calibri"/>
              </a:rPr>
              <a:t>Стратегія розвитку телекомунікацій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95633" y="1915886"/>
            <a:ext cx="4905168" cy="42817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/>
            <a:r>
              <a:rPr lang="uk" sz="3200" dirty="0">
                <a:latin typeface="Times New Roman" pitchFamily="18" charset="0"/>
                <a:cs typeface="Times New Roman" pitchFamily="18" charset="0"/>
              </a:rPr>
              <a:t>Стратегія розвитку телекомунікацій спрямована насамперед на розв’язання зазначених проблем, крім того, передбачає здійснення заходів для подальшого забезпечення розвитку телекомунікацій в Україні на базі телекомунікаційних мереж наступного покоління.</a:t>
            </a:r>
          </a:p>
          <a:p>
            <a:endParaRPr lang="ru-RU" dirty="0"/>
          </a:p>
        </p:txBody>
      </p:sp>
      <p:pic>
        <p:nvPicPr>
          <p:cNvPr id="5" name="Объект 4" descr="it-tehnologi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0742" y="2033464"/>
            <a:ext cx="4996172" cy="3919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106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542" y="866660"/>
            <a:ext cx="9906000" cy="1154646"/>
          </a:xfrm>
        </p:spPr>
        <p:txBody>
          <a:bodyPr>
            <a:normAutofit fontScale="90000"/>
          </a:bodyPr>
          <a:lstStyle/>
          <a:p>
            <a:r>
              <a:rPr lang="uk" sz="2700" b="1" i="1" dirty="0"/>
              <a:t>Розвиток телекомунікацій повинен здійснюватися за такими основними напрямами:</a:t>
            </a:r>
            <a:endParaRPr lang="uk" sz="2200" b="1" i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081" y="1750119"/>
            <a:ext cx="8016875" cy="51078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>
                <a:latin typeface="Times New Roman"/>
                <a:sym typeface="Symbol"/>
              </a:rPr>
              <a:t>  </a:t>
            </a:r>
            <a:r>
              <a:rPr lang="uk" sz="2000" dirty="0">
                <a:sym typeface="Symbol"/>
              </a:rPr>
              <a:t>прискорення розвитку телекомунікаційних мереж з використанням новітніх технологічних досягнень (</a:t>
            </a:r>
            <a:r>
              <a:rPr lang="uk" sz="2000" dirty="0" err="1">
                <a:sym typeface="Symbol"/>
              </a:rPr>
              <a:t>радіотехнологій</a:t>
            </a:r>
            <a:r>
              <a:rPr lang="uk" sz="2000" dirty="0">
                <a:sym typeface="Symbol"/>
              </a:rPr>
              <a:t>, </a:t>
            </a:r>
            <a:r>
              <a:rPr lang="uk" sz="2000" dirty="0" err="1">
                <a:sym typeface="Symbol"/>
              </a:rPr>
              <a:t>волоконно</a:t>
            </a:r>
            <a:r>
              <a:rPr lang="uk" sz="2000" dirty="0">
                <a:sym typeface="Symbol"/>
              </a:rPr>
              <a:t>-оптичних, пакетних технологій тощо);</a:t>
            </a:r>
          </a:p>
          <a:p>
            <a:r>
              <a:rPr lang="uk" sz="2000" dirty="0">
                <a:latin typeface="Times New Roman"/>
                <a:sym typeface="Symbol"/>
              </a:rPr>
              <a:t> </a:t>
            </a:r>
            <a:r>
              <a:rPr lang="uk" sz="2000" dirty="0">
                <a:sym typeface="Symbol"/>
              </a:rPr>
              <a:t>сприяння реалізації регуляторної політики у сфері телекомунікацій, спрямованої на об’єднання (консолідацію) можливостей суб’єктів ринку телекомунікацій з метою розв’язання основних проблем сфери, підвищення ефективності їх діяльності.</a:t>
            </a:r>
          </a:p>
          <a:p>
            <a:r>
              <a:rPr lang="uk" sz="2000" dirty="0"/>
              <a:t>удосконалення нормативно-правової бази у сфері телекомунікацій.</a:t>
            </a:r>
          </a:p>
          <a:p>
            <a:endParaRPr lang="ru-RU" dirty="0"/>
          </a:p>
        </p:txBody>
      </p:sp>
      <p:pic>
        <p:nvPicPr>
          <p:cNvPr id="5" name="Объект 4" descr="iStock_chip_securit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1802" y="3701668"/>
            <a:ext cx="3333647" cy="299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26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040" y="594910"/>
            <a:ext cx="9419001" cy="1251347"/>
          </a:xfrm>
        </p:spPr>
        <p:txBody>
          <a:bodyPr/>
          <a:lstStyle/>
          <a:p>
            <a:pPr algn="ctr"/>
            <a:r>
              <a:rPr lang="uk" b="1" dirty="0"/>
              <a:t>Державна підтримка розвитку телекомунікацій</a:t>
            </a:r>
            <a:endParaRPr lang="uk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7054" y="1474653"/>
            <a:ext cx="10207340" cy="3541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sz="2000" dirty="0"/>
              <a:t>Прискорений розвиток телекомунікацій є одним із основних чинників, що впливатиме на розбудову національної економіки та масове впровадження інформаційних технологій, побудову в Україні інформаційного суспільства, на процес інтеграції України в ЄС та у світову економіку, а також збільшення надходжень до державного бюджету.</a:t>
            </a:r>
          </a:p>
          <a:p>
            <a:endParaRPr lang="ru-RU" dirty="0"/>
          </a:p>
        </p:txBody>
      </p:sp>
      <p:pic>
        <p:nvPicPr>
          <p:cNvPr id="5" name="Объект 4" descr="internet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21175" y="3393195"/>
            <a:ext cx="8923663" cy="329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71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4572"/>
            <a:ext cx="11277600" cy="1548559"/>
          </a:xfrm>
        </p:spPr>
        <p:txBody>
          <a:bodyPr>
            <a:normAutofit/>
          </a:bodyPr>
          <a:lstStyle/>
          <a:p>
            <a:pPr algn="ctr"/>
            <a:r>
              <a:rPr lang="uk" sz="2800" b="1" dirty="0"/>
              <a:t>Для реалізації завдань Концепції необхідна державна підтримка розвитку телекомунікацій за такими напрямами:</a:t>
            </a:r>
            <a:endParaRPr lang="uk" sz="2800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7585" y="1543050"/>
            <a:ext cx="10505795" cy="490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000" dirty="0">
                <a:latin typeface="Calibri"/>
                <a:cs typeface="Calibri"/>
              </a:rPr>
              <a:t>залучення вітчизняних наукових установ та окремих науковців до визначення принципів державної політики у сфері телекомунікацій, спрямування їх діяльності на вирішення системних питань, що впливають на розвиток телекомунікацій;</a:t>
            </a:r>
          </a:p>
          <a:p>
            <a:r>
              <a:rPr lang="uk-UA" sz="2000" dirty="0">
                <a:latin typeface="Calibri"/>
                <a:cs typeface="Calibri"/>
              </a:rPr>
              <a:t>розвиток науково-технічної та регуляторної політики у зазначеній сфері шляхом прискореного розроблення рекомендацій, нормативних документів і регламентів, організації пошукових і науково-дослідних робіт з оптимального використання наявних ресурсів (фінансових, трудових, матеріальних, частотних, номерних, адресних тощо) з метою підвищення ефективності діяльності суб’єктів ринку телекомунікацій;</a:t>
            </a:r>
          </a:p>
          <a:p>
            <a:r>
              <a:rPr lang="uk-UA" sz="2000" dirty="0">
                <a:latin typeface="Calibri"/>
                <a:cs typeface="Calibri"/>
              </a:rPr>
              <a:t>сприяння залученню зовнішніх та внутрішніх інвестицій для розвитку телекомунікаційних мереж у сільській, гірській місцевості і депресивних регіонах;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4113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88543" y="4581525"/>
            <a:ext cx="2882400" cy="43973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609" y="1419226"/>
            <a:ext cx="10137877" cy="3936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" dirty="0">
                <a:latin typeface="Times New Roman"/>
                <a:sym typeface="Symbol"/>
              </a:rPr>
              <a:t> </a:t>
            </a:r>
            <a:r>
              <a:rPr lang="uk" dirty="0">
                <a:sym typeface="Symbol"/>
              </a:rPr>
              <a:t>сприяння структурним, технічним і технологічним перетворенням у сфері телекомунікацій,  підвищенню ефективності </a:t>
            </a:r>
            <a:r>
              <a:rPr lang="uk" dirty="0" smtClean="0">
                <a:sym typeface="Symbol"/>
              </a:rPr>
              <a:t>регуляторного;</a:t>
            </a:r>
            <a:endParaRPr lang="uk" dirty="0">
              <a:sym typeface="Symbol"/>
            </a:endParaRPr>
          </a:p>
          <a:p>
            <a:r>
              <a:rPr lang="uk" dirty="0" err="1">
                <a:sym typeface="Symbol"/>
              </a:rPr>
              <a:t>нармативно</a:t>
            </a:r>
            <a:r>
              <a:rPr lang="uk" dirty="0">
                <a:sym typeface="Symbol"/>
              </a:rPr>
              <a:t>-правове забезпечення діяльності у сфері телекомунікацій;</a:t>
            </a:r>
          </a:p>
          <a:p>
            <a:r>
              <a:rPr lang="ru-RU" dirty="0">
                <a:latin typeface="Times New Roman"/>
              </a:rPr>
              <a:t> </a:t>
            </a:r>
            <a:r>
              <a:rPr lang="uk" dirty="0"/>
              <a:t>фінансова підтримка проведення науково-дослідних робіт з питань розвитку і побудови мереж наступного покоління в Україні.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16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828" y="771181"/>
            <a:ext cx="10948305" cy="1487277"/>
          </a:xfrm>
        </p:spPr>
        <p:txBody>
          <a:bodyPr>
            <a:normAutofit fontScale="90000"/>
          </a:bodyPr>
          <a:lstStyle/>
          <a:p>
            <a:pPr algn="ctr"/>
            <a:r>
              <a:rPr lang="uk" sz="4400" b="1" dirty="0"/>
              <a:t>СОЦІАЛЬНО-ЕКОНОМІЧНА ЕФЕКТИВНІСТЬ ТЕЛЕКОМУНІКАЦІЙНОЇ СФЕРИ  В УКРАЇНІ</a:t>
            </a:r>
            <a:endParaRPr lang="uk" sz="4400" b="1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811082" y="4831324"/>
            <a:ext cx="1083963" cy="960437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 descr="ma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06416" y="2275688"/>
            <a:ext cx="9006727" cy="458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8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</TotalTime>
  <Words>449</Words>
  <Application>Microsoft Office PowerPoint</Application>
  <PresentationFormat>Широкоэкранный</PresentationFormat>
  <Paragraphs>45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Trebuchet MS</vt:lpstr>
      <vt:lpstr>Tw Cen MT</vt:lpstr>
      <vt:lpstr>Circuit</vt:lpstr>
      <vt:lpstr>СОЦІАЛЬНО-ЕКОНОМІЧНІ ПРОБЛЕМИ РОЗВИТКУ ТЕЛЕКОМУНІКАЦІЙ</vt:lpstr>
      <vt:lpstr>Роль і проблеми розвитку телекомунікацій </vt:lpstr>
      <vt:lpstr>У сфері телекомунікацій існують такі проблеми: </vt:lpstr>
      <vt:lpstr>Стратегія розвитку телекомунікацій</vt:lpstr>
      <vt:lpstr>Розвиток телекомунікацій повинен здійснюватися за такими основними напрямами: </vt:lpstr>
      <vt:lpstr>Державна підтримка розвитку телекомунікацій </vt:lpstr>
      <vt:lpstr>Для реалізації завдань Концепції необхідна державна підтримка розвитку телекомунікацій за такими напрямами: </vt:lpstr>
      <vt:lpstr>Презентация PowerPoint</vt:lpstr>
      <vt:lpstr>СОЦІАЛЬНО-ЕКОНОМІЧНА ЕФЕКТИВНІСТЬ ТЕЛЕКОМУНІКАЦІЙНОЇ СФЕРИ  В УКРАЇНІ </vt:lpstr>
      <vt:lpstr>Презентация PowerPoint</vt:lpstr>
      <vt:lpstr>Висновок: </vt:lpstr>
      <vt:lpstr>ДЯКУЮ ЗА УВАГУ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LSD</dc:creator>
  <cp:lastModifiedBy>Лазоренко Анастасия</cp:lastModifiedBy>
  <cp:revision>8</cp:revision>
  <dcterms:created xsi:type="dcterms:W3CDTF">2014-08-26T23:43:54Z</dcterms:created>
  <dcterms:modified xsi:type="dcterms:W3CDTF">2017-12-07T06:46:10Z</dcterms:modified>
</cp:coreProperties>
</file>