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6" r:id="rId3"/>
    <p:sldId id="279" r:id="rId4"/>
    <p:sldId id="274" r:id="rId5"/>
    <p:sldId id="276" r:id="rId6"/>
    <p:sldId id="277" r:id="rId7"/>
    <p:sldId id="278" r:id="rId8"/>
  </p:sldIdLst>
  <p:sldSz cx="9144000" cy="6858000" type="screen4x3"/>
  <p:notesSz cx="6858000" cy="9144000"/>
  <p:embeddedFontLst>
    <p:embeddedFont>
      <p:font typeface="Arial Cyr" panose="020B0604020202020204" pitchFamily="34" charset="0"/>
      <p:regular r:id="rId10"/>
      <p:bold r:id="rId11"/>
      <p:italic r:id="rId12"/>
      <p:bold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423"/>
    <a:srgbClr val="FF3300"/>
    <a:srgbClr val="CA3506"/>
    <a:srgbClr val="6F40F4"/>
    <a:srgbClr val="5347ED"/>
    <a:srgbClr val="5044F0"/>
    <a:srgbClr val="F00D02"/>
    <a:srgbClr val="E3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71;\Desktop\uibc\&#1057;&#1090;&#1088;&#1072;&#1090;&#1077;&#1075;&#1110;&#1095;&#1085;&#1110;%20&#1094;&#1110;&#1083;&#1110;%20&#1059;&#1082;&#1088;&#1072;&#1111;&#1085;&#1080;_&#1087;&#1088;&#1077;&#1079;&#1077;&#1085;&#1090;&#1072;&#109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esktop\uibc\&#1057;&#1090;&#1088;&#1072;&#1090;&#1077;&#1075;&#1110;&#1095;&#1085;&#1110;%20&#1094;&#1110;&#1083;&#1110;%20&#1059;&#1082;&#1088;&#1072;&#1111;&#1085;&#1080;_&#1087;&#1088;&#1077;&#1079;&#1077;&#1085;&#1090;&#1072;&#109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cap="none" dirty="0" smtClean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Номинальный ВВП</a:t>
            </a:r>
            <a:r>
              <a:rPr lang="ru-RU" sz="2000" b="1" i="0" u="none" strike="noStrike" cap="none" dirty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, </a:t>
            </a:r>
            <a:r>
              <a:rPr lang="uk-UA" sz="2000" b="1" i="0" u="none" strike="noStrike" cap="none" dirty="0" smtClean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трлн</a:t>
            </a:r>
            <a:r>
              <a:rPr lang="ru-RU" sz="2000" b="1" i="0" u="none" strike="noStrike" cap="none" dirty="0" smtClean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. </a:t>
            </a:r>
            <a:r>
              <a:rPr lang="ru-RU" sz="2000" b="1" i="0" u="none" strike="noStrike" cap="none" dirty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дол. США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23495729212586672"/>
          <c:y val="3.94444421150482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607491046739134E-2"/>
          <c:y val="6.1571531796956777E-2"/>
          <c:w val="0.91416752843846949"/>
          <c:h val="0.823728813559323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'Цілі розвитку'!$B$88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розвитку'!$E$22:$E$47</c:f>
              <c:numCache>
                <c:formatCode>General</c:formatCode>
                <c:ptCount val="26"/>
                <c:pt idx="0">
                  <c:v>136.01365996269973</c:v>
                </c:pt>
                <c:pt idx="1">
                  <c:v>163.15954616195592</c:v>
                </c:pt>
                <c:pt idx="2">
                  <c:v>175.7815041922162</c:v>
                </c:pt>
                <c:pt idx="3">
                  <c:v>183.30914550231458</c:v>
                </c:pt>
                <c:pt idx="4">
                  <c:v>133.46593776282594</c:v>
                </c:pt>
                <c:pt idx="5">
                  <c:v>91.050366300366278</c:v>
                </c:pt>
                <c:pt idx="6">
                  <c:v>93.360469667319038</c:v>
                </c:pt>
                <c:pt idx="7">
                  <c:v>112.15249840207537</c:v>
                </c:pt>
                <c:pt idx="8">
                  <c:v>128.15955539619929</c:v>
                </c:pt>
                <c:pt idx="9">
                  <c:v>143.52000000000001</c:v>
                </c:pt>
                <c:pt idx="10">
                  <c:v>178.43074656188605</c:v>
                </c:pt>
                <c:pt idx="11">
                  <c:v>221.83341219782616</c:v>
                </c:pt>
                <c:pt idx="12">
                  <c:v>275.79362702639855</c:v>
                </c:pt>
                <c:pt idx="13">
                  <c:v>342.87947859065395</c:v>
                </c:pt>
                <c:pt idx="14">
                  <c:v>426.28373289911224</c:v>
                </c:pt>
                <c:pt idx="15">
                  <c:v>529.97578531477302</c:v>
                </c:pt>
                <c:pt idx="16">
                  <c:v>658.89057297545151</c:v>
                </c:pt>
                <c:pt idx="17">
                  <c:v>819.16343951086048</c:v>
                </c:pt>
                <c:pt idx="18">
                  <c:v>1018.4221297946283</c:v>
                </c:pt>
                <c:pt idx="19">
                  <c:v>1266.1498114158417</c:v>
                </c:pt>
                <c:pt idx="20">
                  <c:v>1574.1363998754171</c:v>
                </c:pt>
                <c:pt idx="21">
                  <c:v>1758.780434756678</c:v>
                </c:pt>
                <c:pt idx="22">
                  <c:v>1965.0829609986181</c:v>
                </c:pt>
                <c:pt idx="23">
                  <c:v>2195.5844898521</c:v>
                </c:pt>
                <c:pt idx="24">
                  <c:v>2453.1235310438892</c:v>
                </c:pt>
                <c:pt idx="25">
                  <c:v>2740.8715475880458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68-45F5-8D3B-11051305DF13}"/>
            </c:ext>
          </c:extLst>
        </c:ser>
        <c:ser>
          <c:idx val="1"/>
          <c:order val="1"/>
          <c:tx>
            <c:v>США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розвитку'!$C$58:$C$83</c:f>
              <c:numCache>
                <c:formatCode>General</c:formatCode>
                <c:ptCount val="26"/>
                <c:pt idx="0">
                  <c:v>14992.05</c:v>
                </c:pt>
                <c:pt idx="1">
                  <c:v>15542.6</c:v>
                </c:pt>
                <c:pt idx="2">
                  <c:v>16197.05</c:v>
                </c:pt>
                <c:pt idx="3">
                  <c:v>16784.830000000002</c:v>
                </c:pt>
                <c:pt idx="4">
                  <c:v>17521.75</c:v>
                </c:pt>
                <c:pt idx="5">
                  <c:v>18219.3</c:v>
                </c:pt>
                <c:pt idx="6">
                  <c:v>18707.149999999994</c:v>
                </c:pt>
                <c:pt idx="7">
                  <c:v>19485.400000000001</c:v>
                </c:pt>
                <c:pt idx="8">
                  <c:v>20207.022303599999</c:v>
                </c:pt>
                <c:pt idx="9">
                  <c:v>20955.369167591514</c:v>
                </c:pt>
                <c:pt idx="10">
                  <c:v>21731.430309344098</c:v>
                </c:pt>
                <c:pt idx="11">
                  <c:v>22536.232099420351</c:v>
                </c:pt>
                <c:pt idx="12">
                  <c:v>23370.838918990274</c:v>
                </c:pt>
                <c:pt idx="13">
                  <c:v>24236.354567516151</c:v>
                </c:pt>
                <c:pt idx="14">
                  <c:v>25133.923722569565</c:v>
                </c:pt>
                <c:pt idx="15">
                  <c:v>26064.733453711207</c:v>
                </c:pt>
                <c:pt idx="16">
                  <c:v>27030.014792435933</c:v>
                </c:pt>
                <c:pt idx="17">
                  <c:v>28031.04436025902</c:v>
                </c:pt>
                <c:pt idx="18">
                  <c:v>29069.146057096834</c:v>
                </c:pt>
                <c:pt idx="19">
                  <c:v>30145.692812175355</c:v>
                </c:pt>
                <c:pt idx="20">
                  <c:v>31262.108399781464</c:v>
                </c:pt>
                <c:pt idx="21">
                  <c:v>32419.869322258972</c:v>
                </c:pt>
                <c:pt idx="22">
                  <c:v>33620.506762739504</c:v>
                </c:pt>
                <c:pt idx="23">
                  <c:v>34865.608610190793</c:v>
                </c:pt>
                <c:pt idx="24">
                  <c:v>36156.821559460601</c:v>
                </c:pt>
                <c:pt idx="25">
                  <c:v>37495.853289093662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68-45F5-8D3B-11051305DF13}"/>
            </c:ext>
          </c:extLst>
        </c:ser>
        <c:ser>
          <c:idx val="2"/>
          <c:order val="2"/>
          <c:tx>
            <c:strRef>
              <c:f>'Цілі розвитку'!$F$55</c:f>
              <c:strCache>
                <c:ptCount val="1"/>
                <c:pt idx="0">
                  <c:v>КИТАЙ</c:v>
                </c:pt>
              </c:strCache>
            </c:strRef>
          </c:tx>
          <c:spPr>
            <a:ln w="12700">
              <a:solidFill>
                <a:srgbClr val="0033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розвитку'!$G$58:$G$83</c:f>
              <c:numCache>
                <c:formatCode>General</c:formatCode>
                <c:ptCount val="26"/>
                <c:pt idx="0">
                  <c:v>6066.35</c:v>
                </c:pt>
                <c:pt idx="1">
                  <c:v>7522.1</c:v>
                </c:pt>
                <c:pt idx="2">
                  <c:v>8570.3499999999949</c:v>
                </c:pt>
                <c:pt idx="3">
                  <c:v>9635.0300000000007</c:v>
                </c:pt>
                <c:pt idx="4">
                  <c:v>10534.53</c:v>
                </c:pt>
                <c:pt idx="5">
                  <c:v>11226.19</c:v>
                </c:pt>
                <c:pt idx="6">
                  <c:v>11221.84</c:v>
                </c:pt>
                <c:pt idx="7">
                  <c:v>12014.6</c:v>
                </c:pt>
                <c:pt idx="8">
                  <c:v>13270.293904400001</c:v>
                </c:pt>
                <c:pt idx="9">
                  <c:v>14657.225401524467</c:v>
                </c:pt>
                <c:pt idx="10">
                  <c:v>16189.110657139396</c:v>
                </c:pt>
                <c:pt idx="11">
                  <c:v>17881.09936835965</c:v>
                </c:pt>
                <c:pt idx="12">
                  <c:v>19749.924587744405</c:v>
                </c:pt>
                <c:pt idx="13">
                  <c:v>21814.068206107917</c:v>
                </c:pt>
                <c:pt idx="14">
                  <c:v>24093.943730601088</c:v>
                </c:pt>
                <c:pt idx="15">
                  <c:v>26612.098165661129</c:v>
                </c:pt>
                <c:pt idx="16">
                  <c:v>29393.434993347026</c:v>
                </c:pt>
                <c:pt idx="17">
                  <c:v>32465.460458241701</c:v>
                </c:pt>
                <c:pt idx="18">
                  <c:v>35858.555592574383</c:v>
                </c:pt>
                <c:pt idx="19">
                  <c:v>39606.276671776694</c:v>
                </c:pt>
                <c:pt idx="20">
                  <c:v>43745.687071850771</c:v>
                </c:pt>
                <c:pt idx="21">
                  <c:v>48317.723810478201</c:v>
                </c:pt>
                <c:pt idx="22">
                  <c:v>53367.602396806513</c:v>
                </c:pt>
                <c:pt idx="23">
                  <c:v>58945.263993706321</c:v>
                </c:pt>
                <c:pt idx="24">
                  <c:v>65105.869314744596</c:v>
                </c:pt>
                <c:pt idx="25">
                  <c:v>71910.34414030578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68-45F5-8D3B-11051305DF13}"/>
            </c:ext>
          </c:extLst>
        </c:ser>
        <c:ser>
          <c:idx val="3"/>
          <c:order val="3"/>
          <c:tx>
            <c:strRef>
              <c:f>'Цілі розвитку'!$J$55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розвитку'!$K$58:$K$83</c:f>
              <c:numCache>
                <c:formatCode>General</c:formatCode>
                <c:ptCount val="26"/>
                <c:pt idx="0">
                  <c:v>3423.4700000000007</c:v>
                </c:pt>
                <c:pt idx="1">
                  <c:v>3761.14</c:v>
                </c:pt>
                <c:pt idx="2">
                  <c:v>3545.9500000000007</c:v>
                </c:pt>
                <c:pt idx="3">
                  <c:v>3753.69</c:v>
                </c:pt>
                <c:pt idx="4">
                  <c:v>3904.92</c:v>
                </c:pt>
                <c:pt idx="5">
                  <c:v>3383.09</c:v>
                </c:pt>
                <c:pt idx="6">
                  <c:v>3496.61</c:v>
                </c:pt>
                <c:pt idx="7">
                  <c:v>3700.61</c:v>
                </c:pt>
                <c:pt idx="8">
                  <c:v>3838.7981786199998</c:v>
                </c:pt>
                <c:pt idx="9">
                  <c:v>3982.1465802060266</c:v>
                </c:pt>
                <c:pt idx="10">
                  <c:v>4130.8478978040775</c:v>
                </c:pt>
                <c:pt idx="11">
                  <c:v>4285.1020200038847</c:v>
                </c:pt>
                <c:pt idx="12">
                  <c:v>4445.1162996348703</c:v>
                </c:pt>
                <c:pt idx="13">
                  <c:v>4611.1058324958331</c:v>
                </c:pt>
                <c:pt idx="14">
                  <c:v>4783.2937464928909</c:v>
                </c:pt>
                <c:pt idx="15">
                  <c:v>4961.9115015744301</c:v>
                </c:pt>
                <c:pt idx="16">
                  <c:v>5147.1992008662219</c:v>
                </c:pt>
                <c:pt idx="17">
                  <c:v>5339.4059134249674</c:v>
                </c:pt>
                <c:pt idx="18">
                  <c:v>5538.7900090440808</c:v>
                </c:pt>
                <c:pt idx="19">
                  <c:v>5745.6195055618082</c:v>
                </c:pt>
                <c:pt idx="20">
                  <c:v>5960.1724291384944</c:v>
                </c:pt>
                <c:pt idx="21">
                  <c:v>6182.7371879873808</c:v>
                </c:pt>
                <c:pt idx="22">
                  <c:v>6413.6129600612112</c:v>
                </c:pt>
                <c:pt idx="23">
                  <c:v>6653.1100952158113</c:v>
                </c:pt>
                <c:pt idx="24">
                  <c:v>6901.5505323913594</c:v>
                </c:pt>
                <c:pt idx="25">
                  <c:v>7159.2682323719182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68-45F5-8D3B-11051305DF13}"/>
            </c:ext>
          </c:extLst>
        </c:ser>
        <c:ser>
          <c:idx val="4"/>
          <c:order val="4"/>
          <c:tx>
            <c:strRef>
              <c:f>'Цілі розвитку'!$N$55</c:f>
              <c:strCache>
                <c:ptCount val="1"/>
                <c:pt idx="0">
                  <c:v>ФРАНЦИЯ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розвитку'!$O$58:$O$83</c:f>
              <c:numCache>
                <c:formatCode>General</c:formatCode>
                <c:ptCount val="26"/>
                <c:pt idx="0">
                  <c:v>2647.54</c:v>
                </c:pt>
                <c:pt idx="1">
                  <c:v>2864.03</c:v>
                </c:pt>
                <c:pt idx="2">
                  <c:v>2685.3100000000009</c:v>
                </c:pt>
                <c:pt idx="3">
                  <c:v>2811.96</c:v>
                </c:pt>
                <c:pt idx="4">
                  <c:v>2856.7</c:v>
                </c:pt>
                <c:pt idx="5">
                  <c:v>2439.44</c:v>
                </c:pt>
                <c:pt idx="6">
                  <c:v>2466.15</c:v>
                </c:pt>
                <c:pt idx="7">
                  <c:v>2587.6799999999998</c:v>
                </c:pt>
                <c:pt idx="8">
                  <c:v>2644.9194815999999</c:v>
                </c:pt>
                <c:pt idx="9">
                  <c:v>2703.4251005329929</c:v>
                </c:pt>
                <c:pt idx="10">
                  <c:v>2763.22486375678</c:v>
                </c:pt>
                <c:pt idx="11">
                  <c:v>2824.3473977430822</c:v>
                </c:pt>
                <c:pt idx="12">
                  <c:v>2886.82196218116</c:v>
                </c:pt>
                <c:pt idx="13">
                  <c:v>2950.6784639846055</c:v>
                </c:pt>
                <c:pt idx="14">
                  <c:v>3015.9474716079458</c:v>
                </c:pt>
                <c:pt idx="15">
                  <c:v>3082.6602296799138</c:v>
                </c:pt>
                <c:pt idx="16">
                  <c:v>3150.8486739604336</c:v>
                </c:pt>
                <c:pt idx="17">
                  <c:v>3220.5454466284386</c:v>
                </c:pt>
                <c:pt idx="18">
                  <c:v>3291.7839119078599</c:v>
                </c:pt>
                <c:pt idx="19">
                  <c:v>3364.5981720392629</c:v>
                </c:pt>
                <c:pt idx="20">
                  <c:v>3439.0230836047704</c:v>
                </c:pt>
                <c:pt idx="21">
                  <c:v>3515.0942742141092</c:v>
                </c:pt>
                <c:pt idx="22">
                  <c:v>3592.8481595597245</c:v>
                </c:pt>
                <c:pt idx="23">
                  <c:v>3672.3219608491868</c:v>
                </c:pt>
                <c:pt idx="24">
                  <c:v>3753.5537226231709</c:v>
                </c:pt>
                <c:pt idx="25">
                  <c:v>3836.5823309675952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68-45F5-8D3B-11051305DF13}"/>
            </c:ext>
          </c:extLst>
        </c:ser>
        <c:ser>
          <c:idx val="5"/>
          <c:order val="5"/>
          <c:tx>
            <c:strRef>
              <c:f>'Цілі розвитку'!$R$55</c:f>
              <c:strCache>
                <c:ptCount val="1"/>
                <c:pt idx="0">
                  <c:v>ПОЛЬША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розвитку'!$U$58:$U$83</c:f>
              <c:numCache>
                <c:formatCode>General</c:formatCode>
                <c:ptCount val="26"/>
                <c:pt idx="0">
                  <c:v>478.90851254183355</c:v>
                </c:pt>
                <c:pt idx="1">
                  <c:v>528.68943177216943</c:v>
                </c:pt>
                <c:pt idx="2">
                  <c:v>500.11509775636102</c:v>
                </c:pt>
                <c:pt idx="3">
                  <c:v>524.08508619326267</c:v>
                </c:pt>
                <c:pt idx="4">
                  <c:v>545.52747566350661</c:v>
                </c:pt>
                <c:pt idx="5">
                  <c:v>476.91280148423004</c:v>
                </c:pt>
                <c:pt idx="6">
                  <c:v>471.31659693165955</c:v>
                </c:pt>
                <c:pt idx="7">
                  <c:v>526.36969985707458</c:v>
                </c:pt>
                <c:pt idx="8">
                  <c:v>590.32465355386671</c:v>
                </c:pt>
                <c:pt idx="9">
                  <c:v>616.07539199005532</c:v>
                </c:pt>
                <c:pt idx="10">
                  <c:v>642.94941153269394</c:v>
                </c:pt>
                <c:pt idx="11">
                  <c:v>670.99571118222866</c:v>
                </c:pt>
                <c:pt idx="12">
                  <c:v>700.26542734000259</c:v>
                </c:pt>
                <c:pt idx="13">
                  <c:v>730.81192704449495</c:v>
                </c:pt>
                <c:pt idx="14">
                  <c:v>762.6909052746538</c:v>
                </c:pt>
                <c:pt idx="15">
                  <c:v>795.96048649771728</c:v>
                </c:pt>
                <c:pt idx="16">
                  <c:v>830.68133064669701</c:v>
                </c:pt>
                <c:pt idx="17">
                  <c:v>866.91674372072634</c:v>
                </c:pt>
                <c:pt idx="18">
                  <c:v>904.73279320995459</c:v>
                </c:pt>
                <c:pt idx="19">
                  <c:v>944.19842855541413</c:v>
                </c:pt>
                <c:pt idx="20">
                  <c:v>985.385606863514</c:v>
                </c:pt>
                <c:pt idx="21">
                  <c:v>1028.3694241043627</c:v>
                </c:pt>
                <c:pt idx="22">
                  <c:v>1073.2282520331357</c:v>
                </c:pt>
                <c:pt idx="23">
                  <c:v>1120.0438810841276</c:v>
                </c:pt>
                <c:pt idx="24">
                  <c:v>1168.9016694980396</c:v>
                </c:pt>
                <c:pt idx="25">
                  <c:v>1219.8906989543887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68-45F5-8D3B-11051305DF13}"/>
            </c:ext>
          </c:extLst>
        </c:ser>
        <c:ser>
          <c:idx val="6"/>
          <c:order val="6"/>
          <c:tx>
            <c:strRef>
              <c:f>'Цілі розвитку'!$X$55</c:f>
              <c:strCache>
                <c:ptCount val="1"/>
                <c:pt idx="0">
                  <c:v>ГРУЗИЯ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'Цілі розвитку'!$A$91:$A$116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xVal>
          <c:yVal>
            <c:numRef>
              <c:f>'Цілі розвитку'!$AA$58:$AA$83</c:f>
              <c:numCache>
                <c:formatCode>General</c:formatCode>
                <c:ptCount val="26"/>
                <c:pt idx="0">
                  <c:v>11.63637383596993</c:v>
                </c:pt>
                <c:pt idx="1">
                  <c:v>14.438908659549234</c:v>
                </c:pt>
                <c:pt idx="2">
                  <c:v>15.846302912856538</c:v>
                </c:pt>
                <c:pt idx="3">
                  <c:v>16.139834074786588</c:v>
                </c:pt>
                <c:pt idx="4">
                  <c:v>16.507163486041115</c:v>
                </c:pt>
                <c:pt idx="5">
                  <c:v>13.988194872698445</c:v>
                </c:pt>
                <c:pt idx="6">
                  <c:v>14.378036929057345</c:v>
                </c:pt>
                <c:pt idx="7">
                  <c:v>15.140317308458901</c:v>
                </c:pt>
                <c:pt idx="8">
                  <c:v>16.475044849254903</c:v>
                </c:pt>
                <c:pt idx="9">
                  <c:v>17.927438194001013</c:v>
                </c:pt>
                <c:pt idx="10">
                  <c:v>19.507870427087891</c:v>
                </c:pt>
                <c:pt idx="11">
                  <c:v>21.227629094679781</c:v>
                </c:pt>
                <c:pt idx="12">
                  <c:v>23.098996821077577</c:v>
                </c:pt>
                <c:pt idx="13">
                  <c:v>25.13533903199189</c:v>
                </c:pt>
                <c:pt idx="14">
                  <c:v>27.351199411252306</c:v>
                </c:pt>
                <c:pt idx="15">
                  <c:v>29.762403772709487</c:v>
                </c:pt>
                <c:pt idx="16">
                  <c:v>32.386173089190876</c:v>
                </c:pt>
                <c:pt idx="17">
                  <c:v>35.241246485768798</c:v>
                </c:pt>
                <c:pt idx="18">
                  <c:v>38.348015075767663</c:v>
                </c:pt>
                <c:pt idx="19">
                  <c:v>41.728667595374425</c:v>
                </c:pt>
                <c:pt idx="20">
                  <c:v>45.407348876984749</c:v>
                </c:pt>
                <c:pt idx="21">
                  <c:v>49.410332293110585</c:v>
                </c:pt>
                <c:pt idx="22">
                  <c:v>53.766207402455301</c:v>
                </c:pt>
                <c:pt idx="23">
                  <c:v>58.506084138335396</c:v>
                </c:pt>
                <c:pt idx="24">
                  <c:v>63.663814997776235</c:v>
                </c:pt>
                <c:pt idx="25">
                  <c:v>69.276236818169536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E68-45F5-8D3B-11051305D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36736"/>
        <c:axId val="91196800"/>
      </c:scatterChart>
      <c:valAx>
        <c:axId val="85236736"/>
        <c:scaling>
          <c:orientation val="minMax"/>
          <c:max val="2035"/>
          <c:min val="2009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91196800"/>
        <c:crosses val="autoZero"/>
        <c:crossBetween val="midCat"/>
        <c:majorUnit val="2"/>
      </c:valAx>
      <c:valAx>
        <c:axId val="911968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85236736"/>
        <c:crosses val="autoZero"/>
        <c:crossBetween val="midCat"/>
        <c:dispUnits>
          <c:builtInUnit val="thousands"/>
        </c:dispUnits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3.0679076180627408E-2"/>
          <c:y val="0.95254237288135557"/>
          <c:w val="0.94794898310927311"/>
          <c:h val="4.067796610169489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cap="none" dirty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Увеличение реального ВВП по стратегическим целям, </a:t>
            </a:r>
            <a:r>
              <a:rPr lang="ru-RU" sz="2000" b="1" i="1" u="none" strike="noStrike" cap="none" dirty="0">
                <a:solidFill>
                  <a:srgbClr val="660000"/>
                </a:solidFill>
                <a:latin typeface="Book Antiqua"/>
                <a:ea typeface="Book Antiqua"/>
                <a:cs typeface="Book Antiqua"/>
                <a:sym typeface="Lucida Sans"/>
              </a:rPr>
              <a:t>раз</a:t>
            </a:r>
          </a:p>
        </c:rich>
      </c:tx>
      <c:layout>
        <c:manualLayout>
          <c:xMode val="edge"/>
          <c:yMode val="edge"/>
          <c:x val="0.1151479971875741"/>
          <c:y val="1.724220140597862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'Цілі розвитку'!$H$88</c:f>
              <c:strCache>
                <c:ptCount val="1"/>
                <c:pt idx="0">
                  <c:v>Устойчивое развитие (ТрВВП средгод - 1,1)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розвитку'!$H$104:$H$126</c:f>
              <c:numCache>
                <c:formatCode>0.00</c:formatCode>
                <c:ptCount val="23"/>
                <c:pt idx="0">
                  <c:v>1.7075321400173955</c:v>
                </c:pt>
                <c:pt idx="1">
                  <c:v>1.5948470198857543</c:v>
                </c:pt>
                <c:pt idx="2">
                  <c:v>1.4385875287845538</c:v>
                </c:pt>
                <c:pt idx="3">
                  <c:v>1.4731625581757459</c:v>
                </c:pt>
                <c:pt idx="4">
                  <c:v>1.5100054519844259</c:v>
                </c:pt>
                <c:pt idx="5">
                  <c:v>1.5598341579350306</c:v>
                </c:pt>
                <c:pt idx="6">
                  <c:v>1.6066287026395172</c:v>
                </c:pt>
                <c:pt idx="7">
                  <c:v>1.7738719809632222</c:v>
                </c:pt>
                <c:pt idx="8">
                  <c:v>1.9663209058918791</c:v>
                </c:pt>
                <c:pt idx="9">
                  <c:v>2.1883600183953846</c:v>
                </c:pt>
                <c:pt idx="10">
                  <c:v>2.4452447531102828</c:v>
                </c:pt>
                <c:pt idx="11">
                  <c:v>2.7432922833166731</c:v>
                </c:pt>
                <c:pt idx="12">
                  <c:v>3.0901179681575943</c:v>
                </c:pt>
                <c:pt idx="13">
                  <c:v>3.4949291381370093</c:v>
                </c:pt>
                <c:pt idx="14">
                  <c:v>3.9688911833310083</c:v>
                </c:pt>
                <c:pt idx="15">
                  <c:v>4.5255850801874997</c:v>
                </c:pt>
                <c:pt idx="16">
                  <c:v>5.1815808983325562</c:v>
                </c:pt>
                <c:pt idx="17">
                  <c:v>5.9571588540238425</c:v>
                </c:pt>
                <c:pt idx="18">
                  <c:v>6.1935393529755594</c:v>
                </c:pt>
                <c:pt idx="19">
                  <c:v>6.47481028995215</c:v>
                </c:pt>
                <c:pt idx="20">
                  <c:v>6.8063899925087661</c:v>
                </c:pt>
                <c:pt idx="21">
                  <c:v>7.1948476220998145</c:v>
                </c:pt>
                <c:pt idx="22">
                  <c:v>7.6481230222921175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09-4AC1-8B20-04E3D1F7E956}"/>
            </c:ext>
          </c:extLst>
        </c:ser>
        <c:ser>
          <c:idx val="1"/>
          <c:order val="1"/>
          <c:tx>
            <c:strRef>
              <c:f>'Цілі розвитку'!$I$88</c:f>
              <c:strCache>
                <c:ptCount val="1"/>
                <c:pt idx="0">
                  <c:v>Оптимальный  сценарий (ТрВВП средгод - 1,13)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розвитку'!$I$104:$I$126</c:f>
              <c:numCache>
                <c:formatCode>General</c:formatCode>
                <c:ptCount val="23"/>
                <c:pt idx="6" formatCode="0.00">
                  <c:v>1.6066287026395172</c:v>
                </c:pt>
                <c:pt idx="7" formatCode="0.00">
                  <c:v>1.8054074828470128</c:v>
                </c:pt>
                <c:pt idx="8" formatCode="0.00">
                  <c:v>2.0368559926098939</c:v>
                </c:pt>
                <c:pt idx="9" formatCode="0.00">
                  <c:v>2.3071597378502013</c:v>
                </c:pt>
                <c:pt idx="10" formatCode="0.00">
                  <c:v>2.6238209332135196</c:v>
                </c:pt>
                <c:pt idx="11" formatCode="0.00">
                  <c:v>2.9959661557242736</c:v>
                </c:pt>
                <c:pt idx="12" formatCode="0.00">
                  <c:v>3.4347319087220147</c:v>
                </c:pt>
                <c:pt idx="13" formatCode="0.00">
                  <c:v>3.9537492649192143</c:v>
                </c:pt>
                <c:pt idx="14" formatCode="0.00">
                  <c:v>4.5697548839814512</c:v>
                </c:pt>
                <c:pt idx="15" formatCode="0.00">
                  <c:v>5.3033637042800725</c:v>
                </c:pt>
                <c:pt idx="16" formatCode="0.00">
                  <c:v>6.1800490969977036</c:v>
                </c:pt>
                <c:pt idx="17" formatCode="0.00">
                  <c:v>7.2313900559296682</c:v>
                </c:pt>
                <c:pt idx="18" formatCode="0.00">
                  <c:v>7.7658783556759854</c:v>
                </c:pt>
                <c:pt idx="19" formatCode="0.00">
                  <c:v>8.385863828078584</c:v>
                </c:pt>
                <c:pt idx="20" formatCode="0.00">
                  <c:v>9.1055600527323648</c:v>
                </c:pt>
                <c:pt idx="21" formatCode="0.00">
                  <c:v>9.9421545386181762</c:v>
                </c:pt>
                <c:pt idx="22" formatCode="0.00">
                  <c:v>10.916485683402774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09-4AC1-8B20-04E3D1F7E956}"/>
            </c:ext>
          </c:extLst>
        </c:ser>
        <c:ser>
          <c:idx val="2"/>
          <c:order val="2"/>
          <c:tx>
            <c:strRef>
              <c:f>'Цілі розвитку'!$J$88</c:f>
              <c:strCache>
                <c:ptCount val="1"/>
                <c:pt idx="0">
                  <c:v>Промежуточный сценарий 1 (ТрВВП средгод - 1,06)</c:v>
                </c:pt>
              </c:strCache>
            </c:strRef>
          </c:tx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розвитку'!$J$104:$J$126</c:f>
              <c:numCache>
                <c:formatCode>General</c:formatCode>
                <c:ptCount val="23"/>
                <c:pt idx="6" formatCode="0.00">
                  <c:v>1.6066287026395172</c:v>
                </c:pt>
                <c:pt idx="7" formatCode="0.00">
                  <c:v>1.6950332262537462</c:v>
                </c:pt>
                <c:pt idx="8" formatCode="0.00">
                  <c:v>1.7954209160464603</c:v>
                </c:pt>
                <c:pt idx="9" formatCode="0.00">
                  <c:v>1.9093546225795519</c:v>
                </c:pt>
                <c:pt idx="10" formatCode="0.00">
                  <c:v>2.0386661075270678</c:v>
                </c:pt>
                <c:pt idx="11" formatCode="0.00">
                  <c:v>2.1855049319137589</c:v>
                </c:pt>
                <c:pt idx="12" formatCode="0.00">
                  <c:v>2.3523975053140243</c:v>
                </c:pt>
                <c:pt idx="13" formatCode="0.00">
                  <c:v>2.542318555346283</c:v>
                </c:pt>
                <c:pt idx="14" formatCode="0.00">
                  <c:v>2.7587778237229892</c:v>
                </c:pt>
                <c:pt idx="15" formatCode="0.00">
                  <c:v>3.0059254829675441</c:v>
                </c:pt>
                <c:pt idx="16" formatCode="0.00">
                  <c:v>3.2886806353962887</c:v>
                </c:pt>
                <c:pt idx="17" formatCode="0.00">
                  <c:v>3.6128883530293749</c:v>
                </c:pt>
                <c:pt idx="18" formatCode="0.00">
                  <c:v>3.7103108451814513</c:v>
                </c:pt>
                <c:pt idx="19" formatCode="0.00">
                  <c:v>3.8313733773541929</c:v>
                </c:pt>
                <c:pt idx="20" formatCode="0.00">
                  <c:v>3.9783253137314607</c:v>
                </c:pt>
                <c:pt idx="21" formatCode="0.00">
                  <c:v>4.1539484107595754</c:v>
                </c:pt>
                <c:pt idx="22" formatCode="0.00">
                  <c:v>4.3616458312975581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09-4AC1-8B20-04E3D1F7E956}"/>
            </c:ext>
          </c:extLst>
        </c:ser>
        <c:ser>
          <c:idx val="3"/>
          <c:order val="3"/>
          <c:tx>
            <c:strRef>
              <c:f>'Цілі розвитку'!$K$88</c:f>
              <c:strCache>
                <c:ptCount val="1"/>
                <c:pt idx="0">
                  <c:v>Промежуточный сценарий 2 (ТрВВ средгод - 1,05)</c:v>
                </c:pt>
              </c:strCache>
            </c:strRef>
          </c:tx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розвитку'!$K$104:$K$126</c:f>
              <c:numCache>
                <c:formatCode>General</c:formatCode>
                <c:ptCount val="23"/>
                <c:pt idx="6" formatCode="0.00">
                  <c:v>1.6066287026395172</c:v>
                </c:pt>
                <c:pt idx="7" formatCode="0.00">
                  <c:v>1.6713815998409034</c:v>
                </c:pt>
                <c:pt idx="8" formatCode="0.00">
                  <c:v>1.7456657144573746</c:v>
                </c:pt>
                <c:pt idx="9" formatCode="0.00">
                  <c:v>1.8305382158883796</c:v>
                </c:pt>
                <c:pt idx="10" formatCode="0.00">
                  <c:v>1.9272395831484981</c:v>
                </c:pt>
                <c:pt idx="11" formatCode="0.00">
                  <c:v>2.0372240567533479</c:v>
                </c:pt>
                <c:pt idx="12" formatCode="0.00">
                  <c:v>2.1621962821158984</c:v>
                </c:pt>
                <c:pt idx="13" formatCode="0.00">
                  <c:v>2.3041554439319869</c:v>
                </c:pt>
                <c:pt idx="14" formatCode="0.00">
                  <c:v>2.4654484958423821</c:v>
                </c:pt>
                <c:pt idx="15" formatCode="0.00">
                  <c:v>2.6488344696938997</c:v>
                </c:pt>
                <c:pt idx="16" formatCode="0.00">
                  <c:v>2.8575623239746699</c:v>
                </c:pt>
                <c:pt idx="17" formatCode="0.00">
                  <c:v>3.0954653870552713</c:v>
                </c:pt>
                <c:pt idx="18" formatCode="0.00">
                  <c:v>3.1486598562295343</c:v>
                </c:pt>
                <c:pt idx="19" formatCode="0.00">
                  <c:v>3.2204307794230043</c:v>
                </c:pt>
                <c:pt idx="20" formatCode="0.00">
                  <c:v>3.3121029309999268</c:v>
                </c:pt>
                <c:pt idx="21" formatCode="0.00">
                  <c:v>3.4253793137701889</c:v>
                </c:pt>
                <c:pt idx="22" formatCode="0.00">
                  <c:v>3.5623944863210038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09-4AC1-8B20-04E3D1F7E956}"/>
            </c:ext>
          </c:extLst>
        </c:ser>
        <c:ser>
          <c:idx val="4"/>
          <c:order val="4"/>
          <c:tx>
            <c:strRef>
              <c:f>'Цілі розвитку'!$L$88</c:f>
              <c:strCache>
                <c:ptCount val="1"/>
                <c:pt idx="0">
                  <c:v>Промежуточный сценарий 3 (ТрВВП средгод - 1,03)</c:v>
                </c:pt>
              </c:strCache>
            </c:strRef>
          </c:tx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розвитку'!$L$104:$L$126</c:f>
              <c:numCache>
                <c:formatCode>General</c:formatCode>
                <c:ptCount val="23"/>
                <c:pt idx="6" formatCode="0.00">
                  <c:v>1.6066287026395172</c:v>
                </c:pt>
                <c:pt idx="7" formatCode="0.00">
                  <c:v>1.6461531983338706</c:v>
                </c:pt>
                <c:pt idx="8" formatCode="0.00">
                  <c:v>1.6933641030195916</c:v>
                </c:pt>
                <c:pt idx="9" formatCode="0.00">
                  <c:v>1.7488908284279192</c:v>
                </c:pt>
                <c:pt idx="10" formatCode="0.00">
                  <c:v>1.8134861393162085</c:v>
                </c:pt>
                <c:pt idx="11" formatCode="0.00">
                  <c:v>1.8880433558725023</c:v>
                </c:pt>
                <c:pt idx="12" formatCode="0.00">
                  <c:v>1.9736171786238188</c:v>
                </c:pt>
                <c:pt idx="13" formatCode="0.00">
                  <c:v>2.0714488229034758</c:v>
                </c:pt>
                <c:pt idx="14" formatCode="0.00">
                  <c:v>2.1829963099549454</c:v>
                </c:pt>
                <c:pt idx="15" formatCode="0.00">
                  <c:v>2.3099709588284845</c:v>
                </c:pt>
                <c:pt idx="16" formatCode="0.00">
                  <c:v>2.4543813669720427</c:v>
                </c:pt>
                <c:pt idx="17" formatCode="0.00">
                  <c:v>2.6185864700083248</c:v>
                </c:pt>
                <c:pt idx="18" formatCode="0.00">
                  <c:v>2.6123631383611396</c:v>
                </c:pt>
                <c:pt idx="19" formatCode="0.00">
                  <c:v>2.6205267731685216</c:v>
                </c:pt>
                <c:pt idx="20" formatCode="0.00">
                  <c:v>2.6432929022515053</c:v>
                </c:pt>
                <c:pt idx="21" formatCode="0.00">
                  <c:v>2.6811244177670046</c:v>
                </c:pt>
                <c:pt idx="22" formatCode="0.00">
                  <c:v>2.7347469061223477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09-4AC1-8B20-04E3D1F7E956}"/>
            </c:ext>
          </c:extLst>
        </c:ser>
        <c:ser>
          <c:idx val="5"/>
          <c:order val="5"/>
          <c:tx>
            <c:strRef>
              <c:f>'Цілі розвитку'!$M$88</c:f>
              <c:strCache>
                <c:ptCount val="1"/>
                <c:pt idx="0">
                  <c:v>Без изменений (ТрВВП средгод - 1,002)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'Цілі розвитку'!$G$104:$G$126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'Цілі розвитку'!$M$104:$M$126</c:f>
              <c:numCache>
                <c:formatCode>General</c:formatCode>
                <c:ptCount val="23"/>
                <c:pt idx="6" formatCode="0.00">
                  <c:v>1.6066287026395172</c:v>
                </c:pt>
                <c:pt idx="7" formatCode="0.00">
                  <c:v>1.5862357447546682</c:v>
                </c:pt>
                <c:pt idx="8" formatCode="0.00">
                  <c:v>1.5723358374836101</c:v>
                </c:pt>
                <c:pt idx="9" formatCode="0.00">
                  <c:v>1.5647867008486371</c:v>
                </c:pt>
                <c:pt idx="10" formatCode="0.00">
                  <c:v>1.5635226202676396</c:v>
                </c:pt>
                <c:pt idx="11" formatCode="0.00">
                  <c:v>1.5685536339112001</c:v>
                </c:pt>
                <c:pt idx="12" formatCode="0.00">
                  <c:v>1.5799662462933062</c:v>
                </c:pt>
                <c:pt idx="13" formatCode="0.00">
                  <c:v>1.5979257028341074</c:v>
                </c:pt>
                <c:pt idx="14" formatCode="0.00">
                  <c:v>1.6226799052320167</c:v>
                </c:pt>
                <c:pt idx="15" formatCode="0.00">
                  <c:v>1.6545650960829756</c:v>
                </c:pt>
                <c:pt idx="16" formatCode="0.00">
                  <c:v>1.6940134951686157</c:v>
                </c:pt>
                <c:pt idx="17" formatCode="0.00">
                  <c:v>1.7415631313594775</c:v>
                </c:pt>
                <c:pt idx="18" formatCode="0.00">
                  <c:v>1.7033569931943711</c:v>
                </c:pt>
                <c:pt idx="19" formatCode="0.00">
                  <c:v>1.6751764547040247</c:v>
                </c:pt>
                <c:pt idx="20" formatCode="0.00">
                  <c:v>1.6565977879235749</c:v>
                </c:pt>
                <c:pt idx="21" formatCode="0.00">
                  <c:v>1.6473602537901737</c:v>
                </c:pt>
                <c:pt idx="22" formatCode="0.00">
                  <c:v>1.6473602537901761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09-4AC1-8B20-04E3D1F7E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79104"/>
        <c:axId val="45280640"/>
      </c:lineChart>
      <c:catAx>
        <c:axId val="452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280640"/>
        <c:crosses val="autoZero"/>
        <c:auto val="1"/>
        <c:lblAlgn val="ctr"/>
        <c:lblOffset val="100"/>
        <c:noMultiLvlLbl val="0"/>
      </c:catAx>
      <c:valAx>
        <c:axId val="452806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5279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0.54985</cdr:x>
      <cdr:y>0.168</cdr:y>
    </cdr:from>
    <cdr:to>
      <cdr:x>0.89296</cdr:x>
      <cdr:y>0.34</cdr:y>
    </cdr:to>
    <cdr:sp macro="" textlink="">
      <cdr:nvSpPr>
        <cdr:cNvPr id="2" name="Овальная выноска 1"/>
        <cdr:cNvSpPr/>
      </cdr:nvSpPr>
      <cdr:spPr>
        <a:xfrm xmlns:a="http://schemas.openxmlformats.org/drawingml/2006/main">
          <a:off x="4829577" y="1081826"/>
          <a:ext cx="3013655" cy="1107584"/>
        </a:xfrm>
        <a:prstGeom xmlns:a="http://schemas.openxmlformats.org/drawingml/2006/main" prst="wedgeEllipseCallout">
          <a:avLst>
            <a:gd name="adj1" fmla="val -29074"/>
            <a:gd name="adj2" fmla="val 181713"/>
          </a:avLst>
        </a:prstGeom>
        <a:solidFill xmlns:a="http://schemas.openxmlformats.org/drawingml/2006/main">
          <a:srgbClr val="CEB966"/>
        </a:solidFill>
        <a:ln xmlns:a="http://schemas.openxmlformats.org/drawingml/2006/main" w="25400" cap="flat" cmpd="sng" algn="ctr">
          <a:solidFill>
            <a:srgbClr val="CEB96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FFFFFF"/>
              </a:solidFill>
              <a:latin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600" b="1" kern="1200" dirty="0">
              <a:solidFill>
                <a:srgbClr val="660000"/>
              </a:solidFill>
              <a:latin typeface="Book Antiqua"/>
              <a:ea typeface="Book Antiqua"/>
              <a:cs typeface="Book Antiqua"/>
            </a:rPr>
            <a:t>Период острого геополитического противостояния США и Китая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878EF897-71AF-407B-888B-BA2962667029}" type="slidenum">
              <a:rPr lang="uk-UA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5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099" name="Google Shape;86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59;g43588d7271_0_3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147" name="Google Shape;160;g43588d7271_0_34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271;g43588d7271_0_4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19" name="Google Shape;272;g43588d7271_0_44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lIns="45700" tIns="0" rIns="45700" bIns="0" anchor="b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4DF24-E56D-4635-92F5-47C42925AA28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217450" y="-160050"/>
            <a:ext cx="4709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D8B63-2D70-4AB1-AFCD-722D85D9D0A9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14519-DA40-4037-B8F0-DBD86C6E3369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7262C-D06A-4A00-B003-1EE048E37237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AA518-58BC-4ECF-8934-3293908CC73F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bIns="0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888A7-E14C-4058-9A4F-255A9941ACAE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029DE-5688-4934-A558-7C23CA04EDAF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7509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900" cy="7509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00" cy="3764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900" cy="3764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EA26C-5A42-4E2E-83AE-98C2DE623BA0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CE631-A4B3-4D72-BDE2-14A3DB7E1347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sz="2200" b="0" i="0" u="none" strike="noStrike" cap="none">
                <a:solidFill>
                  <a:srgbClr val="F4DB8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400" cy="46023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C4BEF-A0BD-4331-8143-82F82E9098A9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300"/>
          </a:xfrm>
          <a:prstGeom prst="rect">
            <a:avLst/>
          </a:prstGeom>
          <a:noFill/>
          <a:ln>
            <a:noFill/>
          </a:ln>
        </p:spPr>
        <p:txBody>
          <a:bodyPr spcFirstLastPara="1" lIns="45700" rIns="45700" bIns="0" anchor="b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sz="20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10"/>
              </a:srgbClr>
            </a:outerShdw>
          </a:effectLst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lvl="0"/>
            <a:endParaRPr noProof="0">
              <a:sym typeface="Book Antiqua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400"/>
          </a:xfrm>
          <a:prstGeom prst="rect">
            <a:avLst/>
          </a:prstGeom>
          <a:noFill/>
          <a:ln>
            <a:noFill/>
          </a:ln>
        </p:spPr>
        <p:txBody>
          <a:bodyPr spcFirstLastPara="1" lIns="45700" rIns="4570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8956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88925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Char char="▫"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◾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12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3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D641D-E9C7-4207-ACE2-22559CC362E3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BABABA"/>
                </a:solidFill>
                <a:latin typeface="Book Antiqua" pitchFamily="18" charset="0"/>
                <a:sym typeface="Book Antiqua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BABABA"/>
                </a:solidFill>
                <a:latin typeface="Book Antiqua" pitchFamily="18" charset="0"/>
                <a:sym typeface="Book Antiqua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0" rIns="0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BABABA"/>
                </a:solidFill>
                <a:latin typeface="Book Antiqua" pitchFamily="18" charset="0"/>
                <a:sym typeface="Book Antiqua" pitchFamily="18" charset="0"/>
              </a:defRPr>
            </a:lvl1pPr>
          </a:lstStyle>
          <a:p>
            <a:fld id="{948D0642-FAF1-4A17-A7B0-67965D64A668}" type="slidenum">
              <a:rPr lang="uk-UA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88;p13" descr="UIBC Identity logo.wm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Google Shape;89;p13"/>
          <p:cNvSpPr txBox="1">
            <a:spLocks noChangeArrowheads="1"/>
          </p:cNvSpPr>
          <p:nvPr/>
        </p:nvSpPr>
        <p:spPr bwMode="auto">
          <a:xfrm>
            <a:off x="182563" y="190500"/>
            <a:ext cx="8707437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sz="4800" b="1" i="1">
              <a:solidFill>
                <a:srgbClr val="660000"/>
              </a:solidFill>
              <a:latin typeface="Book Antiqua" pitchFamily="18" charset="0"/>
              <a:sym typeface="Book Antiqua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4000" b="1" i="1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ПРОГРАММА</a:t>
            </a:r>
            <a:br>
              <a:rPr lang="ru-RU" sz="4000" b="1" i="1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</a:br>
            <a:r>
              <a:rPr lang="ru-RU" sz="4000" b="1" i="1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РАЗВИТИЯ УКРАИНЫ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4000" b="1" i="1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до 2035 года 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sz="4800" b="1" i="1">
              <a:solidFill>
                <a:srgbClr val="660000"/>
              </a:solidFill>
              <a:latin typeface="Book Antiqua" pitchFamily="18" charset="0"/>
              <a:sym typeface="Book Antiqua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7200" b="1" i="1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ЭКОНОМИКА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71;p23"/>
          <p:cNvSpPr txBox="1">
            <a:spLocks noChangeArrowheads="1"/>
          </p:cNvSpPr>
          <p:nvPr/>
        </p:nvSpPr>
        <p:spPr bwMode="auto">
          <a:xfrm>
            <a:off x="127000" y="1730375"/>
            <a:ext cx="3125788" cy="1730375"/>
          </a:xfrm>
          <a:prstGeom prst="rect">
            <a:avLst/>
          </a:prstGeom>
          <a:solidFill>
            <a:srgbClr val="A4C2F4"/>
          </a:solidFill>
          <a:ln w="9525">
            <a:noFill/>
            <a:miter lim="800000"/>
            <a:headEnd/>
            <a:tailEnd/>
          </a:ln>
        </p:spPr>
        <p:txBody>
          <a:bodyPr tIns="91425" rIns="0" bIns="91425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0C343D"/>
                </a:solidFill>
                <a:latin typeface="Book Antiqua" pitchFamily="18" charset="0"/>
                <a:sym typeface="Book Antiqua" pitchFamily="18" charset="0"/>
              </a:rPr>
              <a:t>Макроэкономическая  безопасность (21)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0C343D"/>
                </a:solidFill>
                <a:latin typeface="Book Antiqua" pitchFamily="18" charset="0"/>
                <a:sym typeface="Book Antiqua" pitchFamily="18" charset="0"/>
              </a:rPr>
              <a:t>Инвестиционная безопасность (3)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0C343D"/>
                </a:solidFill>
                <a:latin typeface="Book Antiqua" pitchFamily="18" charset="0"/>
                <a:sym typeface="Book Antiqua" pitchFamily="18" charset="0"/>
              </a:rPr>
              <a:t>Инновационная безопасность (7)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0C343D"/>
                </a:solidFill>
                <a:latin typeface="Book Antiqua" pitchFamily="18" charset="0"/>
                <a:sym typeface="Book Antiqua" pitchFamily="18" charset="0"/>
              </a:rPr>
              <a:t>Финансовая безопасность (12)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0C343D"/>
                </a:solidFill>
                <a:latin typeface="Book Antiqua" pitchFamily="18" charset="0"/>
                <a:sym typeface="Book Antiqua" pitchFamily="18" charset="0"/>
              </a:rPr>
              <a:t>Внешнеэкономическая безопасность (8)</a:t>
            </a:r>
            <a:endParaRPr lang="ru-RU" sz="1500">
              <a:solidFill>
                <a:srgbClr val="0C343D"/>
              </a:solidFill>
            </a:endParaRPr>
          </a:p>
        </p:txBody>
      </p:sp>
      <p:sp>
        <p:nvSpPr>
          <p:cNvPr id="5123" name="Google Shape;169;p23"/>
          <p:cNvSpPr>
            <a:spLocks noChangeArrowheads="1"/>
          </p:cNvSpPr>
          <p:nvPr/>
        </p:nvSpPr>
        <p:spPr bwMode="auto">
          <a:xfrm>
            <a:off x="6218238" y="2908300"/>
            <a:ext cx="2462212" cy="1300163"/>
          </a:xfrm>
          <a:prstGeom prst="rect">
            <a:avLst/>
          </a:prstGeom>
          <a:solidFill>
            <a:srgbClr val="F9CB9C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5B0F00"/>
                </a:solidFill>
                <a:latin typeface="Book Antiqua" pitchFamily="18" charset="0"/>
                <a:sym typeface="Book Antiqua" pitchFamily="18" charset="0"/>
              </a:rPr>
              <a:t>Уровень жизни (10)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5B0F00"/>
                </a:solidFill>
                <a:latin typeface="Book Antiqua" pitchFamily="18" charset="0"/>
                <a:sym typeface="Book Antiqua" pitchFamily="18" charset="0"/>
              </a:rPr>
              <a:t>Демография (7)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5B0F00"/>
                </a:solidFill>
                <a:latin typeface="Book Antiqua" pitchFamily="18" charset="0"/>
                <a:sym typeface="Book Antiqua" pitchFamily="18" charset="0"/>
              </a:rPr>
              <a:t>Качество жизни (8)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5B0F00"/>
                </a:solidFill>
                <a:latin typeface="Book Antiqua" pitchFamily="18" charset="0"/>
                <a:sym typeface="Book Antiqua" pitchFamily="18" charset="0"/>
              </a:rPr>
              <a:t>Продовольственная безопасность (12)</a:t>
            </a:r>
          </a:p>
        </p:txBody>
      </p:sp>
      <p:sp>
        <p:nvSpPr>
          <p:cNvPr id="5124" name="Google Shape;173;p23"/>
          <p:cNvSpPr>
            <a:spLocks noChangeArrowheads="1"/>
          </p:cNvSpPr>
          <p:nvPr/>
        </p:nvSpPr>
        <p:spPr bwMode="auto">
          <a:xfrm>
            <a:off x="3028950" y="5991225"/>
            <a:ext cx="3136900" cy="671513"/>
          </a:xfrm>
          <a:prstGeom prst="rect">
            <a:avLst/>
          </a:prstGeom>
          <a:solidFill>
            <a:srgbClr val="93C47D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274E13"/>
                </a:solidFill>
                <a:latin typeface="Book Antiqua" pitchFamily="18" charset="0"/>
                <a:sym typeface="Book Antiqua" pitchFamily="18" charset="0"/>
              </a:rPr>
              <a:t>Экологическая безопасность (8)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500">
                <a:solidFill>
                  <a:srgbClr val="274E13"/>
                </a:solidFill>
                <a:latin typeface="Book Antiqua" pitchFamily="18" charset="0"/>
                <a:sym typeface="Book Antiqua" pitchFamily="18" charset="0"/>
              </a:rPr>
              <a:t>Энергетическая безопасность(8)</a:t>
            </a:r>
          </a:p>
        </p:txBody>
      </p:sp>
      <p:pic>
        <p:nvPicPr>
          <p:cNvPr id="5125" name="Google Shape;162;p23" descr="UIBC Identity logo.wm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39688"/>
            <a:ext cx="10318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Google Shape;163;p23"/>
          <p:cNvSpPr txBox="1">
            <a:spLocks noGrp="1"/>
          </p:cNvSpPr>
          <p:nvPr>
            <p:ph type="title"/>
          </p:nvPr>
        </p:nvSpPr>
        <p:spPr>
          <a:xfrm>
            <a:off x="1454150" y="76200"/>
            <a:ext cx="7392988" cy="13065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uk-UA" sz="24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Arial" charset="0"/>
              </a:rPr>
              <a:t>СТРУКТУРА ЭКОНОМИЧЕСКОЙ МОДЕЛИ </a:t>
            </a:r>
            <a:r>
              <a:rPr lang="uk-UA" sz="2400" b="0" i="1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“УСТОЙЧИВОЕ РАЗВИТИЕ ЭКОНОМИКИ УКРАИНЫ”</a:t>
            </a:r>
            <a:endParaRPr lang="ru-RU" sz="2400" b="0" i="1" smtClean="0">
              <a:solidFill>
                <a:srgbClr val="660000"/>
              </a:solidFill>
              <a:latin typeface="Book Antiqua" pitchFamily="18" charset="0"/>
              <a:cs typeface="Arial" charset="0"/>
              <a:sym typeface="Lucida Sans" pitchFamily="34" charset="0"/>
            </a:endParaRPr>
          </a:p>
        </p:txBody>
      </p:sp>
      <p:sp>
        <p:nvSpPr>
          <p:cNvPr id="5127" name="Google Shape;164;p23"/>
          <p:cNvSpPr txBox="1">
            <a:spLocks noGrp="1"/>
          </p:cNvSpPr>
          <p:nvPr>
            <p:ph type="body" idx="1"/>
          </p:nvPr>
        </p:nvSpPr>
        <p:spPr>
          <a:xfrm>
            <a:off x="200025" y="1382713"/>
            <a:ext cx="8650288" cy="51657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z="1600" smtClean="0">
              <a:solidFill>
                <a:srgbClr val="000000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z="1600" smtClean="0">
              <a:solidFill>
                <a:srgbClr val="000000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z="1600" smtClean="0">
              <a:solidFill>
                <a:srgbClr val="000000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z="1600" smtClean="0">
              <a:solidFill>
                <a:srgbClr val="000000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endParaRPr lang="ru-RU" smtClean="0">
              <a:solidFill>
                <a:srgbClr val="FFFFFF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</p:txBody>
      </p:sp>
      <p:sp>
        <p:nvSpPr>
          <p:cNvPr id="5128" name="Google Shape;165;p23"/>
          <p:cNvSpPr>
            <a:spLocks noChangeArrowheads="1"/>
          </p:cNvSpPr>
          <p:nvPr/>
        </p:nvSpPr>
        <p:spPr bwMode="auto">
          <a:xfrm>
            <a:off x="2193925" y="2540000"/>
            <a:ext cx="4979988" cy="3270250"/>
          </a:xfrm>
          <a:prstGeom prst="triangle">
            <a:avLst>
              <a:gd name="adj" fmla="val 49597"/>
            </a:avLst>
          </a:prstGeom>
          <a:solidFill>
            <a:srgbClr val="D9EAD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2400" b="1">
                <a:latin typeface="Book Antiqua" pitchFamily="18" charset="0"/>
                <a:sym typeface="Book Antiqua" pitchFamily="18" charset="0"/>
              </a:rPr>
              <a:t>УСТОЙЧИВОЕ РАЗВИТИЕ УКРАИНЫ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sz="2400" b="1">
              <a:latin typeface="Book Antiqua" pitchFamily="18" charset="0"/>
              <a:sym typeface="Book Antiqua" pitchFamily="18" charset="0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3263705" y="1298961"/>
            <a:ext cx="2786755" cy="2508314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91425" rIns="0" bIns="91425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2100" dirty="0">
                <a:solidFill>
                  <a:srgbClr val="FFFFFF"/>
                </a:solidFill>
                <a:latin typeface="Book Antiqua" pitchFamily="18" charset="0"/>
                <a:sym typeface="Book Antiqua" pitchFamily="18" charset="0"/>
              </a:rPr>
              <a:t>ЭКОНОМИКА</a:t>
            </a:r>
            <a:endParaRPr lang="ru-RU" sz="2100" dirty="0"/>
          </a:p>
        </p:txBody>
      </p:sp>
      <p:sp>
        <p:nvSpPr>
          <p:cNvPr id="167" name="Google Shape;167;p23"/>
          <p:cNvSpPr/>
          <p:nvPr/>
        </p:nvSpPr>
        <p:spPr>
          <a:xfrm>
            <a:off x="6069993" y="4222800"/>
            <a:ext cx="2847567" cy="2597700"/>
          </a:xfrm>
          <a:prstGeom prst="ellipse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91425" rIns="0" bIns="91425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2100">
                <a:solidFill>
                  <a:srgbClr val="FFFFFF"/>
                </a:solidFill>
                <a:latin typeface="Book Antiqua" pitchFamily="18" charset="0"/>
                <a:sym typeface="Book Antiqua" pitchFamily="18" charset="0"/>
              </a:rPr>
              <a:t>СОЦИАЛЬНАЯ СФЕРА</a:t>
            </a:r>
          </a:p>
        </p:txBody>
      </p:sp>
      <p:sp>
        <p:nvSpPr>
          <p:cNvPr id="168" name="Google Shape;168;p23"/>
          <p:cNvSpPr/>
          <p:nvPr/>
        </p:nvSpPr>
        <p:spPr>
          <a:xfrm>
            <a:off x="493036" y="4222875"/>
            <a:ext cx="2748467" cy="25977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2400">
                <a:solidFill>
                  <a:srgbClr val="FFFFFF"/>
                </a:solidFill>
                <a:latin typeface="Book Antiqua" pitchFamily="18" charset="0"/>
                <a:sym typeface="Book Antiqua" pitchFamily="18" charset="0"/>
              </a:rPr>
              <a:t>ЭКОЛОГИЯ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5;p14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Lucida Sans" pitchFamily="34" charset="0"/>
              <a:buNone/>
            </a:pPr>
            <a:r>
              <a:rPr lang="uk-UA" sz="24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ПОСЛЕДОВАТЕЛЬНОСТЬ РЕАЛИЗАЦИИ </a:t>
            </a:r>
            <a:br>
              <a:rPr lang="uk-UA" sz="24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</a:br>
            <a:r>
              <a:rPr lang="uk-UA" sz="24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ЭКОНОМИЧЕСКОЙ МОДЕЛИ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22850" y="1030288"/>
            <a:ext cx="3811588" cy="1982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SzPts val="1800"/>
              <a:buFont typeface="Noto Sans Symbols"/>
              <a:buNone/>
            </a:pPr>
            <a:r>
              <a:rPr lang="ru-RU" sz="16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Arial" charset="0"/>
              </a:rPr>
              <a:t>3. Определение приоритетных базовых отраслей промышленности, имеющих максимальный потенциал вертикальной интеграции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5408375" y="4242409"/>
            <a:ext cx="3606800" cy="2303670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700" dirty="0">
                <a:solidFill>
                  <a:srgbClr val="660000"/>
                </a:solidFill>
                <a:latin typeface="Book Antiqua" pitchFamily="18" charset="0"/>
                <a:cs typeface="Arial" charset="0"/>
                <a:sym typeface="Book Antiqua" pitchFamily="18" charset="0"/>
              </a:rPr>
              <a:t>4. Создание</a:t>
            </a:r>
            <a:br>
              <a:rPr lang="ru-RU" sz="1700" dirty="0">
                <a:solidFill>
                  <a:srgbClr val="660000"/>
                </a:solidFill>
                <a:latin typeface="Book Antiqua" pitchFamily="18" charset="0"/>
                <a:cs typeface="Arial" charset="0"/>
                <a:sym typeface="Book Antiqua" pitchFamily="18" charset="0"/>
              </a:rPr>
            </a:br>
            <a:r>
              <a:rPr lang="ru-RU" sz="1700" dirty="0">
                <a:solidFill>
                  <a:srgbClr val="660000"/>
                </a:solidFill>
                <a:latin typeface="Book Antiqua" pitchFamily="18" charset="0"/>
                <a:cs typeface="Arial" charset="0"/>
                <a:sym typeface="Book Antiqua" pitchFamily="18" charset="0"/>
              </a:rPr>
              <a:t>вертикально-интегрированных промышленных кластеров (</a:t>
            </a:r>
            <a:r>
              <a:rPr lang="ru-RU" sz="1700" dirty="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Book Antiqua" pitchFamily="18" charset="0"/>
              </a:rPr>
              <a:t>инвестиционные кейсы)</a:t>
            </a:r>
            <a:endParaRPr lang="ru-RU" sz="1700" dirty="0">
              <a:solidFill>
                <a:srgbClr val="660000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763" y="1030288"/>
            <a:ext cx="4562475" cy="1995487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70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1. Определение и формирование  макроэкономических сценариев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70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(модель Альфа / 6 сценариев)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660000"/>
              </a:solidFill>
              <a:latin typeface="Book Antiqua" pitchFamily="18" charset="0"/>
              <a:cs typeface="Arial" charset="0"/>
              <a:sym typeface="Lucida Sans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772275" y="3013075"/>
            <a:ext cx="334963" cy="1251276"/>
          </a:xfrm>
          <a:prstGeom prst="dow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00313" y="3025775"/>
            <a:ext cx="333375" cy="735013"/>
          </a:xfrm>
          <a:prstGeom prst="dow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3024725">
            <a:off x="5078413" y="2635250"/>
            <a:ext cx="334962" cy="1901825"/>
          </a:xfrm>
          <a:prstGeom prst="dow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1138" y="3773488"/>
            <a:ext cx="4968875" cy="2897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660000"/>
                </a:solidFill>
                <a:latin typeface="Book Antiqua" pitchFamily="18" charset="0"/>
                <a:cs typeface="Arial" charset="0"/>
              </a:rPr>
              <a:t>2. Определение и формирование групп товарной номенклатуры, ее объема выпуска, экспорта/импорта, размера инвестиций, заработной платы и др., будущих промышленных предприятий в 42-х отраслях экономики Украины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600">
                <a:solidFill>
                  <a:srgbClr val="660000"/>
                </a:solidFill>
                <a:latin typeface="Book Antiqua" pitchFamily="18" charset="0"/>
                <a:cs typeface="Arial" charset="0"/>
              </a:rPr>
              <a:t>(модель межотраслевого баланса «Затраты - Выпуск»)</a:t>
            </a:r>
          </a:p>
        </p:txBody>
      </p:sp>
      <p:pic>
        <p:nvPicPr>
          <p:cNvPr id="7178" name="Google Shape;162;p23" descr="UIBC Identity logo.wmf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30163"/>
            <a:ext cx="10318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75;p31"/>
          <p:cNvSpPr txBox="1">
            <a:spLocks noGrp="1"/>
          </p:cNvSpPr>
          <p:nvPr>
            <p:ph type="title"/>
          </p:nvPr>
        </p:nvSpPr>
        <p:spPr>
          <a:xfrm>
            <a:off x="631825" y="-104775"/>
            <a:ext cx="8512175" cy="1362075"/>
          </a:xfrm>
        </p:spPr>
        <p:txBody>
          <a:bodyPr/>
          <a:lstStyle/>
          <a:p>
            <a:pPr marL="457200" eaLnBrk="1" hangingPunct="1">
              <a:spcBef>
                <a:spcPct val="0"/>
              </a:spcBef>
              <a:spcAft>
                <a:spcPct val="0"/>
              </a:spcAft>
              <a:buFont typeface="Lucida Sans" pitchFamily="34" charset="0"/>
              <a:buNone/>
            </a:pPr>
            <a:r>
              <a:rPr lang="ru-RU" sz="20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МЕЖОТРАСЛЕВОЙ ВЕРТИКАЛЬНО-ИНТЕГРИРОВАННЫЙ ПРОМЫШЛЕННЫЙ КЛАСТЕР ПО ВЫРАЩИВАНИЮ И ПЕРЕРАБОТКЕ ЛУБЯНЫХ КУЛЬТУР</a:t>
            </a:r>
          </a:p>
        </p:txBody>
      </p:sp>
      <p:sp>
        <p:nvSpPr>
          <p:cNvPr id="8195" name="Google Shape;276;p31"/>
          <p:cNvSpPr txBox="1">
            <a:spLocks noGrp="1"/>
          </p:cNvSpPr>
          <p:nvPr>
            <p:ph type="body" idx="1"/>
          </p:nvPr>
        </p:nvSpPr>
        <p:spPr>
          <a:xfrm>
            <a:off x="292100" y="1979613"/>
            <a:ext cx="8555038" cy="4306887"/>
          </a:xfrm>
        </p:spPr>
        <p:txBody>
          <a:bodyPr/>
          <a:lstStyle/>
          <a:p>
            <a:pPr marL="0" indent="0" eaLnBrk="1" hangingPunct="1">
              <a:spcBef>
                <a:spcPts val="563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mtClean="0">
              <a:solidFill>
                <a:srgbClr val="FFFFFF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195263" y="5348288"/>
            <a:ext cx="8948737" cy="14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100" u="sng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Условные обозначения: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Программа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  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– “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Развитие межотраслевого вертикально-интегрированного промышленного кластера, основанного на</a:t>
            </a:r>
            <a:b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</a:b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      № 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n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	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 выращивании лубяных культур на территории Севреной Украины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”</a:t>
            </a:r>
            <a:endParaRPr lang="ru-RU" sz="1100">
              <a:solidFill>
                <a:srgbClr val="660000"/>
              </a:solidFill>
              <a:latin typeface="Book Antiqua" pitchFamily="18" charset="0"/>
              <a:sym typeface="Book Antiqua" pitchFamily="18" charset="0"/>
            </a:endParaRPr>
          </a:p>
          <a:p>
            <a:pPr eaLnBrk="1" hangingPunct="1">
              <a:buClr>
                <a:srgbClr val="660000"/>
              </a:buClr>
              <a:buSzPts val="1200"/>
              <a:buFont typeface="Arial" charset="0"/>
              <a:buNone/>
            </a:pP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	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– 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производственные предприятия, которые  будут  появляться  вследствие внутрикластерного синергетического</a:t>
            </a:r>
          </a:p>
          <a:p>
            <a:pPr eaLnBrk="1" hangingPunct="1">
              <a:buClr>
                <a:srgbClr val="660000"/>
              </a:buClr>
              <a:buSzPts val="1200"/>
              <a:buFont typeface="Arial" charset="0"/>
              <a:buNone/>
            </a:pP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	    эффекта, деятельность которых не учитывалась при разработке программы;</a:t>
            </a:r>
          </a:p>
          <a:p>
            <a:pPr eaLnBrk="1" hangingPunct="1">
              <a:buClr>
                <a:srgbClr val="660000"/>
              </a:buClr>
              <a:buSzPts val="1200"/>
              <a:buFont typeface="Arial" charset="0"/>
              <a:buNone/>
            </a:pP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	</a:t>
            </a:r>
            <a:r>
              <a:rPr lang="en-US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 – </a:t>
            </a: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производственные предприятия, которые  будут  появляться  вследствие  межкластерного синергетического</a:t>
            </a:r>
          </a:p>
          <a:p>
            <a:pPr eaLnBrk="1" hangingPunct="1">
              <a:buClr>
                <a:srgbClr val="660000"/>
              </a:buClr>
              <a:buSzPts val="1200"/>
              <a:buFont typeface="Arial" charset="0"/>
              <a:buNone/>
            </a:pPr>
            <a:r>
              <a:rPr lang="ru-RU" sz="1100">
                <a:solidFill>
                  <a:srgbClr val="660000"/>
                </a:solidFill>
                <a:latin typeface="Book Antiqua" pitchFamily="18" charset="0"/>
                <a:sym typeface="Book Antiqua" pitchFamily="18" charset="0"/>
              </a:rPr>
              <a:t>	    эффекта.</a:t>
            </a:r>
          </a:p>
        </p:txBody>
      </p:sp>
      <p:sp>
        <p:nvSpPr>
          <p:cNvPr id="8197" name="Google Shape;279;p31"/>
          <p:cNvSpPr>
            <a:spLocks noChangeArrowheads="1"/>
          </p:cNvSpPr>
          <p:nvPr/>
        </p:nvSpPr>
        <p:spPr bwMode="auto">
          <a:xfrm>
            <a:off x="876300" y="5951538"/>
            <a:ext cx="207963" cy="2079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198" name="Google Shape;280;p31"/>
          <p:cNvSpPr>
            <a:spLocks noChangeArrowheads="1"/>
          </p:cNvSpPr>
          <p:nvPr/>
        </p:nvSpPr>
        <p:spPr bwMode="auto">
          <a:xfrm>
            <a:off x="876300" y="6364288"/>
            <a:ext cx="207963" cy="207962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8199" name="Google Shape;162;p23" descr="UIBC Identity logo.wm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52388"/>
            <a:ext cx="10334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 descr="graph-003"/>
          <p:cNvPicPr>
            <a:picLocks noChangeAspect="1" noChangeArrowheads="1"/>
          </p:cNvPicPr>
          <p:nvPr/>
        </p:nvPicPr>
        <p:blipFill>
          <a:blip r:embed="rId4"/>
          <a:srcRect t="4008" r="421" b="20399"/>
          <a:stretch>
            <a:fillRect/>
          </a:stretch>
        </p:blipFill>
        <p:spPr bwMode="auto">
          <a:xfrm>
            <a:off x="130175" y="1306513"/>
            <a:ext cx="871696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93184" y="193182"/>
          <a:ext cx="8783392" cy="64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4316413" y="3554413"/>
            <a:ext cx="2368550" cy="1455737"/>
          </a:xfrm>
          <a:custGeom>
            <a:avLst/>
            <a:gdLst>
              <a:gd name="connsiteX0" fmla="*/ 86751 w 2368062"/>
              <a:gd name="connsiteY0" fmla="*/ 890954 h 1456006"/>
              <a:gd name="connsiteX1" fmla="*/ 1310640 w 2368062"/>
              <a:gd name="connsiteY1" fmla="*/ 60960 h 1456006"/>
              <a:gd name="connsiteX2" fmla="*/ 2281311 w 2368062"/>
              <a:gd name="connsiteY2" fmla="*/ 525194 h 1456006"/>
              <a:gd name="connsiteX3" fmla="*/ 790135 w 2368062"/>
              <a:gd name="connsiteY3" fmla="*/ 1397391 h 1456006"/>
              <a:gd name="connsiteX4" fmla="*/ 86751 w 2368062"/>
              <a:gd name="connsiteY4" fmla="*/ 890954 h 145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062" h="1456006">
                <a:moveTo>
                  <a:pt x="86751" y="890954"/>
                </a:moveTo>
                <a:cubicBezTo>
                  <a:pt x="173502" y="668216"/>
                  <a:pt x="944880" y="121920"/>
                  <a:pt x="1310640" y="60960"/>
                </a:cubicBezTo>
                <a:cubicBezTo>
                  <a:pt x="1676400" y="0"/>
                  <a:pt x="2368062" y="302456"/>
                  <a:pt x="2281311" y="525194"/>
                </a:cubicBezTo>
                <a:cubicBezTo>
                  <a:pt x="2194560" y="747933"/>
                  <a:pt x="1153551" y="1338776"/>
                  <a:pt x="790135" y="1397391"/>
                </a:cubicBezTo>
                <a:cubicBezTo>
                  <a:pt x="426720" y="1456006"/>
                  <a:pt x="0" y="1113693"/>
                  <a:pt x="86751" y="890954"/>
                </a:cubicBezTo>
                <a:close/>
              </a:path>
            </a:pathLst>
          </a:custGeom>
          <a:solidFill>
            <a:srgbClr val="F00D02">
              <a:alpha val="0"/>
            </a:srgbClr>
          </a:solidFill>
          <a:ln>
            <a:solidFill>
              <a:srgbClr val="CA3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38966" y="0"/>
          <a:ext cx="922193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 noGrp="1"/>
          </p:cNvSpPr>
          <p:nvPr>
            <p:ph type="title"/>
          </p:nvPr>
        </p:nvSpPr>
        <p:spPr>
          <a:xfrm>
            <a:off x="1079500" y="287338"/>
            <a:ext cx="7897813" cy="1143000"/>
          </a:xfrm>
        </p:spPr>
        <p:txBody>
          <a:bodyPr lIns="0" r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Lucida Sans" pitchFamily="34" charset="0"/>
              <a:buNone/>
            </a:pPr>
            <a:r>
              <a:rPr lang="ru-RU" sz="28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Пояснение возможных сценариев</a:t>
            </a:r>
            <a:br>
              <a:rPr lang="ru-RU" sz="28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</a:br>
            <a:r>
              <a:rPr lang="ru-RU" sz="2800" smtClean="0">
                <a:solidFill>
                  <a:srgbClr val="660000"/>
                </a:solidFill>
                <a:latin typeface="Book Antiqua" pitchFamily="18" charset="0"/>
                <a:cs typeface="Arial" charset="0"/>
                <a:sym typeface="Lucida Sans" pitchFamily="34" charset="0"/>
              </a:rPr>
              <a:t> экономического развития экономики Украины</a:t>
            </a:r>
          </a:p>
        </p:txBody>
      </p:sp>
      <p:sp>
        <p:nvSpPr>
          <p:cNvPr id="12291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indent="-342900" eaLnBrk="1" hangingPunct="1">
              <a:spcBef>
                <a:spcPts val="563"/>
              </a:spcBef>
              <a:spcAft>
                <a:spcPct val="0"/>
              </a:spcAft>
              <a:buSzPts val="1800"/>
              <a:buFont typeface="Noto Sans Symbols"/>
              <a:buNone/>
            </a:pPr>
            <a:endParaRPr lang="ru-RU" smtClean="0">
              <a:solidFill>
                <a:srgbClr val="FFFFFF"/>
              </a:solidFill>
              <a:latin typeface="Book Antiqua" pitchFamily="18" charset="0"/>
              <a:cs typeface="Arial" charset="0"/>
              <a:sym typeface="Book Antiqu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6375" y="1616075"/>
          <a:ext cx="8743950" cy="5078413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5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Сценарии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Устойчивое развитие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Оптимальное развитие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Промежуточ-ное развитие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Промежуточ-ное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 развитие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Промежуточ-ное развитие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3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Без изменений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ВВП,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млрд. долл. 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2740,8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3912,2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1563,1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1276,7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980,1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590,4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ВВП на 1 чел, тыс. долл.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70,3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100,3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40,1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Среднегодо-вой темп роста ВВП,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Arial" charset="0"/>
                        </a:rPr>
                        <a:t>1,002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241</Words>
  <Application>Microsoft Office PowerPoint</Application>
  <PresentationFormat>Экран (4:3)</PresentationFormat>
  <Paragraphs>71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 Cyr</vt:lpstr>
      <vt:lpstr>Book Antiqua</vt:lpstr>
      <vt:lpstr>Arial</vt:lpstr>
      <vt:lpstr>Noto Sans Symbols</vt:lpstr>
      <vt:lpstr>Times New Roman</vt:lpstr>
      <vt:lpstr>Calibri</vt:lpstr>
      <vt:lpstr>Lucida Sans</vt:lpstr>
      <vt:lpstr>Апекс</vt:lpstr>
      <vt:lpstr>Презентация PowerPoint</vt:lpstr>
      <vt:lpstr>СТРУКТУРА ЭКОНОМИЧЕСКОЙ МОДЕЛИ “УСТОЙЧИВОЕ РАЗВИТИЕ ЭКОНОМИКИ УКРАИНЫ”</vt:lpstr>
      <vt:lpstr>ПОСЛЕДОВАТЕЛЬНОСТЬ РЕАЛИЗАЦИИ  ЭКОНОМИЧЕСКОЙ МОДЕЛИ</vt:lpstr>
      <vt:lpstr>МЕЖОТРАСЛЕВОЙ ВЕРТИКАЛЬНО-ИНТЕГРИРОВАННЫЙ ПРОМЫШЛЕННЫЙ КЛАСТЕР ПО ВЫРАЩИВАНИЮ И ПЕРЕРАБОТКЕ ЛУБЯНЫХ КУЛЬТУР</vt:lpstr>
      <vt:lpstr>Презентация PowerPoint</vt:lpstr>
      <vt:lpstr>Презентация PowerPoint</vt:lpstr>
      <vt:lpstr>Пояснение возможных сценариев  экономического развития экономики Украины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187</cp:revision>
  <dcterms:modified xsi:type="dcterms:W3CDTF">2019-04-05T11:58:10Z</dcterms:modified>
</cp:coreProperties>
</file>