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57" r:id="rId4"/>
    <p:sldId id="268" r:id="rId5"/>
    <p:sldId id="269" r:id="rId6"/>
    <p:sldId id="258" r:id="rId7"/>
    <p:sldId id="259" r:id="rId8"/>
    <p:sldId id="265" r:id="rId9"/>
    <p:sldId id="266" r:id="rId10"/>
    <p:sldId id="273" r:id="rId11"/>
    <p:sldId id="270" r:id="rId12"/>
    <p:sldId id="271" r:id="rId13"/>
    <p:sldId id="260" r:id="rId14"/>
    <p:sldId id="274" r:id="rId15"/>
    <p:sldId id="262" r:id="rId16"/>
    <p:sldId id="275" r:id="rId17"/>
    <p:sldId id="277" r:id="rId18"/>
    <p:sldId id="272" r:id="rId19"/>
    <p:sldId id="267" r:id="rId2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" lastIdx="1" clrIdx="0">
    <p:extLst>
      <p:ext uri="{19B8F6BF-5375-455C-9EA6-DF929625EA0E}">
        <p15:presenceInfo xmlns:p15="http://schemas.microsoft.com/office/powerpoint/2012/main" xmlns="" userId="Михаи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0" autoAdjust="0"/>
    <p:restoredTop sz="87971" autoAdjust="0"/>
  </p:normalViewPr>
  <p:slideViewPr>
    <p:cSldViewPr>
      <p:cViewPr>
        <p:scale>
          <a:sx n="76" d="100"/>
          <a:sy n="76" d="100"/>
        </p:scale>
        <p:origin x="-90" y="-4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A7334-0AB0-40B3-A39E-E0E58B8FDEE3}" type="doc">
      <dgm:prSet loTypeId="urn:microsoft.com/office/officeart/2005/8/layout/hProcess3" loCatId="process" qsTypeId="urn:microsoft.com/office/officeart/2005/8/quickstyle/simple1" qsCatId="simple" csTypeId="urn:microsoft.com/office/officeart/2005/8/colors/accent0_2" csCatId="mainScheme" phldr="1"/>
      <dgm:spPr/>
    </dgm:pt>
    <dgm:pt modelId="{0C13007D-12CC-4D8E-8C3A-24C20C3A1BC9}">
      <dgm:prSet/>
      <dgm:spPr/>
      <dgm:t>
        <a:bodyPr/>
        <a:lstStyle/>
        <a:p>
          <a:endParaRPr lang="ru-RU" dirty="0"/>
        </a:p>
      </dgm:t>
    </dgm:pt>
    <dgm:pt modelId="{F829A610-4754-44CD-8B48-3E06A9B2B43D}" type="parTrans" cxnId="{1A7C4D65-0300-40C5-99BE-8FE37BA1F476}">
      <dgm:prSet/>
      <dgm:spPr/>
      <dgm:t>
        <a:bodyPr/>
        <a:lstStyle/>
        <a:p>
          <a:endParaRPr lang="ru-RU"/>
        </a:p>
      </dgm:t>
    </dgm:pt>
    <dgm:pt modelId="{024F1105-FFEF-44E8-96AB-3981A28A2F68}" type="sibTrans" cxnId="{1A7C4D65-0300-40C5-99BE-8FE37BA1F476}">
      <dgm:prSet/>
      <dgm:spPr/>
      <dgm:t>
        <a:bodyPr/>
        <a:lstStyle/>
        <a:p>
          <a:endParaRPr lang="ru-RU"/>
        </a:p>
      </dgm:t>
    </dgm:pt>
    <dgm:pt modelId="{40E87AFE-FE54-49D6-88F2-4950B70A11C6}" type="pres">
      <dgm:prSet presAssocID="{8F1A7334-0AB0-40B3-A39E-E0E58B8FDEE3}" presName="Name0" presStyleCnt="0">
        <dgm:presLayoutVars>
          <dgm:dir/>
          <dgm:animLvl val="lvl"/>
          <dgm:resizeHandles val="exact"/>
        </dgm:presLayoutVars>
      </dgm:prSet>
      <dgm:spPr/>
    </dgm:pt>
    <dgm:pt modelId="{C66B0041-7040-4478-8F43-99B442A1B956}" type="pres">
      <dgm:prSet presAssocID="{8F1A7334-0AB0-40B3-A39E-E0E58B8FDEE3}" presName="dummy" presStyleCnt="0"/>
      <dgm:spPr/>
    </dgm:pt>
    <dgm:pt modelId="{D8BF311B-42E5-4849-AAC0-FECF0C5290E0}" type="pres">
      <dgm:prSet presAssocID="{8F1A7334-0AB0-40B3-A39E-E0E58B8FDEE3}" presName="linH" presStyleCnt="0"/>
      <dgm:spPr/>
    </dgm:pt>
    <dgm:pt modelId="{C5802F68-BBFB-4074-9EAE-8F09D51A8CD5}" type="pres">
      <dgm:prSet presAssocID="{8F1A7334-0AB0-40B3-A39E-E0E58B8FDEE3}" presName="padding1" presStyleCnt="0"/>
      <dgm:spPr/>
    </dgm:pt>
    <dgm:pt modelId="{20EF73B5-C0FC-49A4-9EF3-5AAAA986CDE2}" type="pres">
      <dgm:prSet presAssocID="{0C13007D-12CC-4D8E-8C3A-24C20C3A1BC9}" presName="linV" presStyleCnt="0"/>
      <dgm:spPr/>
    </dgm:pt>
    <dgm:pt modelId="{FD4DDBA9-E3AA-46DE-9BD7-DAA856F974FD}" type="pres">
      <dgm:prSet presAssocID="{0C13007D-12CC-4D8E-8C3A-24C20C3A1BC9}" presName="spVertical1" presStyleCnt="0"/>
      <dgm:spPr/>
    </dgm:pt>
    <dgm:pt modelId="{74AAB4C3-D82B-4FA2-B86F-CCC657300C1A}" type="pres">
      <dgm:prSet presAssocID="{0C13007D-12CC-4D8E-8C3A-24C20C3A1BC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48B2C5-9C0B-4146-9355-BF95D6750D19}" type="pres">
      <dgm:prSet presAssocID="{0C13007D-12CC-4D8E-8C3A-24C20C3A1BC9}" presName="spVertical2" presStyleCnt="0"/>
      <dgm:spPr/>
    </dgm:pt>
    <dgm:pt modelId="{BCDFED75-F5B0-4916-9FB1-CDA58ECE87E8}" type="pres">
      <dgm:prSet presAssocID="{0C13007D-12CC-4D8E-8C3A-24C20C3A1BC9}" presName="spVertical3" presStyleCnt="0"/>
      <dgm:spPr/>
    </dgm:pt>
    <dgm:pt modelId="{C750A0DB-F122-4F90-8F0E-1163388F4128}" type="pres">
      <dgm:prSet presAssocID="{8F1A7334-0AB0-40B3-A39E-E0E58B8FDEE3}" presName="padding2" presStyleCnt="0"/>
      <dgm:spPr/>
    </dgm:pt>
    <dgm:pt modelId="{A415D3AE-D1E9-49FE-9576-8AB97A4248BE}" type="pres">
      <dgm:prSet presAssocID="{8F1A7334-0AB0-40B3-A39E-E0E58B8FDEE3}" presName="negArrow" presStyleCnt="0"/>
      <dgm:spPr/>
    </dgm:pt>
    <dgm:pt modelId="{BE62A7B5-B8C6-4991-A174-6998175998C2}" type="pres">
      <dgm:prSet presAssocID="{8F1A7334-0AB0-40B3-A39E-E0E58B8FDEE3}" presName="backgroundArrow" presStyleLbl="node1" presStyleIdx="0" presStyleCnt="1" custLinFactNeighborX="5929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A7C4D65-0300-40C5-99BE-8FE37BA1F476}" srcId="{8F1A7334-0AB0-40B3-A39E-E0E58B8FDEE3}" destId="{0C13007D-12CC-4D8E-8C3A-24C20C3A1BC9}" srcOrd="0" destOrd="0" parTransId="{F829A610-4754-44CD-8B48-3E06A9B2B43D}" sibTransId="{024F1105-FFEF-44E8-96AB-3981A28A2F68}"/>
    <dgm:cxn modelId="{0A1A666A-6948-472B-A09C-F6EEBC89B9BA}" type="presOf" srcId="{0C13007D-12CC-4D8E-8C3A-24C20C3A1BC9}" destId="{74AAB4C3-D82B-4FA2-B86F-CCC657300C1A}" srcOrd="0" destOrd="0" presId="urn:microsoft.com/office/officeart/2005/8/layout/hProcess3"/>
    <dgm:cxn modelId="{B1F027D1-3EDF-4EA8-AAD6-3C5EF43F8E51}" type="presOf" srcId="{8F1A7334-0AB0-40B3-A39E-E0E58B8FDEE3}" destId="{40E87AFE-FE54-49D6-88F2-4950B70A11C6}" srcOrd="0" destOrd="0" presId="urn:microsoft.com/office/officeart/2005/8/layout/hProcess3"/>
    <dgm:cxn modelId="{2561AD41-0496-40E3-8EDC-22EAEA817D0B}" type="presParOf" srcId="{40E87AFE-FE54-49D6-88F2-4950B70A11C6}" destId="{C66B0041-7040-4478-8F43-99B442A1B956}" srcOrd="0" destOrd="0" presId="urn:microsoft.com/office/officeart/2005/8/layout/hProcess3"/>
    <dgm:cxn modelId="{561202EA-F87F-4102-8D35-35435F9D97D7}" type="presParOf" srcId="{40E87AFE-FE54-49D6-88F2-4950B70A11C6}" destId="{D8BF311B-42E5-4849-AAC0-FECF0C5290E0}" srcOrd="1" destOrd="0" presId="urn:microsoft.com/office/officeart/2005/8/layout/hProcess3"/>
    <dgm:cxn modelId="{CD7F73BD-C60B-495A-A17A-F943E0BC11CD}" type="presParOf" srcId="{D8BF311B-42E5-4849-AAC0-FECF0C5290E0}" destId="{C5802F68-BBFB-4074-9EAE-8F09D51A8CD5}" srcOrd="0" destOrd="0" presId="urn:microsoft.com/office/officeart/2005/8/layout/hProcess3"/>
    <dgm:cxn modelId="{E5E06AB0-9854-4800-9746-5B8C2A3EA6DF}" type="presParOf" srcId="{D8BF311B-42E5-4849-AAC0-FECF0C5290E0}" destId="{20EF73B5-C0FC-49A4-9EF3-5AAAA986CDE2}" srcOrd="1" destOrd="0" presId="urn:microsoft.com/office/officeart/2005/8/layout/hProcess3"/>
    <dgm:cxn modelId="{873F394E-55D6-4A99-9515-3AD3A7FCE399}" type="presParOf" srcId="{20EF73B5-C0FC-49A4-9EF3-5AAAA986CDE2}" destId="{FD4DDBA9-E3AA-46DE-9BD7-DAA856F974FD}" srcOrd="0" destOrd="0" presId="urn:microsoft.com/office/officeart/2005/8/layout/hProcess3"/>
    <dgm:cxn modelId="{8EF1B7C9-9AE9-4545-B7E9-99E91117F6C5}" type="presParOf" srcId="{20EF73B5-C0FC-49A4-9EF3-5AAAA986CDE2}" destId="{74AAB4C3-D82B-4FA2-B86F-CCC657300C1A}" srcOrd="1" destOrd="0" presId="urn:microsoft.com/office/officeart/2005/8/layout/hProcess3"/>
    <dgm:cxn modelId="{47C8E952-C078-48DF-834F-1AF0E922AE51}" type="presParOf" srcId="{20EF73B5-C0FC-49A4-9EF3-5AAAA986CDE2}" destId="{8648B2C5-9C0B-4146-9355-BF95D6750D19}" srcOrd="2" destOrd="0" presId="urn:microsoft.com/office/officeart/2005/8/layout/hProcess3"/>
    <dgm:cxn modelId="{452DEF08-4FF1-4042-BF59-E6387D89E28D}" type="presParOf" srcId="{20EF73B5-C0FC-49A4-9EF3-5AAAA986CDE2}" destId="{BCDFED75-F5B0-4916-9FB1-CDA58ECE87E8}" srcOrd="3" destOrd="0" presId="urn:microsoft.com/office/officeart/2005/8/layout/hProcess3"/>
    <dgm:cxn modelId="{1872588E-2F0C-4E06-AE60-5C7723127F36}" type="presParOf" srcId="{D8BF311B-42E5-4849-AAC0-FECF0C5290E0}" destId="{C750A0DB-F122-4F90-8F0E-1163388F4128}" srcOrd="2" destOrd="0" presId="urn:microsoft.com/office/officeart/2005/8/layout/hProcess3"/>
    <dgm:cxn modelId="{2448C9CF-8213-4E89-A9A7-75608BBD49B5}" type="presParOf" srcId="{D8BF311B-42E5-4849-AAC0-FECF0C5290E0}" destId="{A415D3AE-D1E9-49FE-9576-8AB97A4248BE}" srcOrd="3" destOrd="0" presId="urn:microsoft.com/office/officeart/2005/8/layout/hProcess3"/>
    <dgm:cxn modelId="{5F978088-E07A-4721-A3FB-BDF611AFE52C}" type="presParOf" srcId="{D8BF311B-42E5-4849-AAC0-FECF0C5290E0}" destId="{BE62A7B5-B8C6-4991-A174-6998175998C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87C8A-6C9C-442E-8767-EA4884C1FF24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AE1A1-D93E-4F56-B2AF-66506EFC389D}">
      <dgm:prSet phldrT="[Текст]"/>
      <dgm:spPr/>
      <dgm:t>
        <a:bodyPr/>
        <a:lstStyle/>
        <a:p>
          <a:r>
            <a:rPr lang="en-US" dirty="0" smtClean="0"/>
            <a:t>POS Tagging</a:t>
          </a:r>
          <a:endParaRPr lang="ru-RU" dirty="0"/>
        </a:p>
      </dgm:t>
    </dgm:pt>
    <dgm:pt modelId="{8EA9E502-D420-46A9-8ABA-93EDE7AE15FF}" type="parTrans" cxnId="{00FA7643-1364-41EF-8F50-8DB47F34DEB3}">
      <dgm:prSet/>
      <dgm:spPr/>
      <dgm:t>
        <a:bodyPr/>
        <a:lstStyle/>
        <a:p>
          <a:endParaRPr lang="ru-RU"/>
        </a:p>
      </dgm:t>
    </dgm:pt>
    <dgm:pt modelId="{7B5027A3-E55F-4AC9-9B9B-909FCB29309D}" type="sibTrans" cxnId="{00FA7643-1364-41EF-8F50-8DB47F34DEB3}">
      <dgm:prSet/>
      <dgm:spPr/>
      <dgm:t>
        <a:bodyPr/>
        <a:lstStyle/>
        <a:p>
          <a:endParaRPr lang="ru-RU"/>
        </a:p>
      </dgm:t>
    </dgm:pt>
    <dgm:pt modelId="{8EC5A9D9-FCF6-448C-96F5-1A6C011F70DB}">
      <dgm:prSet phldrT="[Текст]"/>
      <dgm:spPr/>
      <dgm:t>
        <a:bodyPr/>
        <a:lstStyle/>
        <a:p>
          <a:r>
            <a:rPr lang="en-US" dirty="0" smtClean="0"/>
            <a:t>Rule-Based</a:t>
          </a:r>
          <a:endParaRPr lang="ru-RU" dirty="0"/>
        </a:p>
      </dgm:t>
    </dgm:pt>
    <dgm:pt modelId="{153B07E2-BD2E-402F-99DA-1321C5BC3B69}" type="parTrans" cxnId="{F64C968D-4820-4775-A10B-0B468F86EA05}">
      <dgm:prSet/>
      <dgm:spPr/>
      <dgm:t>
        <a:bodyPr/>
        <a:lstStyle/>
        <a:p>
          <a:endParaRPr lang="ru-RU"/>
        </a:p>
      </dgm:t>
    </dgm:pt>
    <dgm:pt modelId="{0885433D-D4DC-4148-BC53-9AB3924F18AA}" type="sibTrans" cxnId="{F64C968D-4820-4775-A10B-0B468F86EA05}">
      <dgm:prSet/>
      <dgm:spPr/>
      <dgm:t>
        <a:bodyPr/>
        <a:lstStyle/>
        <a:p>
          <a:endParaRPr lang="ru-RU"/>
        </a:p>
      </dgm:t>
    </dgm:pt>
    <dgm:pt modelId="{92B71AE7-CC30-4145-92CD-EE9E3E246BDF}">
      <dgm:prSet phldrT="[Текст]"/>
      <dgm:spPr/>
      <dgm:t>
        <a:bodyPr/>
        <a:lstStyle/>
        <a:p>
          <a:r>
            <a:rPr lang="en-US" dirty="0" smtClean="0"/>
            <a:t>Stochastic</a:t>
          </a:r>
          <a:endParaRPr lang="ru-RU" dirty="0"/>
        </a:p>
      </dgm:t>
    </dgm:pt>
    <dgm:pt modelId="{E4130FC4-C913-41CF-A499-8EF98FAA08DB}" type="parTrans" cxnId="{DA92724B-C89D-476D-A0B5-50D49BAF8BBF}">
      <dgm:prSet/>
      <dgm:spPr/>
      <dgm:t>
        <a:bodyPr/>
        <a:lstStyle/>
        <a:p>
          <a:endParaRPr lang="ru-RU"/>
        </a:p>
      </dgm:t>
    </dgm:pt>
    <dgm:pt modelId="{E51A0D6C-5373-4BC8-B366-FC7B08AE6444}" type="sibTrans" cxnId="{DA92724B-C89D-476D-A0B5-50D49BAF8BBF}">
      <dgm:prSet/>
      <dgm:spPr/>
      <dgm:t>
        <a:bodyPr/>
        <a:lstStyle/>
        <a:p>
          <a:endParaRPr lang="ru-RU"/>
        </a:p>
      </dgm:t>
    </dgm:pt>
    <dgm:pt modelId="{6995E983-A797-48C8-8B26-511770A3EEB0}" type="pres">
      <dgm:prSet presAssocID="{E9B87C8A-6C9C-442E-8767-EA4884C1FF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1BE2590-E850-4C04-B9BB-1AEDF8991DB0}" type="pres">
      <dgm:prSet presAssocID="{ECCAE1A1-D93E-4F56-B2AF-66506EFC389D}" presName="hierRoot1" presStyleCnt="0">
        <dgm:presLayoutVars>
          <dgm:hierBranch val="init"/>
        </dgm:presLayoutVars>
      </dgm:prSet>
      <dgm:spPr/>
    </dgm:pt>
    <dgm:pt modelId="{75CBE520-B817-477B-83CA-4D87D5EDAF2A}" type="pres">
      <dgm:prSet presAssocID="{ECCAE1A1-D93E-4F56-B2AF-66506EFC389D}" presName="rootComposite1" presStyleCnt="0"/>
      <dgm:spPr/>
    </dgm:pt>
    <dgm:pt modelId="{F92CCDA2-16EC-413E-AC9C-C9A1C77B1953}" type="pres">
      <dgm:prSet presAssocID="{ECCAE1A1-D93E-4F56-B2AF-66506EFC38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4C81D-0289-4E42-95DE-D553CA1BFBB4}" type="pres">
      <dgm:prSet presAssocID="{ECCAE1A1-D93E-4F56-B2AF-66506EFC389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98F68770-4ED5-4124-8E43-D75CF394655F}" type="pres">
      <dgm:prSet presAssocID="{ECCAE1A1-D93E-4F56-B2AF-66506EFC389D}" presName="hierChild2" presStyleCnt="0"/>
      <dgm:spPr/>
    </dgm:pt>
    <dgm:pt modelId="{9A6A5038-CF33-4D87-A8C6-7D42D07F1BEE}" type="pres">
      <dgm:prSet presAssocID="{153B07E2-BD2E-402F-99DA-1321C5BC3B69}" presName="Name37" presStyleLbl="parChTrans1D2" presStyleIdx="0" presStyleCnt="2"/>
      <dgm:spPr/>
      <dgm:t>
        <a:bodyPr/>
        <a:lstStyle/>
        <a:p>
          <a:endParaRPr lang="uk-UA"/>
        </a:p>
      </dgm:t>
    </dgm:pt>
    <dgm:pt modelId="{F10F79ED-B5B7-4FBC-9B9A-6636A2D3BFFC}" type="pres">
      <dgm:prSet presAssocID="{8EC5A9D9-FCF6-448C-96F5-1A6C011F70DB}" presName="hierRoot2" presStyleCnt="0">
        <dgm:presLayoutVars>
          <dgm:hierBranch val="init"/>
        </dgm:presLayoutVars>
      </dgm:prSet>
      <dgm:spPr/>
    </dgm:pt>
    <dgm:pt modelId="{D5D7E6E6-9AB8-48C3-AC08-90A5750711BA}" type="pres">
      <dgm:prSet presAssocID="{8EC5A9D9-FCF6-448C-96F5-1A6C011F70DB}" presName="rootComposite" presStyleCnt="0"/>
      <dgm:spPr/>
    </dgm:pt>
    <dgm:pt modelId="{4D68BE17-9826-4AD1-8ED8-E367DDD83CE0}" type="pres">
      <dgm:prSet presAssocID="{8EC5A9D9-FCF6-448C-96F5-1A6C011F70D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828391-6CAE-4841-9A47-8E2034E92E07}" type="pres">
      <dgm:prSet presAssocID="{8EC5A9D9-FCF6-448C-96F5-1A6C011F70DB}" presName="rootConnector" presStyleLbl="node2" presStyleIdx="0" presStyleCnt="2"/>
      <dgm:spPr/>
      <dgm:t>
        <a:bodyPr/>
        <a:lstStyle/>
        <a:p>
          <a:endParaRPr lang="uk-UA"/>
        </a:p>
      </dgm:t>
    </dgm:pt>
    <dgm:pt modelId="{4BC3022B-13FE-440C-B169-B32FD74FB772}" type="pres">
      <dgm:prSet presAssocID="{8EC5A9D9-FCF6-448C-96F5-1A6C011F70DB}" presName="hierChild4" presStyleCnt="0"/>
      <dgm:spPr/>
    </dgm:pt>
    <dgm:pt modelId="{BC2E33B5-4964-40E4-95A3-D6E359EC93EA}" type="pres">
      <dgm:prSet presAssocID="{8EC5A9D9-FCF6-448C-96F5-1A6C011F70DB}" presName="hierChild5" presStyleCnt="0"/>
      <dgm:spPr/>
    </dgm:pt>
    <dgm:pt modelId="{B7AFFC76-709E-4DB4-8D59-3733636B298F}" type="pres">
      <dgm:prSet presAssocID="{E4130FC4-C913-41CF-A499-8EF98FAA08DB}" presName="Name37" presStyleLbl="parChTrans1D2" presStyleIdx="1" presStyleCnt="2"/>
      <dgm:spPr/>
      <dgm:t>
        <a:bodyPr/>
        <a:lstStyle/>
        <a:p>
          <a:endParaRPr lang="uk-UA"/>
        </a:p>
      </dgm:t>
    </dgm:pt>
    <dgm:pt modelId="{118F8159-29D6-48E3-880F-4384487DFED5}" type="pres">
      <dgm:prSet presAssocID="{92B71AE7-CC30-4145-92CD-EE9E3E246BDF}" presName="hierRoot2" presStyleCnt="0">
        <dgm:presLayoutVars>
          <dgm:hierBranch val="init"/>
        </dgm:presLayoutVars>
      </dgm:prSet>
      <dgm:spPr/>
    </dgm:pt>
    <dgm:pt modelId="{112FC49A-5915-48E2-83CF-0341AD3CA909}" type="pres">
      <dgm:prSet presAssocID="{92B71AE7-CC30-4145-92CD-EE9E3E246BDF}" presName="rootComposite" presStyleCnt="0"/>
      <dgm:spPr/>
    </dgm:pt>
    <dgm:pt modelId="{F0021BE6-717B-4030-97CE-97F240B4F9A1}" type="pres">
      <dgm:prSet presAssocID="{92B71AE7-CC30-4145-92CD-EE9E3E246BD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2FDD1-08E7-496A-8DD1-88E7D5EAFA97}" type="pres">
      <dgm:prSet presAssocID="{92B71AE7-CC30-4145-92CD-EE9E3E246BDF}" presName="rootConnector" presStyleLbl="node2" presStyleIdx="1" presStyleCnt="2"/>
      <dgm:spPr/>
      <dgm:t>
        <a:bodyPr/>
        <a:lstStyle/>
        <a:p>
          <a:endParaRPr lang="uk-UA"/>
        </a:p>
      </dgm:t>
    </dgm:pt>
    <dgm:pt modelId="{32EC1D99-3259-491D-97C8-49349C4AB356}" type="pres">
      <dgm:prSet presAssocID="{92B71AE7-CC30-4145-92CD-EE9E3E246BDF}" presName="hierChild4" presStyleCnt="0"/>
      <dgm:spPr/>
    </dgm:pt>
    <dgm:pt modelId="{5ACBD731-E8BA-4567-AC96-3031CA9F9890}" type="pres">
      <dgm:prSet presAssocID="{92B71AE7-CC30-4145-92CD-EE9E3E246BDF}" presName="hierChild5" presStyleCnt="0"/>
      <dgm:spPr/>
    </dgm:pt>
    <dgm:pt modelId="{67BB8C38-AABF-4008-9BFF-383AB5E789FC}" type="pres">
      <dgm:prSet presAssocID="{ECCAE1A1-D93E-4F56-B2AF-66506EFC389D}" presName="hierChild3" presStyleCnt="0"/>
      <dgm:spPr/>
    </dgm:pt>
  </dgm:ptLst>
  <dgm:cxnLst>
    <dgm:cxn modelId="{FD160015-4809-42D4-B5CE-7D2951FD0ED6}" type="presOf" srcId="{E9B87C8A-6C9C-442E-8767-EA4884C1FF24}" destId="{6995E983-A797-48C8-8B26-511770A3EEB0}" srcOrd="0" destOrd="0" presId="urn:microsoft.com/office/officeart/2005/8/layout/orgChart1"/>
    <dgm:cxn modelId="{845A311A-C85A-403F-B420-C166E9EB5A2E}" type="presOf" srcId="{8EC5A9D9-FCF6-448C-96F5-1A6C011F70DB}" destId="{4D68BE17-9826-4AD1-8ED8-E367DDD83CE0}" srcOrd="0" destOrd="0" presId="urn:microsoft.com/office/officeart/2005/8/layout/orgChart1"/>
    <dgm:cxn modelId="{504D30D1-0C33-4AC0-A13E-C3C18445CDD9}" type="presOf" srcId="{ECCAE1A1-D93E-4F56-B2AF-66506EFC389D}" destId="{F92CCDA2-16EC-413E-AC9C-C9A1C77B1953}" srcOrd="0" destOrd="0" presId="urn:microsoft.com/office/officeart/2005/8/layout/orgChart1"/>
    <dgm:cxn modelId="{B2E83A2C-7E95-4972-8364-E733D84995BA}" type="presOf" srcId="{ECCAE1A1-D93E-4F56-B2AF-66506EFC389D}" destId="{C8A4C81D-0289-4E42-95DE-D553CA1BFBB4}" srcOrd="1" destOrd="0" presId="urn:microsoft.com/office/officeart/2005/8/layout/orgChart1"/>
    <dgm:cxn modelId="{00FA7643-1364-41EF-8F50-8DB47F34DEB3}" srcId="{E9B87C8A-6C9C-442E-8767-EA4884C1FF24}" destId="{ECCAE1A1-D93E-4F56-B2AF-66506EFC389D}" srcOrd="0" destOrd="0" parTransId="{8EA9E502-D420-46A9-8ABA-93EDE7AE15FF}" sibTransId="{7B5027A3-E55F-4AC9-9B9B-909FCB29309D}"/>
    <dgm:cxn modelId="{91067F7A-B8FF-4ECF-8321-DECED5507EA3}" type="presOf" srcId="{E4130FC4-C913-41CF-A499-8EF98FAA08DB}" destId="{B7AFFC76-709E-4DB4-8D59-3733636B298F}" srcOrd="0" destOrd="0" presId="urn:microsoft.com/office/officeart/2005/8/layout/orgChart1"/>
    <dgm:cxn modelId="{C7CB9383-663A-4CB1-BD40-6B9934C36BB9}" type="presOf" srcId="{153B07E2-BD2E-402F-99DA-1321C5BC3B69}" destId="{9A6A5038-CF33-4D87-A8C6-7D42D07F1BEE}" srcOrd="0" destOrd="0" presId="urn:microsoft.com/office/officeart/2005/8/layout/orgChart1"/>
    <dgm:cxn modelId="{DA92724B-C89D-476D-A0B5-50D49BAF8BBF}" srcId="{ECCAE1A1-D93E-4F56-B2AF-66506EFC389D}" destId="{92B71AE7-CC30-4145-92CD-EE9E3E246BDF}" srcOrd="1" destOrd="0" parTransId="{E4130FC4-C913-41CF-A499-8EF98FAA08DB}" sibTransId="{E51A0D6C-5373-4BC8-B366-FC7B08AE6444}"/>
    <dgm:cxn modelId="{3B7FE3C1-0DC0-4C47-8070-92AE1A49581D}" type="presOf" srcId="{92B71AE7-CC30-4145-92CD-EE9E3E246BDF}" destId="{F0021BE6-717B-4030-97CE-97F240B4F9A1}" srcOrd="0" destOrd="0" presId="urn:microsoft.com/office/officeart/2005/8/layout/orgChart1"/>
    <dgm:cxn modelId="{F64C968D-4820-4775-A10B-0B468F86EA05}" srcId="{ECCAE1A1-D93E-4F56-B2AF-66506EFC389D}" destId="{8EC5A9D9-FCF6-448C-96F5-1A6C011F70DB}" srcOrd="0" destOrd="0" parTransId="{153B07E2-BD2E-402F-99DA-1321C5BC3B69}" sibTransId="{0885433D-D4DC-4148-BC53-9AB3924F18AA}"/>
    <dgm:cxn modelId="{42F17DEE-E17D-4015-9E62-127385F66201}" type="presOf" srcId="{8EC5A9D9-FCF6-448C-96F5-1A6C011F70DB}" destId="{38828391-6CAE-4841-9A47-8E2034E92E07}" srcOrd="1" destOrd="0" presId="urn:microsoft.com/office/officeart/2005/8/layout/orgChart1"/>
    <dgm:cxn modelId="{D1A24C00-20CC-4A99-9FCE-BAC674FAC7A3}" type="presOf" srcId="{92B71AE7-CC30-4145-92CD-EE9E3E246BDF}" destId="{8C12FDD1-08E7-496A-8DD1-88E7D5EAFA97}" srcOrd="1" destOrd="0" presId="urn:microsoft.com/office/officeart/2005/8/layout/orgChart1"/>
    <dgm:cxn modelId="{1037B9F3-58DB-4B9F-A340-F7EE18A76A96}" type="presParOf" srcId="{6995E983-A797-48C8-8B26-511770A3EEB0}" destId="{91BE2590-E850-4C04-B9BB-1AEDF8991DB0}" srcOrd="0" destOrd="0" presId="urn:microsoft.com/office/officeart/2005/8/layout/orgChart1"/>
    <dgm:cxn modelId="{761CC756-4659-4DB9-B53F-D8E378557651}" type="presParOf" srcId="{91BE2590-E850-4C04-B9BB-1AEDF8991DB0}" destId="{75CBE520-B817-477B-83CA-4D87D5EDAF2A}" srcOrd="0" destOrd="0" presId="urn:microsoft.com/office/officeart/2005/8/layout/orgChart1"/>
    <dgm:cxn modelId="{0E1B58F5-B305-4C7B-AA61-B792A88D5168}" type="presParOf" srcId="{75CBE520-B817-477B-83CA-4D87D5EDAF2A}" destId="{F92CCDA2-16EC-413E-AC9C-C9A1C77B1953}" srcOrd="0" destOrd="0" presId="urn:microsoft.com/office/officeart/2005/8/layout/orgChart1"/>
    <dgm:cxn modelId="{CC64C1F6-7C59-4ED6-902B-41DA5DE3FED3}" type="presParOf" srcId="{75CBE520-B817-477B-83CA-4D87D5EDAF2A}" destId="{C8A4C81D-0289-4E42-95DE-D553CA1BFBB4}" srcOrd="1" destOrd="0" presId="urn:microsoft.com/office/officeart/2005/8/layout/orgChart1"/>
    <dgm:cxn modelId="{D9164CC1-BE2D-4CD7-A6D3-1C5DDBD4877C}" type="presParOf" srcId="{91BE2590-E850-4C04-B9BB-1AEDF8991DB0}" destId="{98F68770-4ED5-4124-8E43-D75CF394655F}" srcOrd="1" destOrd="0" presId="urn:microsoft.com/office/officeart/2005/8/layout/orgChart1"/>
    <dgm:cxn modelId="{14CF7413-80D5-485E-AD69-F106B3EBC352}" type="presParOf" srcId="{98F68770-4ED5-4124-8E43-D75CF394655F}" destId="{9A6A5038-CF33-4D87-A8C6-7D42D07F1BEE}" srcOrd="0" destOrd="0" presId="urn:microsoft.com/office/officeart/2005/8/layout/orgChart1"/>
    <dgm:cxn modelId="{C173B69A-E96E-4FEC-9B0B-635A586DEFEF}" type="presParOf" srcId="{98F68770-4ED5-4124-8E43-D75CF394655F}" destId="{F10F79ED-B5B7-4FBC-9B9A-6636A2D3BFFC}" srcOrd="1" destOrd="0" presId="urn:microsoft.com/office/officeart/2005/8/layout/orgChart1"/>
    <dgm:cxn modelId="{10A4FB1D-3BC1-4025-8624-3FD13341CAF2}" type="presParOf" srcId="{F10F79ED-B5B7-4FBC-9B9A-6636A2D3BFFC}" destId="{D5D7E6E6-9AB8-48C3-AC08-90A5750711BA}" srcOrd="0" destOrd="0" presId="urn:microsoft.com/office/officeart/2005/8/layout/orgChart1"/>
    <dgm:cxn modelId="{E40DFC08-4EED-4296-9E37-31DD1F36A4F8}" type="presParOf" srcId="{D5D7E6E6-9AB8-48C3-AC08-90A5750711BA}" destId="{4D68BE17-9826-4AD1-8ED8-E367DDD83CE0}" srcOrd="0" destOrd="0" presId="urn:microsoft.com/office/officeart/2005/8/layout/orgChart1"/>
    <dgm:cxn modelId="{1501D96B-3732-4F73-B3EE-423492AC3D8F}" type="presParOf" srcId="{D5D7E6E6-9AB8-48C3-AC08-90A5750711BA}" destId="{38828391-6CAE-4841-9A47-8E2034E92E07}" srcOrd="1" destOrd="0" presId="urn:microsoft.com/office/officeart/2005/8/layout/orgChart1"/>
    <dgm:cxn modelId="{D830A35D-BCF8-4B82-90C8-0CBD9C7CF8F3}" type="presParOf" srcId="{F10F79ED-B5B7-4FBC-9B9A-6636A2D3BFFC}" destId="{4BC3022B-13FE-440C-B169-B32FD74FB772}" srcOrd="1" destOrd="0" presId="urn:microsoft.com/office/officeart/2005/8/layout/orgChart1"/>
    <dgm:cxn modelId="{27DEE483-FB11-43D1-9C23-D1FE8A947696}" type="presParOf" srcId="{F10F79ED-B5B7-4FBC-9B9A-6636A2D3BFFC}" destId="{BC2E33B5-4964-40E4-95A3-D6E359EC93EA}" srcOrd="2" destOrd="0" presId="urn:microsoft.com/office/officeart/2005/8/layout/orgChart1"/>
    <dgm:cxn modelId="{B0775198-F263-46BA-B7A5-F34BF8060FB2}" type="presParOf" srcId="{98F68770-4ED5-4124-8E43-D75CF394655F}" destId="{B7AFFC76-709E-4DB4-8D59-3733636B298F}" srcOrd="2" destOrd="0" presId="urn:microsoft.com/office/officeart/2005/8/layout/orgChart1"/>
    <dgm:cxn modelId="{88097C45-3D0F-4DC7-BE09-56725C20B0B5}" type="presParOf" srcId="{98F68770-4ED5-4124-8E43-D75CF394655F}" destId="{118F8159-29D6-48E3-880F-4384487DFED5}" srcOrd="3" destOrd="0" presId="urn:microsoft.com/office/officeart/2005/8/layout/orgChart1"/>
    <dgm:cxn modelId="{CFBAD73A-5AAB-49F6-889A-EF07B4FBDFCC}" type="presParOf" srcId="{118F8159-29D6-48E3-880F-4384487DFED5}" destId="{112FC49A-5915-48E2-83CF-0341AD3CA909}" srcOrd="0" destOrd="0" presId="urn:microsoft.com/office/officeart/2005/8/layout/orgChart1"/>
    <dgm:cxn modelId="{BA7B5C49-8E37-4792-B674-9134BC9B7B7F}" type="presParOf" srcId="{112FC49A-5915-48E2-83CF-0341AD3CA909}" destId="{F0021BE6-717B-4030-97CE-97F240B4F9A1}" srcOrd="0" destOrd="0" presId="urn:microsoft.com/office/officeart/2005/8/layout/orgChart1"/>
    <dgm:cxn modelId="{A0EE233E-5B3C-44E6-8F4B-AC6A04449B16}" type="presParOf" srcId="{112FC49A-5915-48E2-83CF-0341AD3CA909}" destId="{8C12FDD1-08E7-496A-8DD1-88E7D5EAFA97}" srcOrd="1" destOrd="0" presId="urn:microsoft.com/office/officeart/2005/8/layout/orgChart1"/>
    <dgm:cxn modelId="{2FF13F60-A9F0-4746-8FAF-97D6A32B7F71}" type="presParOf" srcId="{118F8159-29D6-48E3-880F-4384487DFED5}" destId="{32EC1D99-3259-491D-97C8-49349C4AB356}" srcOrd="1" destOrd="0" presId="urn:microsoft.com/office/officeart/2005/8/layout/orgChart1"/>
    <dgm:cxn modelId="{5F667708-88E4-4581-B005-B8455E3D2373}" type="presParOf" srcId="{118F8159-29D6-48E3-880F-4384487DFED5}" destId="{5ACBD731-E8BA-4567-AC96-3031CA9F9890}" srcOrd="2" destOrd="0" presId="urn:microsoft.com/office/officeart/2005/8/layout/orgChart1"/>
    <dgm:cxn modelId="{4501234C-C031-4DBD-951A-ACE6DD04CB64}" type="presParOf" srcId="{91BE2590-E850-4C04-B9BB-1AEDF8991DB0}" destId="{67BB8C38-AABF-4008-9BFF-383AB5E789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2A7B5-B8C6-4991-A174-6998175998C2}">
      <dsp:nvSpPr>
        <dsp:cNvPr id="0" name=""/>
        <dsp:cNvSpPr/>
      </dsp:nvSpPr>
      <dsp:spPr>
        <a:xfrm>
          <a:off x="0" y="22674"/>
          <a:ext cx="3507463" cy="252000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B4C3-D82B-4FA2-B86F-CCC657300C1A}">
      <dsp:nvSpPr>
        <dsp:cNvPr id="0" name=""/>
        <dsp:cNvSpPr/>
      </dsp:nvSpPr>
      <dsp:spPr>
        <a:xfrm>
          <a:off x="282926" y="652674"/>
          <a:ext cx="287379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282926" y="652674"/>
        <a:ext cx="2873790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FFC76-709E-4DB4-8D59-3733636B298F}">
      <dsp:nvSpPr>
        <dsp:cNvPr id="0" name=""/>
        <dsp:cNvSpPr/>
      </dsp:nvSpPr>
      <dsp:spPr>
        <a:xfrm>
          <a:off x="4572000" y="1763827"/>
          <a:ext cx="2130595" cy="739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72"/>
              </a:lnTo>
              <a:lnTo>
                <a:pt x="2130595" y="369772"/>
              </a:lnTo>
              <a:lnTo>
                <a:pt x="2130595" y="7395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A5038-CF33-4D87-A8C6-7D42D07F1BEE}">
      <dsp:nvSpPr>
        <dsp:cNvPr id="0" name=""/>
        <dsp:cNvSpPr/>
      </dsp:nvSpPr>
      <dsp:spPr>
        <a:xfrm>
          <a:off x="2441404" y="1763827"/>
          <a:ext cx="2130595" cy="739545"/>
        </a:xfrm>
        <a:custGeom>
          <a:avLst/>
          <a:gdLst/>
          <a:ahLst/>
          <a:cxnLst/>
          <a:rect l="0" t="0" r="0" b="0"/>
          <a:pathLst>
            <a:path>
              <a:moveTo>
                <a:pt x="2130595" y="0"/>
              </a:moveTo>
              <a:lnTo>
                <a:pt x="2130595" y="369772"/>
              </a:lnTo>
              <a:lnTo>
                <a:pt x="0" y="369772"/>
              </a:lnTo>
              <a:lnTo>
                <a:pt x="0" y="7395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CCDA2-16EC-413E-AC9C-C9A1C77B1953}">
      <dsp:nvSpPr>
        <dsp:cNvPr id="0" name=""/>
        <dsp:cNvSpPr/>
      </dsp:nvSpPr>
      <dsp:spPr>
        <a:xfrm>
          <a:off x="2811177" y="3004"/>
          <a:ext cx="3521645" cy="1760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POS Tagging</a:t>
          </a:r>
          <a:endParaRPr lang="ru-RU" sz="6000" kern="1200" dirty="0"/>
        </a:p>
      </dsp:txBody>
      <dsp:txXfrm>
        <a:off x="2811177" y="3004"/>
        <a:ext cx="3521645" cy="1760822"/>
      </dsp:txXfrm>
    </dsp:sp>
    <dsp:sp modelId="{4D68BE17-9826-4AD1-8ED8-E367DDD83CE0}">
      <dsp:nvSpPr>
        <dsp:cNvPr id="0" name=""/>
        <dsp:cNvSpPr/>
      </dsp:nvSpPr>
      <dsp:spPr>
        <a:xfrm>
          <a:off x="680581" y="2503372"/>
          <a:ext cx="3521645" cy="1760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Rule-Based</a:t>
          </a:r>
          <a:endParaRPr lang="ru-RU" sz="6000" kern="1200" dirty="0"/>
        </a:p>
      </dsp:txBody>
      <dsp:txXfrm>
        <a:off x="680581" y="2503372"/>
        <a:ext cx="3521645" cy="1760822"/>
      </dsp:txXfrm>
    </dsp:sp>
    <dsp:sp modelId="{F0021BE6-717B-4030-97CE-97F240B4F9A1}">
      <dsp:nvSpPr>
        <dsp:cNvPr id="0" name=""/>
        <dsp:cNvSpPr/>
      </dsp:nvSpPr>
      <dsp:spPr>
        <a:xfrm>
          <a:off x="4941772" y="2503372"/>
          <a:ext cx="3521645" cy="1760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Stochastic</a:t>
          </a:r>
          <a:endParaRPr lang="ru-RU" sz="6000" kern="1200" dirty="0"/>
        </a:p>
      </dsp:txBody>
      <dsp:txXfrm>
        <a:off x="4941772" y="2503372"/>
        <a:ext cx="3521645" cy="176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5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переглядом якогось нового матеріалу іноземною мовою, таких як відео, статті, лекції нам завжди не вистачає словника із словами та термінами, які були використанні в ньому. Проте, маючи такий словник, ми все одно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будемо затрачати доволі багато часу для знаходження необхідного слова.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4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21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пропонуємо розробити комп’ютерну програму для швидкого знаходження невідомих вам слів. Постають такі питання: «Звідки програма буде знати невідомі вам слова?», «Яким чином програма буде розпізнавати слова в тексті, як чітко виражені частини мови?», «Як один алгоритм буде працювати з динамічними вхідними даними?». Саме тому ми використовуємо алгоритми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Дані алгоритми можуть самостійно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навчатися і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вдосконалюватися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Tagging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алгоритми поділяються на дві відмінні групи: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Rule-Based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Taggers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 основі правил)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Stochastic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Taggers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(стохастичні)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для позначення частин мови Еріка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Бріла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один із перших і найбільш широко використовуваних англійських POS-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теггерів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використовує алгоритми на основі правил. Давайте спочатку подивимося на дуже короткий огляд того, на чому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грунтуються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ці правила.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2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Типові підходи, що базуються на правилах, використовують контекстну інформацію для призначення тегів невідомим або неоднозначним словам. Неоднозначність здійснюється шляхом аналізу лінгвістичних особливостей слова, попереднього слова, наступного слова та інших аспектів.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Наприклад, якщо попереднє слово є артиклем, то дане слово має бути іменником. Ця інформація кодується у вигляді правил.</a:t>
            </a:r>
            <a:b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Однак, цей метод нам не підходить, тому що в POS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Tagging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статистичні методи були і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більш успішними, ніж методи, засновані на правилах, тому перейдемо до них.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56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Термін «стохастичний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теггер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може посилатися на будь-яку кількість різних підходів до проблеми POS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Tagging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Будь-яка модель, що якось включає частоту або ймовірність, може бути позначена стохастичною.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Найпростіші «стохастичні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теггери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усувають неоднозначність слів,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грунтуючись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виключно на ймовірності того, що слово зустрічається з певним тегом. Іншими словами, тег, який найчастіше зустрічається в навчальному наборі зі словом, - це той, який призначений для неоднозначного екземпляра цього слова. Проблема з цим підходом полягає в тому, що, незважаючи на те, що вона може давати дійсний тег для даного слова, вона може також давати неприпустимі послідовності тегів.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0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6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DCAA3-DEBC-406D-8401-30E1F946FF53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83A8-B65A-4820-B3AA-18435A44086F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67F8A-3B9B-475E-B703-D5E9DB2614A0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5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6B7B8-68DB-4C8D-B1EE-F0C4532BD17D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8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857C3-C93F-4E49-AD92-CBF7106F2783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6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BE7C9-88BB-4EFE-8667-3062E1396877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3653-6E18-417E-A961-3DF0937C0BAA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615" name="рамка" descr="Изображение прямоугольни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705AF-92A4-4691-A540-883D58C8D1DC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614" name="рамка" descr="Изображение прямоугольни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E27C-4335-4F92-9135-AD8999CC569B}" type="datetime1">
              <a:rPr lang="ru-RU" smtClean="0"/>
              <a:t>02.04.2019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02.04.2019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ordofprograms/pos-tagg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ordofprograms/pos-tagg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509.01626" TargetMode="External"/><Relationship Id="rId3" Type="http://schemas.openxmlformats.org/officeDocument/2006/relationships/hyperlink" Target="https://arxiv.org/abs/1803.01271" TargetMode="External"/><Relationship Id="rId7" Type="http://schemas.openxmlformats.org/officeDocument/2006/relationships/hyperlink" Target="https://pubweb.eng.utah.edu/~cs6961/papers/klinger-crf-intro.pdf" TargetMode="External"/><Relationship Id="rId2" Type="http://schemas.openxmlformats.org/officeDocument/2006/relationships/hyperlink" Target="http://www.cis.upenn.edu/~pereira/papers/cr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510.06168" TargetMode="External"/><Relationship Id="rId5" Type="http://schemas.openxmlformats.org/officeDocument/2006/relationships/hyperlink" Target="https://arxiv.org/abs/1503.04069" TargetMode="External"/><Relationship Id="rId4" Type="http://schemas.openxmlformats.org/officeDocument/2006/relationships/hyperlink" Target="https://arxiv.org/abs/1603.00423" TargetMode="External"/><Relationship Id="rId9" Type="http://schemas.openxmlformats.org/officeDocument/2006/relationships/hyperlink" Target="https://arxiv.org/abs/1512.0140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" y="1981200"/>
            <a:ext cx="12171315" cy="2365390"/>
          </a:xfrm>
        </p:spPr>
        <p:txBody>
          <a:bodyPr rtlCol="0"/>
          <a:lstStyle/>
          <a:p>
            <a:pPr algn="ctr"/>
            <a:r>
              <a:rPr lang="uk-UA" b="1" dirty="0"/>
              <a:t>Визначення частини мови за допомогою алгоритмів </a:t>
            </a:r>
            <a:r>
              <a:rPr lang="uk-UA" b="1" dirty="0" err="1"/>
              <a:t>Machine</a:t>
            </a:r>
            <a:r>
              <a:rPr lang="uk-UA" b="1" dirty="0"/>
              <a:t> </a:t>
            </a:r>
            <a:r>
              <a:rPr lang="uk-UA" b="1" dirty="0" err="1" smtClean="0"/>
              <a:t>Learning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213" y="4953000"/>
            <a:ext cx="11582400" cy="1371600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ru-RU" sz="3200" dirty="0" err="1" smtClean="0"/>
              <a:t>Науковий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керівник</a:t>
            </a:r>
            <a:r>
              <a:rPr lang="en-US" sz="3200" dirty="0" smtClean="0"/>
              <a:t>: </a:t>
            </a:r>
            <a:r>
              <a:rPr lang="ru-RU" sz="3200" dirty="0" smtClean="0"/>
              <a:t>Щербина </a:t>
            </a:r>
            <a:r>
              <a:rPr lang="uk-UA" sz="3200" dirty="0" smtClean="0"/>
              <a:t>Ірина Сергіївна, </a:t>
            </a:r>
            <a:r>
              <a:rPr lang="uk-UA" sz="3200" dirty="0" err="1" smtClean="0"/>
              <a:t>к.т.н</a:t>
            </a:r>
            <a:r>
              <a:rPr lang="uk-UA" sz="3200" dirty="0" smtClean="0"/>
              <a:t>., доц.</a:t>
            </a:r>
          </a:p>
          <a:p>
            <a:pPr rtl="0">
              <a:lnSpc>
                <a:spcPct val="110000"/>
              </a:lnSpc>
            </a:pPr>
            <a:r>
              <a:rPr lang="uk-UA" sz="3200" dirty="0" smtClean="0"/>
              <a:t>Автори</a:t>
            </a:r>
            <a:r>
              <a:rPr lang="en-US" sz="3200" dirty="0" smtClean="0"/>
              <a:t>: </a:t>
            </a:r>
            <a:r>
              <a:rPr lang="ru-RU" sz="3200" dirty="0" err="1" smtClean="0"/>
              <a:t>Шелег</a:t>
            </a:r>
            <a:r>
              <a:rPr lang="ru-RU" sz="3200" dirty="0" smtClean="0"/>
              <a:t> Михайло, Баб</a:t>
            </a:r>
            <a:r>
              <a:rPr lang="uk-UA" sz="3200" dirty="0" err="1" smtClean="0"/>
              <a:t>ій</a:t>
            </a:r>
            <a:r>
              <a:rPr lang="uk-UA" sz="3200" dirty="0" smtClean="0"/>
              <a:t> Назарій</a:t>
            </a:r>
          </a:p>
          <a:p>
            <a:pPr rtl="0">
              <a:lnSpc>
                <a:spcPct val="110000"/>
              </a:lnSpc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4103"/>
            <a:ext cx="1188561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3200" dirty="0" err="1" smtClean="0">
                <a:solidFill>
                  <a:schemeClr val="accent2"/>
                </a:solidFill>
              </a:rPr>
              <a:t>Державний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ун</a:t>
            </a:r>
            <a:r>
              <a:rPr lang="uk-UA" sz="3200" dirty="0" err="1" smtClean="0">
                <a:solidFill>
                  <a:schemeClr val="accent2"/>
                </a:solidFill>
              </a:rPr>
              <a:t>іверситет</a:t>
            </a:r>
            <a:r>
              <a:rPr lang="uk-UA" sz="3200" dirty="0" smtClean="0">
                <a:solidFill>
                  <a:schemeClr val="accent2"/>
                </a:solidFill>
              </a:rPr>
              <a:t> телекомунікацій</a:t>
            </a:r>
          </a:p>
          <a:p>
            <a:pPr algn="r">
              <a:lnSpc>
                <a:spcPct val="90000"/>
              </a:lnSpc>
            </a:pPr>
            <a:r>
              <a:rPr lang="uk-UA" sz="3200" dirty="0">
                <a:solidFill>
                  <a:schemeClr val="accent2"/>
                </a:solidFill>
              </a:rPr>
              <a:t>	</a:t>
            </a:r>
            <a:r>
              <a:rPr lang="uk-UA" sz="3200" dirty="0" smtClean="0">
                <a:solidFill>
                  <a:schemeClr val="accent2"/>
                </a:solidFill>
              </a:rPr>
              <a:t>кафедра </a:t>
            </a:r>
            <a:r>
              <a:rPr lang="uk-UA" sz="3200" dirty="0" err="1" smtClean="0">
                <a:solidFill>
                  <a:schemeClr val="accent2"/>
                </a:solidFill>
              </a:rPr>
              <a:t>Комп</a:t>
            </a:r>
            <a:r>
              <a:rPr lang="en-US" sz="3200" dirty="0" smtClean="0">
                <a:solidFill>
                  <a:schemeClr val="accent2"/>
                </a:solidFill>
              </a:rPr>
              <a:t>`</a:t>
            </a:r>
            <a:r>
              <a:rPr lang="ru-RU" sz="3200" dirty="0" err="1" smtClean="0">
                <a:solidFill>
                  <a:schemeClr val="accent2"/>
                </a:solidFill>
              </a:rPr>
              <a:t>ютерних</a:t>
            </a:r>
            <a:r>
              <a:rPr lang="ru-RU" sz="3200" dirty="0" smtClean="0">
                <a:solidFill>
                  <a:schemeClr val="accent2"/>
                </a:solidFill>
              </a:rPr>
              <a:t> наук</a:t>
            </a:r>
            <a:endParaRPr lang="uk-UA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0812" y="6102379"/>
            <a:ext cx="4114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 u="sng" dirty="0" smtClean="0">
                <a:solidFill>
                  <a:schemeClr val="accent2"/>
                </a:solidFill>
              </a:rPr>
              <a:t>Конкурсна робота</a:t>
            </a:r>
            <a:endParaRPr lang="uk-UA" sz="36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CRF(</a:t>
            </a:r>
            <a:r>
              <a:rPr lang="ru-RU" sz="4400" dirty="0" err="1" smtClean="0"/>
              <a:t>Умовно</a:t>
            </a:r>
            <a:r>
              <a:rPr lang="ru-RU" sz="4400" dirty="0" smtClean="0"/>
              <a:t> </a:t>
            </a:r>
            <a:r>
              <a:rPr lang="ru-RU" sz="4400" dirty="0" err="1" smtClean="0"/>
              <a:t>випадков</a:t>
            </a:r>
            <a:r>
              <a:rPr lang="uk-UA" sz="4400" dirty="0" smtClean="0"/>
              <a:t>і поля</a:t>
            </a:r>
            <a:r>
              <a:rPr lang="en-US" sz="4400" dirty="0" smtClean="0"/>
              <a:t>)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752600"/>
            <a:ext cx="4813772" cy="3886201"/>
          </a:xfrm>
          <a:prstGeom prst="rect">
            <a:avLst/>
          </a:prstGeom>
        </p:spPr>
      </p:pic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1752599"/>
            <a:ext cx="62484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45141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CNN(</a:t>
            </a:r>
            <a:r>
              <a:rPr lang="ru-RU" sz="4400" dirty="0" err="1" smtClean="0"/>
              <a:t>Згорткова</a:t>
            </a:r>
            <a:r>
              <a:rPr lang="ru-RU" sz="4400" dirty="0" smtClean="0"/>
              <a:t> нейрона мережа</a:t>
            </a:r>
            <a:r>
              <a:rPr lang="en-US" sz="4400" dirty="0" smtClean="0"/>
              <a:t>)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691147"/>
            <a:ext cx="6143892" cy="4328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12" y="1691147"/>
            <a:ext cx="4191000" cy="4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en-US" sz="4400" dirty="0" smtClean="0"/>
              <a:t>LSTM(</a:t>
            </a:r>
            <a:r>
              <a:rPr lang="ru-RU" sz="4400" dirty="0" err="1" smtClean="0"/>
              <a:t>Довга</a:t>
            </a:r>
            <a:r>
              <a:rPr lang="ru-RU" sz="4400" dirty="0" smtClean="0"/>
              <a:t> </a:t>
            </a:r>
            <a:r>
              <a:rPr lang="ru-RU" sz="4400" dirty="0" err="1" smtClean="0"/>
              <a:t>короткотривала</a:t>
            </a:r>
            <a:r>
              <a:rPr lang="ru-RU" sz="4400" dirty="0" smtClean="0"/>
              <a:t> мережа</a:t>
            </a:r>
            <a:r>
              <a:rPr lang="en-US" sz="4400" dirty="0" smtClean="0"/>
              <a:t>)</a:t>
            </a:r>
            <a:endParaRPr lang="uk-UA" sz="4400" dirty="0"/>
          </a:p>
        </p:txBody>
      </p:sp>
      <p:pic>
        <p:nvPicPr>
          <p:cNvPr id="5124" name="Picture 4" descr="ÐÐ°ÑÑÐ¸Ð½ÐºÐ¸ Ð¿Ð¾ Ð·Ð°Ð¿ÑÐ¾ÑÑ LS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676400"/>
            <a:ext cx="7239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lstm cell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590800"/>
            <a:ext cx="418941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102076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Кінцева архітектура нейронної мережі</a:t>
            </a:r>
            <a:endParaRPr lang="en-US" sz="44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1600200"/>
            <a:ext cx="56007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8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Результати</a:t>
            </a:r>
            <a:endParaRPr lang="uk-UA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3" y="1654277"/>
            <a:ext cx="5229225" cy="4010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676400"/>
            <a:ext cx="5547360" cy="2133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867400"/>
            <a:ext cx="12188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4"/>
              </a:rPr>
              <a:t>https://github.com/lordofprograms/pos-tagger</a:t>
            </a:r>
            <a:endParaRPr lang="uk-UA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4411" y="4387930"/>
            <a:ext cx="59420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NO GPU DETECTED!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Візуалізація </a:t>
            </a:r>
            <a:r>
              <a:rPr lang="ru-RU" sz="4400" dirty="0" smtClean="0"/>
              <a:t>результат</a:t>
            </a:r>
            <a:r>
              <a:rPr lang="uk-UA" sz="4400" dirty="0" err="1" smtClean="0"/>
              <a:t>ів</a:t>
            </a:r>
            <a:r>
              <a:rPr lang="uk-UA" sz="4400" dirty="0" smtClean="0"/>
              <a:t> </a:t>
            </a:r>
            <a:r>
              <a:rPr lang="en-US" sz="4400" dirty="0" smtClean="0"/>
              <a:t>POS-Tagging</a:t>
            </a:r>
            <a:endParaRPr lang="en-US" sz="4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573974"/>
              </p:ext>
            </p:extLst>
          </p:nvPr>
        </p:nvGraphicFramePr>
        <p:xfrm>
          <a:off x="1522414" y="1752600"/>
          <a:ext cx="9601199" cy="471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Image" r:id="rId3" imgW="11428560" imgH="6348960" progId="Photoshop.Image.13">
                  <p:embed/>
                </p:oleObj>
              </mc:Choice>
              <mc:Fallback>
                <p:oleObj name="Image" r:id="rId3" imgW="11428560" imgH="6348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2414" y="1752600"/>
                        <a:ext cx="9601199" cy="471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7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Висновки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13" y="1676400"/>
            <a:ext cx="11582399" cy="4495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вирішено</a:t>
            </a:r>
            <a:r>
              <a:rPr lang="ru-RU" dirty="0"/>
              <a:t> </a:t>
            </a:r>
            <a:r>
              <a:rPr lang="ru-RU" dirty="0" err="1"/>
              <a:t>актуальне</a:t>
            </a:r>
            <a:r>
              <a:rPr lang="ru-RU" dirty="0"/>
              <a:t>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 smtClean="0"/>
              <a:t>завдання</a:t>
            </a:r>
            <a:r>
              <a:rPr lang="en-US" dirty="0" smtClean="0"/>
              <a:t>: </a:t>
            </a:r>
            <a:r>
              <a:rPr lang="uk-UA" dirty="0" smtClean="0"/>
              <a:t>розроблено </a:t>
            </a:r>
            <a:r>
              <a:rPr lang="ru-RU" dirty="0" smtClean="0"/>
              <a:t>систему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перекладу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нейронної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для </a:t>
            </a:r>
            <a:r>
              <a:rPr lang="ru-RU" dirty="0" err="1"/>
              <a:t>тагування</a:t>
            </a:r>
            <a:r>
              <a:rPr lang="ru-RU" dirty="0"/>
              <a:t> </a:t>
            </a:r>
            <a:r>
              <a:rPr lang="ru-RU" dirty="0" err="1"/>
              <a:t>послідовностей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Проведено </a:t>
            </a:r>
            <a:r>
              <a:rPr lang="ru-RU" dirty="0" err="1" smtClean="0"/>
              <a:t>анал</a:t>
            </a:r>
            <a:r>
              <a:rPr lang="uk-UA" dirty="0" smtClean="0"/>
              <a:t>із існуючих алгоритмів </a:t>
            </a:r>
            <a:r>
              <a:rPr lang="en-US" dirty="0" smtClean="0"/>
              <a:t>POS Tagging </a:t>
            </a:r>
            <a:r>
              <a:rPr lang="ru-RU" dirty="0" smtClean="0"/>
              <a:t>– </a:t>
            </a:r>
            <a:r>
              <a:rPr lang="en-US" dirty="0" smtClean="0"/>
              <a:t>Rule-based </a:t>
            </a:r>
            <a:r>
              <a:rPr lang="ru-RU" dirty="0" smtClean="0"/>
              <a:t>та </a:t>
            </a:r>
            <a:r>
              <a:rPr lang="en-US" dirty="0" smtClean="0"/>
              <a:t>Stochastic</a:t>
            </a:r>
            <a:r>
              <a:rPr lang="uk-UA" dirty="0"/>
              <a:t>.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Досл</a:t>
            </a:r>
            <a:r>
              <a:rPr lang="uk-UA" dirty="0" err="1" smtClean="0"/>
              <a:t>іджено</a:t>
            </a:r>
            <a:r>
              <a:rPr lang="uk-UA" dirty="0" smtClean="0"/>
              <a:t> статистичну модель </a:t>
            </a:r>
            <a:r>
              <a:rPr lang="en-US" dirty="0" smtClean="0"/>
              <a:t>CRF </a:t>
            </a:r>
            <a:r>
              <a:rPr lang="ru-RU" dirty="0" smtClean="0"/>
              <a:t>та </a:t>
            </a:r>
            <a:r>
              <a:rPr lang="ru-RU" dirty="0" err="1" smtClean="0"/>
              <a:t>модел</a:t>
            </a:r>
            <a:r>
              <a:rPr lang="uk-UA" dirty="0" smtClean="0"/>
              <a:t>і нейронних мереж </a:t>
            </a:r>
            <a:r>
              <a:rPr lang="en-US" dirty="0" smtClean="0"/>
              <a:t>CNN, BLSTM </a:t>
            </a:r>
            <a:r>
              <a:rPr lang="uk-UA" dirty="0"/>
              <a:t>.</a:t>
            </a:r>
            <a:endParaRPr lang="uk-UA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вищеперерахованих</a:t>
            </a:r>
            <a:r>
              <a:rPr lang="ru-RU" dirty="0" smtClean="0"/>
              <a:t> </a:t>
            </a:r>
            <a:r>
              <a:rPr lang="ru-RU" dirty="0" smtClean="0"/>
              <a:t>моделей машинного </a:t>
            </a:r>
            <a:r>
              <a:rPr lang="ru-RU" dirty="0" err="1" smtClean="0"/>
              <a:t>навчання</a:t>
            </a:r>
            <a:r>
              <a:rPr lang="ru-RU" dirty="0" smtClean="0"/>
              <a:t> р</a:t>
            </a:r>
            <a:r>
              <a:rPr lang="uk-UA" dirty="0" err="1" smtClean="0"/>
              <a:t>озроблена</a:t>
            </a:r>
            <a:r>
              <a:rPr lang="uk-UA" dirty="0" smtClean="0"/>
              <a:t> нейронна мережа </a:t>
            </a:r>
            <a:r>
              <a:rPr lang="uk-UA" dirty="0"/>
              <a:t>.</a:t>
            </a:r>
            <a:endParaRPr lang="uk-UA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uk-UA" dirty="0"/>
              <a:t>Р</a:t>
            </a:r>
            <a:r>
              <a:rPr lang="uk-UA" dirty="0" smtClean="0"/>
              <a:t>озроблено ПЗ</a:t>
            </a:r>
            <a:r>
              <a:rPr lang="en-US" dirty="0" smtClean="0"/>
              <a:t>: </a:t>
            </a:r>
            <a:r>
              <a:rPr lang="ru-RU" dirty="0" err="1" smtClean="0"/>
              <a:t>нейронна</a:t>
            </a:r>
            <a:r>
              <a:rPr lang="ru-RU" dirty="0" smtClean="0"/>
              <a:t> мережа на</a:t>
            </a:r>
            <a:r>
              <a:rPr lang="en-US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en-US" dirty="0" smtClean="0"/>
              <a:t>Python </a:t>
            </a:r>
            <a:r>
              <a:rPr lang="ru-RU" dirty="0" smtClean="0"/>
              <a:t>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фреймворк</a:t>
            </a:r>
            <a:r>
              <a:rPr lang="uk-UA" dirty="0" err="1" smtClean="0"/>
              <a:t>ів</a:t>
            </a:r>
            <a:r>
              <a:rPr lang="uk-UA" dirty="0" smtClean="0"/>
              <a:t> </a:t>
            </a:r>
            <a:r>
              <a:rPr lang="en-US" dirty="0" err="1" smtClean="0"/>
              <a:t>TensorFlow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en-US" dirty="0" err="1" smtClean="0"/>
              <a:t>AllenNLP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Буде </a:t>
            </a:r>
            <a:r>
              <a:rPr lang="ru-RU" dirty="0" err="1" smtClean="0"/>
              <a:t>натренована</a:t>
            </a:r>
            <a:r>
              <a:rPr lang="ru-RU" dirty="0" smtClean="0"/>
              <a:t> та протестована на </a:t>
            </a:r>
            <a:r>
              <a:rPr lang="en-US" dirty="0" err="1" smtClean="0"/>
              <a:t>CoNNL</a:t>
            </a:r>
            <a:r>
              <a:rPr lang="en-US" dirty="0" smtClean="0"/>
              <a:t> Corpora, WSJ Penn Treebank </a:t>
            </a:r>
            <a:r>
              <a:rPr lang="ru-RU" dirty="0" smtClean="0"/>
              <a:t>та </a:t>
            </a:r>
            <a:r>
              <a:rPr lang="en-US" dirty="0" smtClean="0"/>
              <a:t>Brown Corpus </a:t>
            </a:r>
            <a:r>
              <a:rPr lang="ru-RU" dirty="0" err="1" smtClean="0"/>
              <a:t>датасетах</a:t>
            </a:r>
            <a:r>
              <a:rPr lang="ru-RU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6142703"/>
            <a:ext cx="12188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https://github.com/lordofprograms/pos-tagger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31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Література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13" y="1676400"/>
            <a:ext cx="12039600" cy="5181600"/>
          </a:xfrm>
        </p:spPr>
        <p:txBody>
          <a:bodyPr>
            <a:noAutofit/>
          </a:bodyPr>
          <a:lstStyle/>
          <a:p>
            <a:pPr lvl="0" algn="just"/>
            <a:r>
              <a:rPr lang="uk-UA" sz="1600" dirty="0" err="1"/>
              <a:t>Lafferty</a:t>
            </a:r>
            <a:r>
              <a:rPr lang="uk-UA" sz="1600" dirty="0"/>
              <a:t> J., </a:t>
            </a:r>
            <a:r>
              <a:rPr lang="uk-UA" sz="1600" dirty="0" err="1"/>
              <a:t>McCallum</a:t>
            </a:r>
            <a:r>
              <a:rPr lang="uk-UA" sz="1600" dirty="0"/>
              <a:t> A., </a:t>
            </a:r>
            <a:r>
              <a:rPr lang="uk-UA" sz="1600" dirty="0" err="1"/>
              <a:t>Pereira</a:t>
            </a:r>
            <a:r>
              <a:rPr lang="uk-UA" sz="1600" dirty="0"/>
              <a:t> F. “</a:t>
            </a:r>
            <a:r>
              <a:rPr lang="uk-UA" sz="1600" dirty="0" err="1">
                <a:hlinkClick r:id="rId2"/>
              </a:rPr>
              <a:t>Conditional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Random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Fields</a:t>
            </a:r>
            <a:r>
              <a:rPr lang="uk-UA" sz="1600" dirty="0">
                <a:hlinkClick r:id="rId2"/>
              </a:rPr>
              <a:t>: </a:t>
            </a:r>
            <a:r>
              <a:rPr lang="uk-UA" sz="1600" dirty="0" err="1">
                <a:hlinkClick r:id="rId2"/>
              </a:rPr>
              <a:t>Probabilistic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Models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for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Segmenting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and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Labeling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Sequence</a:t>
            </a:r>
            <a:r>
              <a:rPr lang="uk-UA" sz="1600" dirty="0">
                <a:hlinkClick r:id="rId2"/>
              </a:rPr>
              <a:t> </a:t>
            </a:r>
            <a:r>
              <a:rPr lang="uk-UA" sz="1600" dirty="0" err="1">
                <a:hlinkClick r:id="rId2"/>
              </a:rPr>
              <a:t>Data</a:t>
            </a:r>
            <a:r>
              <a:rPr lang="uk-UA" sz="1600" dirty="0"/>
              <a:t>”. </a:t>
            </a:r>
            <a:r>
              <a:rPr lang="uk-UA" sz="1600" dirty="0" err="1"/>
              <a:t>Proceedings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the</a:t>
            </a:r>
            <a:r>
              <a:rPr lang="uk-UA" sz="1600" dirty="0"/>
              <a:t> 18th </a:t>
            </a:r>
            <a:r>
              <a:rPr lang="uk-UA" sz="1600" dirty="0" err="1"/>
              <a:t>International</a:t>
            </a:r>
            <a:r>
              <a:rPr lang="uk-UA" sz="1600" dirty="0"/>
              <a:t> </a:t>
            </a:r>
            <a:r>
              <a:rPr lang="uk-UA" sz="1600" dirty="0" err="1"/>
              <a:t>Conference</a:t>
            </a:r>
            <a:r>
              <a:rPr lang="uk-UA" sz="1600" dirty="0"/>
              <a:t> </a:t>
            </a:r>
            <a:r>
              <a:rPr lang="uk-UA" sz="1600" dirty="0" err="1"/>
              <a:t>on</a:t>
            </a:r>
            <a:r>
              <a:rPr lang="uk-UA" sz="1600" dirty="0"/>
              <a:t> </a:t>
            </a:r>
            <a:r>
              <a:rPr lang="uk-UA" sz="1600" dirty="0" err="1"/>
              <a:t>Machine</a:t>
            </a:r>
            <a:r>
              <a:rPr lang="uk-UA" sz="1600" dirty="0"/>
              <a:t> </a:t>
            </a:r>
            <a:r>
              <a:rPr lang="uk-UA" sz="1600" dirty="0" err="1"/>
              <a:t>Learning</a:t>
            </a:r>
            <a:r>
              <a:rPr lang="uk-UA" sz="1600" dirty="0"/>
              <a:t>. 282-289. 2001.</a:t>
            </a:r>
          </a:p>
          <a:p>
            <a:pPr lvl="0" algn="just"/>
            <a:r>
              <a:rPr lang="en-US" sz="1600" dirty="0"/>
              <a:t>Bai S., </a:t>
            </a:r>
            <a:r>
              <a:rPr lang="en-US" sz="1600" dirty="0" err="1"/>
              <a:t>Kolter</a:t>
            </a:r>
            <a:r>
              <a:rPr lang="en-US" sz="1600" dirty="0"/>
              <a:t> J. Z., </a:t>
            </a:r>
            <a:r>
              <a:rPr lang="en-US" sz="1600" dirty="0" err="1"/>
              <a:t>Koltun</a:t>
            </a:r>
            <a:r>
              <a:rPr lang="en-US" sz="1600" dirty="0"/>
              <a:t>, V. (2018). An Empirical Evaluation of Generic Convolutional and Recurrent Networks for Sequence Modeling. </a:t>
            </a:r>
            <a:r>
              <a:rPr lang="en-US" sz="1600" u="sng" dirty="0">
                <a:hlinkClick r:id="rId3"/>
              </a:rPr>
              <a:t>arxiv.org/abs/1803.01271</a:t>
            </a:r>
            <a:endParaRPr lang="uk-UA" sz="1600" dirty="0"/>
          </a:p>
          <a:p>
            <a:pPr lvl="0" algn="just"/>
            <a:r>
              <a:rPr lang="uk-UA" sz="1600" dirty="0" err="1"/>
              <a:t>Phong</a:t>
            </a:r>
            <a:r>
              <a:rPr lang="uk-UA" sz="1600" dirty="0"/>
              <a:t> </a:t>
            </a:r>
            <a:r>
              <a:rPr lang="uk-UA" sz="1600" dirty="0" err="1"/>
              <a:t>Le</a:t>
            </a:r>
            <a:r>
              <a:rPr lang="uk-UA" sz="1600" dirty="0"/>
              <a:t>, </a:t>
            </a:r>
            <a:r>
              <a:rPr lang="uk-UA" sz="1600" dirty="0" err="1"/>
              <a:t>Zuidema</a:t>
            </a:r>
            <a:r>
              <a:rPr lang="uk-UA" sz="1600" dirty="0"/>
              <a:t> </a:t>
            </a:r>
            <a:r>
              <a:rPr lang="en-US" sz="1600" dirty="0"/>
              <a:t>W. (</a:t>
            </a:r>
            <a:r>
              <a:rPr lang="en-US" sz="1600" dirty="0" smtClean="0"/>
              <a:t>201</a:t>
            </a:r>
            <a:r>
              <a:rPr lang="uk-UA" sz="1600" dirty="0" smtClean="0"/>
              <a:t>6</a:t>
            </a:r>
            <a:r>
              <a:rPr lang="en-US" sz="1600" dirty="0" smtClean="0"/>
              <a:t>): </a:t>
            </a:r>
            <a:r>
              <a:rPr lang="uk-UA" sz="1600" dirty="0" err="1"/>
              <a:t>Quantifying</a:t>
            </a:r>
            <a:r>
              <a:rPr lang="uk-UA" sz="1600" dirty="0"/>
              <a:t> </a:t>
            </a:r>
            <a:r>
              <a:rPr lang="uk-UA" sz="1600" dirty="0" err="1"/>
              <a:t>the</a:t>
            </a:r>
            <a:r>
              <a:rPr lang="uk-UA" sz="1600" dirty="0"/>
              <a:t> </a:t>
            </a:r>
            <a:r>
              <a:rPr lang="uk-UA" sz="1600" dirty="0" err="1"/>
              <a:t>vanishing</a:t>
            </a:r>
            <a:r>
              <a:rPr lang="uk-UA" sz="1600" dirty="0"/>
              <a:t> </a:t>
            </a:r>
            <a:r>
              <a:rPr lang="uk-UA" sz="1600" dirty="0" err="1"/>
              <a:t>gradient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long</a:t>
            </a:r>
            <a:r>
              <a:rPr lang="uk-UA" sz="1600" dirty="0"/>
              <a:t> </a:t>
            </a:r>
            <a:r>
              <a:rPr lang="uk-UA" sz="1600" dirty="0" err="1"/>
              <a:t>distance</a:t>
            </a:r>
            <a:r>
              <a:rPr lang="uk-UA" sz="1600" dirty="0"/>
              <a:t> </a:t>
            </a:r>
            <a:r>
              <a:rPr lang="uk-UA" sz="1600" dirty="0" err="1"/>
              <a:t>dependency</a:t>
            </a:r>
            <a:r>
              <a:rPr lang="uk-UA" sz="1600" dirty="0"/>
              <a:t> </a:t>
            </a:r>
            <a:r>
              <a:rPr lang="uk-UA" sz="1600" dirty="0" err="1"/>
              <a:t>problem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</a:t>
            </a:r>
            <a:r>
              <a:rPr lang="uk-UA" sz="1600" dirty="0" err="1"/>
              <a:t>recursive</a:t>
            </a:r>
            <a:r>
              <a:rPr lang="uk-UA" sz="1600" dirty="0"/>
              <a:t> </a:t>
            </a:r>
            <a:r>
              <a:rPr lang="uk-UA" sz="1600" dirty="0" err="1"/>
              <a:t>neural</a:t>
            </a:r>
            <a:r>
              <a:rPr lang="uk-UA" sz="1600" dirty="0"/>
              <a:t> </a:t>
            </a:r>
            <a:r>
              <a:rPr lang="uk-UA" sz="1600" dirty="0" err="1"/>
              <a:t>networks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recursive</a:t>
            </a:r>
            <a:r>
              <a:rPr lang="uk-UA" sz="1600" dirty="0"/>
              <a:t> </a:t>
            </a:r>
            <a:r>
              <a:rPr lang="uk-UA" sz="1600" dirty="0" err="1"/>
              <a:t>LSTMs</a:t>
            </a:r>
            <a:r>
              <a:rPr lang="en-US" sz="1600" dirty="0"/>
              <a:t>. </a:t>
            </a:r>
            <a:r>
              <a:rPr lang="en-US" sz="1600" u="sng" dirty="0">
                <a:hlinkClick r:id="rId4"/>
              </a:rPr>
              <a:t>arxiv.org/abs/1603.00423</a:t>
            </a:r>
            <a:endParaRPr lang="uk-UA" sz="1600" dirty="0"/>
          </a:p>
          <a:p>
            <a:pPr lvl="0" algn="just"/>
            <a:r>
              <a:rPr lang="en-US" sz="1600" dirty="0" err="1"/>
              <a:t>Greff</a:t>
            </a:r>
            <a:r>
              <a:rPr lang="en-US" sz="1600" dirty="0"/>
              <a:t> K., Srivastava R.K., </a:t>
            </a:r>
            <a:r>
              <a:rPr lang="en-US" sz="1600" dirty="0" err="1"/>
              <a:t>Koutník</a:t>
            </a:r>
            <a:r>
              <a:rPr lang="en-US" sz="1600" dirty="0"/>
              <a:t> J., </a:t>
            </a:r>
            <a:r>
              <a:rPr lang="en-US" sz="1600" dirty="0" err="1"/>
              <a:t>Steunebrink</a:t>
            </a:r>
            <a:r>
              <a:rPr lang="en-US" sz="1600" dirty="0"/>
              <a:t> B.R., </a:t>
            </a:r>
            <a:r>
              <a:rPr lang="en-US" sz="1600" dirty="0" err="1"/>
              <a:t>Schmidhuber</a:t>
            </a:r>
            <a:r>
              <a:rPr lang="en-US" sz="1600" dirty="0"/>
              <a:t> J. LSTM: A Search Space Odyssey. </a:t>
            </a:r>
            <a:r>
              <a:rPr lang="en-US" sz="1600" u="sng" dirty="0">
                <a:hlinkClick r:id="rId5"/>
              </a:rPr>
              <a:t>arxiv.org/abs/1503.04069</a:t>
            </a:r>
            <a:endParaRPr lang="uk-UA" sz="1600" dirty="0"/>
          </a:p>
          <a:p>
            <a:pPr lvl="0" algn="just"/>
            <a:r>
              <a:rPr lang="en-US" sz="1600" dirty="0"/>
              <a:t>Wang P., Qian Y., Soong F.K., Lei He, Zhao H. (2015). Part-of-Speech Tagging with BLSTM. </a:t>
            </a:r>
            <a:r>
              <a:rPr lang="en-US" sz="1600" u="sng" dirty="0">
                <a:hlinkClick r:id="rId6"/>
              </a:rPr>
              <a:t>arxiv.org/abs/1510.06168</a:t>
            </a:r>
            <a:endParaRPr lang="uk-UA" sz="1600" dirty="0"/>
          </a:p>
          <a:p>
            <a:pPr lvl="0" algn="just"/>
            <a:r>
              <a:rPr lang="uk-UA" sz="1600" dirty="0" err="1"/>
              <a:t>Klinger</a:t>
            </a:r>
            <a:r>
              <a:rPr lang="uk-UA" sz="1600" dirty="0"/>
              <a:t> R., </a:t>
            </a:r>
            <a:r>
              <a:rPr lang="uk-UA" sz="1600" dirty="0" err="1"/>
              <a:t>Tomanek</a:t>
            </a:r>
            <a:r>
              <a:rPr lang="uk-UA" sz="1600" dirty="0"/>
              <a:t> K.: </a:t>
            </a:r>
            <a:r>
              <a:rPr lang="uk-UA" sz="1600" dirty="0" err="1"/>
              <a:t>Classical</a:t>
            </a:r>
            <a:r>
              <a:rPr lang="uk-UA" sz="1600" dirty="0"/>
              <a:t> </a:t>
            </a:r>
            <a:r>
              <a:rPr lang="uk-UA" sz="1600" dirty="0" err="1"/>
              <a:t>Probabilistic</a:t>
            </a:r>
            <a:r>
              <a:rPr lang="uk-UA" sz="1600" dirty="0"/>
              <a:t> </a:t>
            </a:r>
            <a:r>
              <a:rPr lang="uk-UA" sz="1600" dirty="0" err="1"/>
              <a:t>Models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Conditional</a:t>
            </a:r>
            <a:r>
              <a:rPr lang="uk-UA" sz="1600" dirty="0"/>
              <a:t> </a:t>
            </a:r>
            <a:r>
              <a:rPr lang="uk-UA" sz="1600" dirty="0" err="1"/>
              <a:t>Random</a:t>
            </a:r>
            <a:r>
              <a:rPr lang="uk-UA" sz="1600" dirty="0"/>
              <a:t> </a:t>
            </a:r>
            <a:r>
              <a:rPr lang="uk-UA" sz="1600" dirty="0" err="1"/>
              <a:t>Fields</a:t>
            </a:r>
            <a:r>
              <a:rPr lang="uk-UA" sz="1600" dirty="0"/>
              <a:t>. </a:t>
            </a:r>
            <a:r>
              <a:rPr lang="uk-UA" sz="1600" dirty="0" err="1"/>
              <a:t>Algorithm</a:t>
            </a:r>
            <a:r>
              <a:rPr lang="uk-UA" sz="1600" dirty="0"/>
              <a:t> </a:t>
            </a:r>
            <a:r>
              <a:rPr lang="uk-UA" sz="1600" dirty="0" err="1"/>
              <a:t>Engineering</a:t>
            </a:r>
            <a:r>
              <a:rPr lang="uk-UA" sz="1600" dirty="0"/>
              <a:t> </a:t>
            </a:r>
            <a:r>
              <a:rPr lang="uk-UA" sz="1600" dirty="0" err="1"/>
              <a:t>Report</a:t>
            </a:r>
            <a:r>
              <a:rPr lang="uk-UA" sz="1600" dirty="0"/>
              <a:t> TR07-2-013.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Computer</a:t>
            </a:r>
            <a:r>
              <a:rPr lang="uk-UA" sz="1600" dirty="0"/>
              <a:t> </a:t>
            </a:r>
            <a:r>
              <a:rPr lang="uk-UA" sz="1600" dirty="0" err="1"/>
              <a:t>Science</a:t>
            </a:r>
            <a:r>
              <a:rPr lang="uk-UA" sz="1600" dirty="0"/>
              <a:t>. </a:t>
            </a:r>
            <a:r>
              <a:rPr lang="uk-UA" sz="1600" dirty="0" err="1"/>
              <a:t>Dortmund</a:t>
            </a:r>
            <a:r>
              <a:rPr lang="uk-UA" sz="1600" dirty="0"/>
              <a:t> </a:t>
            </a:r>
            <a:r>
              <a:rPr lang="uk-UA" sz="1600" dirty="0" err="1"/>
              <a:t>University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Technology</a:t>
            </a:r>
            <a:r>
              <a:rPr lang="uk-UA" sz="1600" dirty="0"/>
              <a:t>. </a:t>
            </a:r>
            <a:r>
              <a:rPr lang="uk-UA" sz="1600" dirty="0" err="1"/>
              <a:t>December</a:t>
            </a:r>
            <a:r>
              <a:rPr lang="uk-UA" sz="1600" dirty="0"/>
              <a:t> 2007. ISSN 1864-4503. </a:t>
            </a:r>
            <a:r>
              <a:rPr lang="en-US" sz="1600" u="sng" dirty="0">
                <a:hlinkClick r:id="rId7"/>
              </a:rPr>
              <a:t>pubweb.eng.utah.edu/~cs6961/papers/klinger-crf-intro.pdf</a:t>
            </a:r>
            <a:endParaRPr lang="uk-UA" sz="1600" dirty="0"/>
          </a:p>
          <a:p>
            <a:pPr lvl="0"/>
            <a:r>
              <a:rPr lang="en-US" sz="1600" dirty="0"/>
              <a:t>Xiang Zhang, </a:t>
            </a:r>
            <a:r>
              <a:rPr lang="en-US" sz="1600" dirty="0" err="1"/>
              <a:t>Junbo</a:t>
            </a:r>
            <a:r>
              <a:rPr lang="en-US" sz="1600" dirty="0"/>
              <a:t> Zhao, Yann </a:t>
            </a:r>
            <a:r>
              <a:rPr lang="en-US" sz="1600" dirty="0" err="1"/>
              <a:t>LeCun</a:t>
            </a:r>
            <a:r>
              <a:rPr lang="en-US" sz="1600" dirty="0"/>
              <a:t>. Character-level Convolutional Networks for Text Classification. </a:t>
            </a:r>
            <a:r>
              <a:rPr lang="en-US" sz="1600" u="sng" dirty="0">
                <a:hlinkClick r:id="rId8"/>
              </a:rPr>
              <a:t>arxiv.org/abs/1509.01626</a:t>
            </a:r>
            <a:endParaRPr lang="uk-UA" sz="1600" dirty="0"/>
          </a:p>
          <a:p>
            <a:pPr lvl="0"/>
            <a:r>
              <a:rPr lang="en-US" sz="1600" dirty="0" err="1"/>
              <a:t>Habing</a:t>
            </a:r>
            <a:r>
              <a:rPr lang="en-US" sz="1600" dirty="0"/>
              <a:t> Wu, </a:t>
            </a:r>
            <a:r>
              <a:rPr lang="en-US" sz="1600" dirty="0" err="1"/>
              <a:t>Xiadong</a:t>
            </a:r>
            <a:r>
              <a:rPr lang="en-US" sz="1600" dirty="0"/>
              <a:t> </a:t>
            </a:r>
            <a:r>
              <a:rPr lang="en-US" sz="1600" dirty="0" err="1"/>
              <a:t>Gu</a:t>
            </a:r>
            <a:r>
              <a:rPr lang="en-US" sz="1600" dirty="0"/>
              <a:t> (2015). Max-Pooling Dropout for Regularization of Convolutional Neural Networks. </a:t>
            </a:r>
            <a:r>
              <a:rPr lang="en-US" sz="1600" u="sng" dirty="0">
                <a:hlinkClick r:id="rId9"/>
              </a:rPr>
              <a:t>arxiv.org/abs/1512.01400</a:t>
            </a:r>
            <a:endParaRPr lang="uk-UA" sz="16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521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Подальш</a:t>
            </a:r>
            <a:r>
              <a:rPr lang="uk-UA" sz="4400" dirty="0" smtClean="0"/>
              <a:t>і дослідження</a:t>
            </a:r>
            <a:endParaRPr lang="uk-UA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1752600"/>
            <a:ext cx="80295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dirty="0" smtClean="0"/>
              <a:t>ДЯКУЮ ЗА УВАГУ!</a:t>
            </a:r>
            <a:endParaRPr lang="en-US" b="1" i="1" dirty="0"/>
          </a:p>
        </p:txBody>
      </p:sp>
      <p:pic>
        <p:nvPicPr>
          <p:cNvPr id="7174" name="Picture 6" descr="Ð ÐµÐ·ÑÐ»ÑÑÐ°Ñ Ð¿Ð¾ÑÑÐºÑ Ð·Ð¾Ð±ÑÐ°Ð¶ÐµÐ½Ñ Ð·Ð° Ð·Ð°Ð¿Ð¸ÑÐ¾Ð¼ &quot;q&amp;a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951" y="1905000"/>
            <a:ext cx="758092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2" y="609600"/>
            <a:ext cx="10896601" cy="6096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solidFill>
                  <a:srgbClr val="FFFF00"/>
                </a:solidFill>
              </a:rPr>
              <a:t>Наукове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завдання</a:t>
            </a:r>
            <a:r>
              <a:rPr lang="ru-RU" sz="2800" dirty="0">
                <a:solidFill>
                  <a:srgbClr val="FFFF00"/>
                </a:solidFill>
              </a:rPr>
              <a:t>: </a:t>
            </a:r>
            <a:r>
              <a:rPr lang="ru-RU" dirty="0" err="1"/>
              <a:t>розробити</a:t>
            </a:r>
            <a:r>
              <a:rPr lang="ru-RU" dirty="0"/>
              <a:t> систему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перекладу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нейронної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для </a:t>
            </a:r>
            <a:r>
              <a:rPr lang="ru-RU" dirty="0" err="1"/>
              <a:t>тагування</a:t>
            </a:r>
            <a:r>
              <a:rPr lang="ru-RU" dirty="0"/>
              <a:t> </a:t>
            </a:r>
            <a:r>
              <a:rPr lang="ru-RU" dirty="0" err="1"/>
              <a:t>послідовностей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Мета</a:t>
            </a:r>
            <a:r>
              <a:rPr lang="uk-UA" sz="2800" dirty="0" smtClean="0">
                <a:solidFill>
                  <a:schemeClr val="accent2"/>
                </a:solidFill>
              </a:rPr>
              <a:t>  </a:t>
            </a:r>
            <a:r>
              <a:rPr lang="uk-UA" dirty="0" smtClean="0"/>
              <a:t>підвищити </a:t>
            </a:r>
            <a:r>
              <a:rPr lang="uk-UA" dirty="0"/>
              <a:t>ефективність використання перекладеного тексту.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Об</a:t>
            </a:r>
            <a:r>
              <a:rPr lang="en-US" sz="2800" dirty="0" smtClean="0">
                <a:solidFill>
                  <a:srgbClr val="FFFF00"/>
                </a:solidFill>
              </a:rPr>
              <a:t>`</a:t>
            </a:r>
            <a:r>
              <a:rPr lang="uk-UA" sz="2800" dirty="0" err="1" smtClean="0">
                <a:solidFill>
                  <a:srgbClr val="FFFF00"/>
                </a:solidFill>
              </a:rPr>
              <a:t>єкт</a:t>
            </a:r>
            <a:r>
              <a:rPr lang="uk-UA" sz="2800" dirty="0" smtClean="0">
                <a:solidFill>
                  <a:srgbClr val="FFFF00"/>
                </a:solidFill>
              </a:rPr>
              <a:t> досліджень  </a:t>
            </a:r>
            <a:r>
              <a:rPr lang="uk-UA" dirty="0"/>
              <a:t>процес </a:t>
            </a:r>
            <a:r>
              <a:rPr lang="uk-UA" dirty="0" err="1"/>
              <a:t>тагування</a:t>
            </a:r>
            <a:r>
              <a:rPr lang="uk-UA" dirty="0"/>
              <a:t> </a:t>
            </a:r>
            <a:r>
              <a:rPr lang="uk-UA" dirty="0" smtClean="0"/>
              <a:t>послідовностей </a:t>
            </a:r>
            <a:r>
              <a:rPr lang="uk-UA" dirty="0"/>
              <a:t>та </a:t>
            </a:r>
            <a:r>
              <a:rPr lang="uk-UA" dirty="0" smtClean="0"/>
              <a:t>перекладу текстів.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Предмет  досліджень </a:t>
            </a:r>
            <a:r>
              <a:rPr lang="uk-UA" dirty="0" smtClean="0"/>
              <a:t>методи </a:t>
            </a:r>
            <a:r>
              <a:rPr lang="uk-UA" dirty="0"/>
              <a:t>та засоби </a:t>
            </a:r>
            <a:r>
              <a:rPr lang="ru-RU" dirty="0" err="1" smtClean="0"/>
              <a:t>таг</a:t>
            </a:r>
            <a:r>
              <a:rPr lang="uk-UA" dirty="0" err="1" smtClean="0"/>
              <a:t>ування</a:t>
            </a:r>
            <a:r>
              <a:rPr lang="uk-UA" dirty="0" smtClean="0"/>
              <a:t> </a:t>
            </a:r>
            <a:r>
              <a:rPr lang="uk-UA" dirty="0"/>
              <a:t>послідовностей</a:t>
            </a:r>
            <a:r>
              <a:rPr lang="uk-UA" sz="2800" dirty="0" smtClean="0"/>
              <a:t>.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Завдання дослідження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Розробка математичної моделі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Створення прототипу системи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Розробка ПЗ</a:t>
            </a:r>
          </a:p>
          <a:p>
            <a:pPr marL="0" indent="0" algn="just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Практична цінність:</a:t>
            </a:r>
            <a:r>
              <a:rPr lang="uk-UA" sz="2800" dirty="0" smtClean="0"/>
              <a:t> </a:t>
            </a:r>
            <a:r>
              <a:rPr lang="uk-UA" dirty="0" smtClean="0"/>
              <a:t>прискорення вивчення певної теми англійської мови.</a:t>
            </a:r>
            <a:r>
              <a:rPr lang="uk-UA" sz="2600" dirty="0">
                <a:solidFill>
                  <a:srgbClr val="FFFF00"/>
                </a:solidFill>
              </a:rPr>
              <a:t> </a:t>
            </a:r>
            <a:endParaRPr lang="uk-UA" sz="2600" dirty="0" smtClean="0"/>
          </a:p>
        </p:txBody>
      </p:sp>
    </p:spTree>
    <p:extLst>
      <p:ext uri="{BB962C8B-B14F-4D97-AF65-F5344CB8AC3E}">
        <p14:creationId xmlns:p14="http://schemas.microsoft.com/office/powerpoint/2010/main" val="5284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6612" y="-76200"/>
            <a:ext cx="9982200" cy="16764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i="1" dirty="0" smtClean="0"/>
              <a:t>Як </a:t>
            </a:r>
            <a:r>
              <a:rPr lang="ru-RU" sz="4800" i="1" dirty="0" err="1" smtClean="0"/>
              <a:t>виникла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ідея</a:t>
            </a:r>
            <a:r>
              <a:rPr lang="ru-RU" sz="4800" i="1" dirty="0" smtClean="0"/>
              <a:t>?</a:t>
            </a:r>
            <a:endParaRPr lang="ru-RU" sz="4800" i="1" dirty="0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28800"/>
            <a:ext cx="6572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Виявилось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це</a:t>
            </a:r>
            <a:r>
              <a:rPr lang="ru-RU" sz="4400" dirty="0" smtClean="0"/>
              <a:t> </a:t>
            </a:r>
            <a:r>
              <a:rPr lang="en-US" sz="4400" dirty="0" smtClean="0"/>
              <a:t>NLP</a:t>
            </a:r>
            <a:endParaRPr lang="uk-UA" sz="4400" dirty="0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676400"/>
            <a:ext cx="735517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natural language proc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676400"/>
            <a:ext cx="393301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ru-RU" sz="4400" dirty="0" err="1" smtClean="0"/>
              <a:t>Тегування</a:t>
            </a:r>
            <a:r>
              <a:rPr lang="ru-RU" sz="4400" dirty="0" smtClean="0"/>
              <a:t> </a:t>
            </a:r>
            <a:r>
              <a:rPr lang="uk-UA" sz="4400" dirty="0" smtClean="0"/>
              <a:t>частин мови(</a:t>
            </a:r>
            <a:r>
              <a:rPr lang="en-US" sz="4400" dirty="0" smtClean="0"/>
              <a:t>POS Tagging</a:t>
            </a:r>
            <a:r>
              <a:rPr lang="uk-UA" sz="4400" dirty="0" smtClean="0"/>
              <a:t>)</a:t>
            </a:r>
            <a:endParaRPr lang="uk-UA" sz="4400" dirty="0"/>
          </a:p>
        </p:txBody>
      </p:sp>
      <p:pic>
        <p:nvPicPr>
          <p:cNvPr id="2050" name="Picture 2" descr="https://cdn-images-1.medium.com/max/1600/1*fRjvBbgzo90x0MZdXZT8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362200"/>
            <a:ext cx="1112350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Чому </a:t>
            </a:r>
            <a:r>
              <a:rPr lang="ru-RU" sz="4400" dirty="0" smtClean="0"/>
              <a:t>ми </a:t>
            </a:r>
            <a:r>
              <a:rPr lang="uk-UA" sz="4400" dirty="0" smtClean="0"/>
              <a:t>обрали </a:t>
            </a:r>
            <a:r>
              <a:rPr lang="en-US" sz="4400" dirty="0" smtClean="0"/>
              <a:t>Machine Learning?</a:t>
            </a:r>
            <a:endParaRPr lang="en-US" sz="4400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why i did that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 bwMode="auto">
          <a:xfrm>
            <a:off x="5236458" y="3352800"/>
            <a:ext cx="1715910" cy="1240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machine learning ic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6860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0125477"/>
              </p:ext>
            </p:extLst>
          </p:nvPr>
        </p:nvGraphicFramePr>
        <p:xfrm>
          <a:off x="4665653" y="2686048"/>
          <a:ext cx="3507463" cy="256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8" y="2520922"/>
            <a:ext cx="4305957" cy="289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04800"/>
            <a:ext cx="12188825" cy="1020762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/>
              <a:t>Алгоритми</a:t>
            </a:r>
            <a:r>
              <a:rPr lang="ru-RU" sz="4400" dirty="0" smtClean="0"/>
              <a:t> </a:t>
            </a:r>
            <a:r>
              <a:rPr lang="ru-RU" sz="4400" dirty="0" err="1" smtClean="0"/>
              <a:t>тагу</a:t>
            </a:r>
            <a:r>
              <a:rPr lang="uk-UA" sz="4400" dirty="0" err="1" smtClean="0"/>
              <a:t>вання</a:t>
            </a:r>
            <a:r>
              <a:rPr lang="uk-UA" sz="4400" dirty="0" smtClean="0"/>
              <a:t> частин мови</a:t>
            </a:r>
            <a:endParaRPr lang="en-US" sz="4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48288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Rule-Based POS Tagger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81600"/>
            <a:ext cx="12188825" cy="2438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/>
          </a:p>
          <a:p>
            <a:pPr marL="0" indent="0">
              <a:buNone/>
            </a:pPr>
            <a:r>
              <a:rPr lang="uk-UA" sz="2800" dirty="0"/>
              <a:t>Визначення набору правил </a:t>
            </a:r>
            <a:r>
              <a:rPr lang="uk-UA" sz="2800" dirty="0" smtClean="0"/>
              <a:t>є </a:t>
            </a:r>
            <a:r>
              <a:rPr lang="uk-UA" sz="2800" dirty="0"/>
              <a:t>надзвичайно обтяжливим процесом і не </a:t>
            </a:r>
            <a:r>
              <a:rPr lang="uk-UA" sz="2800" dirty="0" smtClean="0"/>
              <a:t>дозволяє масштабуватися. </a:t>
            </a:r>
            <a:endParaRPr lang="en-US" sz="2800" dirty="0"/>
          </a:p>
          <a:p>
            <a:endParaRPr lang="en-US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50812" y="1752600"/>
            <a:ext cx="12110167" cy="3612746"/>
            <a:chOff x="150812" y="1752600"/>
            <a:chExt cx="12110167" cy="3612746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745490"/>
                </p:ext>
              </p:extLst>
            </p:nvPr>
          </p:nvGraphicFramePr>
          <p:xfrm>
            <a:off x="150812" y="1752600"/>
            <a:ext cx="8229600" cy="3612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Image" r:id="rId4" imgW="9752040" imgH="4241160" progId="Photoshop.Image.13">
                    <p:embed/>
                  </p:oleObj>
                </mc:Choice>
                <mc:Fallback>
                  <p:oleObj name="Image" r:id="rId4" imgW="9752040" imgH="424116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0812" y="1752600"/>
                          <a:ext cx="8229600" cy="36127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Стрелка вправо 5"/>
            <p:cNvSpPr/>
            <p:nvPr/>
          </p:nvSpPr>
          <p:spPr>
            <a:xfrm>
              <a:off x="8516911" y="3276600"/>
              <a:ext cx="1219200" cy="990600"/>
            </a:xfrm>
            <a:prstGeom prst="rightArrow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68564" y="3429000"/>
              <a:ext cx="239241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5000" b="1" dirty="0" smtClean="0">
                  <a:solidFill>
                    <a:srgbClr val="D86151"/>
                  </a:solidFill>
                </a:rPr>
                <a:t>X = ADJ</a:t>
              </a:r>
              <a:endParaRPr lang="uk-UA" sz="5000" b="1" dirty="0">
                <a:solidFill>
                  <a:srgbClr val="D8615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6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1020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Stochactic</a:t>
            </a:r>
            <a:r>
              <a:rPr lang="en-US" sz="4400" dirty="0"/>
              <a:t> </a:t>
            </a:r>
            <a:r>
              <a:rPr lang="en-US" sz="4400" dirty="0" smtClean="0"/>
              <a:t>POS Tagger</a:t>
            </a:r>
            <a:endParaRPr lang="en-US" sz="4400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hmm ml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5" t="-609" r="1" b="609"/>
          <a:stretch/>
        </p:blipFill>
        <p:spPr bwMode="auto">
          <a:xfrm>
            <a:off x="455612" y="1586680"/>
            <a:ext cx="3962400" cy="47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n gram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586680"/>
            <a:ext cx="6096000" cy="37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2812" y="5905268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6330000"/>
            <a:ext cx="3962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HMM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03812" y="5486400"/>
            <a:ext cx="6096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N-gram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896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641</Words>
  <Application>Microsoft Office PowerPoint</Application>
  <PresentationFormat>Произвольный</PresentationFormat>
  <Paragraphs>75</Paragraphs>
  <Slides>19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Школьная доска (16x9)</vt:lpstr>
      <vt:lpstr>Image</vt:lpstr>
      <vt:lpstr>Визначення частини мови за допомогою алгоритмів Machine Learning</vt:lpstr>
      <vt:lpstr>Презентация PowerPoint</vt:lpstr>
      <vt:lpstr>Як виникла ідея?</vt:lpstr>
      <vt:lpstr>Виявилось, що це NLP</vt:lpstr>
      <vt:lpstr> Тегування частин мови(POS Tagging)</vt:lpstr>
      <vt:lpstr>Чому ми обрали Machine Learning?</vt:lpstr>
      <vt:lpstr>Алгоритми тагування частин мови</vt:lpstr>
      <vt:lpstr>Rule-Based POS Tagger</vt:lpstr>
      <vt:lpstr>Stochactic POS Tagger</vt:lpstr>
      <vt:lpstr>CRF(Умовно випадкові поля)</vt:lpstr>
      <vt:lpstr>CNN(Згорткова нейрона мережа)</vt:lpstr>
      <vt:lpstr> LSTM(Довга короткотривала мережа)</vt:lpstr>
      <vt:lpstr>Кінцева архітектура нейронної мережі</vt:lpstr>
      <vt:lpstr>Результати</vt:lpstr>
      <vt:lpstr>Візуалізація результатів POS-Tagging</vt:lpstr>
      <vt:lpstr>Висновки</vt:lpstr>
      <vt:lpstr>Література</vt:lpstr>
      <vt:lpstr>Подальші дослідження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PC</dc:creator>
  <cp:lastModifiedBy>User</cp:lastModifiedBy>
  <cp:revision>69</cp:revision>
  <dcterms:created xsi:type="dcterms:W3CDTF">2019-03-24T09:38:11Z</dcterms:created>
  <dcterms:modified xsi:type="dcterms:W3CDTF">2019-04-02T08:49:13Z</dcterms:modified>
</cp:coreProperties>
</file>