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56" r:id="rId2"/>
    <p:sldId id="307" r:id="rId3"/>
    <p:sldId id="292" r:id="rId4"/>
    <p:sldId id="293" r:id="rId5"/>
    <p:sldId id="294" r:id="rId6"/>
    <p:sldId id="296" r:id="rId7"/>
    <p:sldId id="300" r:id="rId8"/>
    <p:sldId id="308" r:id="rId9"/>
    <p:sldId id="301" r:id="rId10"/>
    <p:sldId id="297" r:id="rId11"/>
    <p:sldId id="302" r:id="rId12"/>
    <p:sldId id="303" r:id="rId13"/>
    <p:sldId id="305" r:id="rId14"/>
    <p:sldId id="309" r:id="rId15"/>
    <p:sldId id="272" r:id="rId16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LiSu"/>
        <a:cs typeface="LiSu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LiSu"/>
        <a:cs typeface="LiSu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LiSu"/>
        <a:cs typeface="LiSu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LiSu"/>
        <a:cs typeface="LiSu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LiSu"/>
        <a:cs typeface="LiSu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LiSu"/>
        <a:cs typeface="LiSu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LiSu"/>
        <a:cs typeface="LiSu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LiSu"/>
        <a:cs typeface="LiSu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LiSu"/>
        <a:cs typeface="LiSu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EEE917"/>
    <a:srgbClr val="A759A9"/>
    <a:srgbClr val="3891CE"/>
    <a:srgbClr val="6C5BAB"/>
    <a:srgbClr val="99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912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B644EA-CAD1-4D08-BEB7-CDA54C49B91A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</dgm:pt>
    <dgm:pt modelId="{0FBB2981-61F8-4020-AF3A-978EFF3937EF}">
      <dgm:prSet phldrT="[Текст]" custT="1"/>
      <dgm:spPr>
        <a:xfrm>
          <a:off x="3045877" y="965690"/>
          <a:ext cx="2915015" cy="609101"/>
        </a:xfrm>
        <a:prstGeom prst="roundRect">
          <a:avLst/>
        </a:prstGeom>
        <a:solidFill>
          <a:srgbClr val="FEE9DE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ru-RU" sz="20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Консалтинговая услуга</a:t>
          </a:r>
        </a:p>
      </dgm:t>
    </dgm:pt>
    <dgm:pt modelId="{FFEF5086-FD22-43E7-A4F0-CD71690724EF}" type="parTrans" cxnId="{7D43F0EC-02F7-49E4-AD4A-188FA0FFC80E}">
      <dgm:prSet/>
      <dgm:spPr/>
      <dgm:t>
        <a:bodyPr/>
        <a:lstStyle/>
        <a:p>
          <a:endParaRPr lang="ru-RU" sz="2000"/>
        </a:p>
      </dgm:t>
    </dgm:pt>
    <dgm:pt modelId="{0AC558F6-044A-4C41-8438-2692B7CA52C9}" type="sibTrans" cxnId="{7D43F0EC-02F7-49E4-AD4A-188FA0FFC80E}">
      <dgm:prSet/>
      <dgm:spPr/>
      <dgm:t>
        <a:bodyPr/>
        <a:lstStyle/>
        <a:p>
          <a:endParaRPr lang="ru-RU" sz="2000"/>
        </a:p>
      </dgm:t>
    </dgm:pt>
    <dgm:pt modelId="{D7293797-A6D8-43CD-808D-6F4661ACB8C2}">
      <dgm:prSet phldrT="[Текст]" custT="1"/>
      <dgm:spPr>
        <a:xfrm>
          <a:off x="3045858" y="2682600"/>
          <a:ext cx="3803964" cy="760897"/>
        </a:xfrm>
        <a:prstGeom prst="roundRect">
          <a:avLst/>
        </a:prstGeom>
        <a:solidFill>
          <a:srgbClr val="FEE9DE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uk-UA" sz="2000" b="1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Консалтинговое</a:t>
          </a:r>
          <a:r>
            <a:rPr lang="uk-UA" sz="20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uk-UA" sz="2000" b="1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взаимодействие</a:t>
          </a:r>
          <a:endParaRPr lang="ru-RU" sz="20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EA1CC99C-BF82-4341-8A00-AC5974807CB3}" type="parTrans" cxnId="{5AFF7A0D-DAAA-48B9-B7BE-E925EB7945C3}">
      <dgm:prSet/>
      <dgm:spPr/>
      <dgm:t>
        <a:bodyPr/>
        <a:lstStyle/>
        <a:p>
          <a:endParaRPr lang="ru-RU" sz="2000"/>
        </a:p>
      </dgm:t>
    </dgm:pt>
    <dgm:pt modelId="{510B4254-44D3-4614-9CA2-11ED486F2A3A}" type="sibTrans" cxnId="{5AFF7A0D-DAAA-48B9-B7BE-E925EB7945C3}">
      <dgm:prSet/>
      <dgm:spPr/>
      <dgm:t>
        <a:bodyPr/>
        <a:lstStyle/>
        <a:p>
          <a:endParaRPr lang="ru-RU" sz="2000"/>
        </a:p>
      </dgm:t>
    </dgm:pt>
    <dgm:pt modelId="{700109CC-8713-4344-BB6D-C5710CBD3721}">
      <dgm:prSet custT="1"/>
      <dgm:spPr>
        <a:xfrm>
          <a:off x="2893148" y="3561676"/>
          <a:ext cx="5319958" cy="1922810"/>
        </a:xfrm>
        <a:prstGeom prst="roundRect">
          <a:avLst/>
        </a:prstGeom>
        <a:solidFill>
          <a:srgbClr val="FEE9DE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>
            <a:buNone/>
          </a:pPr>
          <a:r>
            <a:rPr lang="ru-RU" sz="20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Стандарт консалтингового обслуживания - </a:t>
          </a:r>
          <a:r>
            <a:rPr lang="ru-RU" sz="2000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это комплекс обязательных для исполнения правил предоставления услуг, которые призваны гарантировать высокий уровень их качества и профессионализма консультантов на всех этапах консалтинговой взаимодействия</a:t>
          </a:r>
        </a:p>
      </dgm:t>
    </dgm:pt>
    <dgm:pt modelId="{3A0D10CC-ED1D-4A14-99A0-E8D344054C50}" type="parTrans" cxnId="{89521740-AEEE-44CC-9876-9BC5938A1871}">
      <dgm:prSet/>
      <dgm:spPr/>
      <dgm:t>
        <a:bodyPr/>
        <a:lstStyle/>
        <a:p>
          <a:endParaRPr lang="ru-RU"/>
        </a:p>
      </dgm:t>
    </dgm:pt>
    <dgm:pt modelId="{47133DD0-A44E-4C73-BEE1-9FCC2B792D32}" type="sibTrans" cxnId="{89521740-AEEE-44CC-9876-9BC5938A1871}">
      <dgm:prSet/>
      <dgm:spPr/>
      <dgm:t>
        <a:bodyPr/>
        <a:lstStyle/>
        <a:p>
          <a:endParaRPr lang="ru-RU"/>
        </a:p>
      </dgm:t>
    </dgm:pt>
    <dgm:pt modelId="{6AB4450F-6296-484A-A9E1-CC3F53F79B5A}">
      <dgm:prSet custT="1"/>
      <dgm:spPr>
        <a:xfrm>
          <a:off x="3045858" y="1729216"/>
          <a:ext cx="3803964" cy="831756"/>
        </a:xfrm>
        <a:prstGeom prst="roundRect">
          <a:avLst/>
        </a:prstGeom>
        <a:solidFill>
          <a:srgbClr val="FEE9DE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uk-UA" sz="20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Маркетинг </a:t>
          </a:r>
          <a:r>
            <a:rPr lang="uk-UA" sz="2000" b="1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консалтинговых</a:t>
          </a:r>
          <a:r>
            <a:rPr lang="uk-UA" sz="20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услуг</a:t>
          </a:r>
          <a:endParaRPr lang="ru-RU" sz="20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9FB32D56-D819-435A-BB5B-CAAA494F6505}" type="parTrans" cxnId="{443166FC-89E3-4042-8144-9ABD5F65551E}">
      <dgm:prSet/>
      <dgm:spPr/>
      <dgm:t>
        <a:bodyPr/>
        <a:lstStyle/>
        <a:p>
          <a:endParaRPr lang="ru-RU"/>
        </a:p>
      </dgm:t>
    </dgm:pt>
    <dgm:pt modelId="{5E880475-9E0D-4323-B912-A817325D10A5}" type="sibTrans" cxnId="{443166FC-89E3-4042-8144-9ABD5F65551E}">
      <dgm:prSet/>
      <dgm:spPr/>
      <dgm:t>
        <a:bodyPr/>
        <a:lstStyle/>
        <a:p>
          <a:endParaRPr lang="ru-RU"/>
        </a:p>
      </dgm:t>
    </dgm:pt>
    <dgm:pt modelId="{48BA1492-859F-41AE-A173-5AE277CA0A04}" type="pres">
      <dgm:prSet presAssocID="{75B644EA-CAD1-4D08-BEB7-CDA54C49B91A}" presName="compositeShape" presStyleCnt="0">
        <dgm:presLayoutVars>
          <dgm:dir/>
          <dgm:resizeHandles/>
        </dgm:presLayoutVars>
      </dgm:prSet>
      <dgm:spPr/>
    </dgm:pt>
    <dgm:pt modelId="{091EA099-90A9-4313-8961-E8BC6EB344F6}" type="pres">
      <dgm:prSet presAssocID="{75B644EA-CAD1-4D08-BEB7-CDA54C49B91A}" presName="pyramid" presStyleLbl="node1" presStyleIdx="0" presStyleCnt="1" custScaleY="95938" custLinFactNeighborX="-6156" custLinFactNeighborY="-1233"/>
      <dgm:spPr>
        <a:xfrm>
          <a:off x="370756" y="0"/>
          <a:ext cx="5852252" cy="5852252"/>
        </a:xfrm>
        <a:prstGeom prst="triangle">
          <a:avLst/>
        </a:prstGeom>
        <a:solidFill>
          <a:srgbClr val="5CB1FE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ABF06F4F-D35A-440A-BC02-1EB915A2B34C}" type="pres">
      <dgm:prSet presAssocID="{75B644EA-CAD1-4D08-BEB7-CDA54C49B91A}" presName="theList" presStyleCnt="0"/>
      <dgm:spPr/>
    </dgm:pt>
    <dgm:pt modelId="{4F7DC49A-BB37-4FF2-93C1-2B05DB24EF2C}" type="pres">
      <dgm:prSet presAssocID="{6AB4450F-6296-484A-A9E1-CC3F53F79B5A}" presName="aNode" presStyleLbl="fgAcc1" presStyleIdx="0" presStyleCnt="4" custScaleX="113111" custScaleY="75019" custLinFactY="88189" custLinFactNeighborX="-8959" custLinFactNeighborY="100000">
        <dgm:presLayoutVars>
          <dgm:bulletEnabled val="1"/>
        </dgm:presLayoutVars>
      </dgm:prSet>
      <dgm:spPr/>
    </dgm:pt>
    <dgm:pt modelId="{BFBDADD2-C6BE-47DA-8A53-317F485F5332}" type="pres">
      <dgm:prSet presAssocID="{6AB4450F-6296-484A-A9E1-CC3F53F79B5A}" presName="aSpace" presStyleCnt="0"/>
      <dgm:spPr/>
    </dgm:pt>
    <dgm:pt modelId="{9AE3B567-8244-4814-A38A-C35B34E85017}" type="pres">
      <dgm:prSet presAssocID="{0FBB2981-61F8-4020-AF3A-978EFF3937EF}" presName="aNode" presStyleLbl="fgAcc1" presStyleIdx="1" presStyleCnt="4" custScaleX="94834" custScaleY="54937" custLinFactY="-42840" custLinFactNeighborX="-17043" custLinFactNeighborY="-100000">
        <dgm:presLayoutVars>
          <dgm:bulletEnabled val="1"/>
        </dgm:presLayoutVars>
      </dgm:prSet>
      <dgm:spPr/>
    </dgm:pt>
    <dgm:pt modelId="{54C38997-D3EC-405C-A4FC-1BEF0E54777E}" type="pres">
      <dgm:prSet presAssocID="{0FBB2981-61F8-4020-AF3A-978EFF3937EF}" presName="aSpace" presStyleCnt="0"/>
      <dgm:spPr/>
    </dgm:pt>
    <dgm:pt modelId="{F1E779B8-452B-4580-A99A-C3D2C97601B0}" type="pres">
      <dgm:prSet presAssocID="{D7293797-A6D8-43CD-808D-6F4661ACB8C2}" presName="aNode" presStyleLbl="fgAcc1" presStyleIdx="2" presStyleCnt="4" custScaleX="138515" custScaleY="68628" custLinFactY="17663" custLinFactNeighborX="3743" custLinFactNeighborY="100000">
        <dgm:presLayoutVars>
          <dgm:bulletEnabled val="1"/>
        </dgm:presLayoutVars>
      </dgm:prSet>
      <dgm:spPr/>
    </dgm:pt>
    <dgm:pt modelId="{86BE40E1-10EF-4E65-AC4A-1F3CACDE440B}" type="pres">
      <dgm:prSet presAssocID="{D7293797-A6D8-43CD-808D-6F4661ACB8C2}" presName="aSpace" presStyleCnt="0"/>
      <dgm:spPr/>
    </dgm:pt>
    <dgm:pt modelId="{7AD8AF4F-0CC8-46E7-B879-729E4D5FD3E6}" type="pres">
      <dgm:prSet presAssocID="{700109CC-8713-4344-BB6D-C5710CBD3721}" presName="aNode" presStyleLbl="fgAcc1" presStyleIdx="3" presStyleCnt="4" custScaleX="140959" custScaleY="215557" custLinFactY="26445" custLinFactNeighborX="4925" custLinFactNeighborY="100000">
        <dgm:presLayoutVars>
          <dgm:bulletEnabled val="1"/>
        </dgm:presLayoutVars>
      </dgm:prSet>
      <dgm:spPr/>
    </dgm:pt>
    <dgm:pt modelId="{82203351-DF60-4FA6-96C8-EA2C804DEAAA}" type="pres">
      <dgm:prSet presAssocID="{700109CC-8713-4344-BB6D-C5710CBD3721}" presName="aSpace" presStyleCnt="0"/>
      <dgm:spPr/>
    </dgm:pt>
  </dgm:ptLst>
  <dgm:cxnLst>
    <dgm:cxn modelId="{5AFF7A0D-DAAA-48B9-B7BE-E925EB7945C3}" srcId="{75B644EA-CAD1-4D08-BEB7-CDA54C49B91A}" destId="{D7293797-A6D8-43CD-808D-6F4661ACB8C2}" srcOrd="2" destOrd="0" parTransId="{EA1CC99C-BF82-4341-8A00-AC5974807CB3}" sibTransId="{510B4254-44D3-4614-9CA2-11ED486F2A3A}"/>
    <dgm:cxn modelId="{18D5EE16-8C95-47C9-9AC4-F1F60CB02CFD}" type="presOf" srcId="{0FBB2981-61F8-4020-AF3A-978EFF3937EF}" destId="{9AE3B567-8244-4814-A38A-C35B34E85017}" srcOrd="0" destOrd="0" presId="urn:microsoft.com/office/officeart/2005/8/layout/pyramid2"/>
    <dgm:cxn modelId="{89521740-AEEE-44CC-9876-9BC5938A1871}" srcId="{75B644EA-CAD1-4D08-BEB7-CDA54C49B91A}" destId="{700109CC-8713-4344-BB6D-C5710CBD3721}" srcOrd="3" destOrd="0" parTransId="{3A0D10CC-ED1D-4A14-99A0-E8D344054C50}" sibTransId="{47133DD0-A44E-4C73-BEE1-9FCC2B792D32}"/>
    <dgm:cxn modelId="{ED853077-A648-4943-B17E-D262E12E0B5A}" type="presOf" srcId="{700109CC-8713-4344-BB6D-C5710CBD3721}" destId="{7AD8AF4F-0CC8-46E7-B879-729E4D5FD3E6}" srcOrd="0" destOrd="0" presId="urn:microsoft.com/office/officeart/2005/8/layout/pyramid2"/>
    <dgm:cxn modelId="{798AE77E-DB8C-4F27-88AF-F429977137CA}" type="presOf" srcId="{6AB4450F-6296-484A-A9E1-CC3F53F79B5A}" destId="{4F7DC49A-BB37-4FF2-93C1-2B05DB24EF2C}" srcOrd="0" destOrd="0" presId="urn:microsoft.com/office/officeart/2005/8/layout/pyramid2"/>
    <dgm:cxn modelId="{67481DCF-9E32-45D3-81D0-2CD6DA5A5993}" type="presOf" srcId="{75B644EA-CAD1-4D08-BEB7-CDA54C49B91A}" destId="{48BA1492-859F-41AE-A173-5AE277CA0A04}" srcOrd="0" destOrd="0" presId="urn:microsoft.com/office/officeart/2005/8/layout/pyramid2"/>
    <dgm:cxn modelId="{7D43F0EC-02F7-49E4-AD4A-188FA0FFC80E}" srcId="{75B644EA-CAD1-4D08-BEB7-CDA54C49B91A}" destId="{0FBB2981-61F8-4020-AF3A-978EFF3937EF}" srcOrd="1" destOrd="0" parTransId="{FFEF5086-FD22-43E7-A4F0-CD71690724EF}" sibTransId="{0AC558F6-044A-4C41-8438-2692B7CA52C9}"/>
    <dgm:cxn modelId="{200FFDF6-3152-47EE-926E-439D68950031}" type="presOf" srcId="{D7293797-A6D8-43CD-808D-6F4661ACB8C2}" destId="{F1E779B8-452B-4580-A99A-C3D2C97601B0}" srcOrd="0" destOrd="0" presId="urn:microsoft.com/office/officeart/2005/8/layout/pyramid2"/>
    <dgm:cxn modelId="{443166FC-89E3-4042-8144-9ABD5F65551E}" srcId="{75B644EA-CAD1-4D08-BEB7-CDA54C49B91A}" destId="{6AB4450F-6296-484A-A9E1-CC3F53F79B5A}" srcOrd="0" destOrd="0" parTransId="{9FB32D56-D819-435A-BB5B-CAAA494F6505}" sibTransId="{5E880475-9E0D-4323-B912-A817325D10A5}"/>
    <dgm:cxn modelId="{98E8231F-42CF-4AA2-A375-44F8615B5993}" type="presParOf" srcId="{48BA1492-859F-41AE-A173-5AE277CA0A04}" destId="{091EA099-90A9-4313-8961-E8BC6EB344F6}" srcOrd="0" destOrd="0" presId="urn:microsoft.com/office/officeart/2005/8/layout/pyramid2"/>
    <dgm:cxn modelId="{7732E790-26B7-4819-BE7F-E5846F2866B3}" type="presParOf" srcId="{48BA1492-859F-41AE-A173-5AE277CA0A04}" destId="{ABF06F4F-D35A-440A-BC02-1EB915A2B34C}" srcOrd="1" destOrd="0" presId="urn:microsoft.com/office/officeart/2005/8/layout/pyramid2"/>
    <dgm:cxn modelId="{AEEDEBA3-EA70-4DA1-A5AB-BD0FD3A55CBC}" type="presParOf" srcId="{ABF06F4F-D35A-440A-BC02-1EB915A2B34C}" destId="{4F7DC49A-BB37-4FF2-93C1-2B05DB24EF2C}" srcOrd="0" destOrd="0" presId="urn:microsoft.com/office/officeart/2005/8/layout/pyramid2"/>
    <dgm:cxn modelId="{FDCC9329-B315-4E15-9688-1DBCF112910D}" type="presParOf" srcId="{ABF06F4F-D35A-440A-BC02-1EB915A2B34C}" destId="{BFBDADD2-C6BE-47DA-8A53-317F485F5332}" srcOrd="1" destOrd="0" presId="urn:microsoft.com/office/officeart/2005/8/layout/pyramid2"/>
    <dgm:cxn modelId="{56057888-3DDD-4E10-A21E-142F5483DB94}" type="presParOf" srcId="{ABF06F4F-D35A-440A-BC02-1EB915A2B34C}" destId="{9AE3B567-8244-4814-A38A-C35B34E85017}" srcOrd="2" destOrd="0" presId="urn:microsoft.com/office/officeart/2005/8/layout/pyramid2"/>
    <dgm:cxn modelId="{4BA97EE1-8C89-47FA-8C79-F094D55B8460}" type="presParOf" srcId="{ABF06F4F-D35A-440A-BC02-1EB915A2B34C}" destId="{54C38997-D3EC-405C-A4FC-1BEF0E54777E}" srcOrd="3" destOrd="0" presId="urn:microsoft.com/office/officeart/2005/8/layout/pyramid2"/>
    <dgm:cxn modelId="{82E82BC4-B52E-45AA-B04F-251577B9C00C}" type="presParOf" srcId="{ABF06F4F-D35A-440A-BC02-1EB915A2B34C}" destId="{F1E779B8-452B-4580-A99A-C3D2C97601B0}" srcOrd="4" destOrd="0" presId="urn:microsoft.com/office/officeart/2005/8/layout/pyramid2"/>
    <dgm:cxn modelId="{989A0A63-3205-4163-BC83-8557EC4E6CF3}" type="presParOf" srcId="{ABF06F4F-D35A-440A-BC02-1EB915A2B34C}" destId="{86BE40E1-10EF-4E65-AC4A-1F3CACDE440B}" srcOrd="5" destOrd="0" presId="urn:microsoft.com/office/officeart/2005/8/layout/pyramid2"/>
    <dgm:cxn modelId="{6157F762-9936-40B6-9DCE-06B0870A60D8}" type="presParOf" srcId="{ABF06F4F-D35A-440A-BC02-1EB915A2B34C}" destId="{7AD8AF4F-0CC8-46E7-B879-729E4D5FD3E6}" srcOrd="6" destOrd="0" presId="urn:microsoft.com/office/officeart/2005/8/layout/pyramid2"/>
    <dgm:cxn modelId="{5A99AE1E-8AEA-466D-99E6-76CF252F55D0}" type="presParOf" srcId="{ABF06F4F-D35A-440A-BC02-1EB915A2B34C}" destId="{82203351-DF60-4FA6-96C8-EA2C804DEAA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EA099-90A9-4313-8961-E8BC6EB344F6}">
      <dsp:nvSpPr>
        <dsp:cNvPr id="0" name=""/>
        <dsp:cNvSpPr/>
      </dsp:nvSpPr>
      <dsp:spPr>
        <a:xfrm>
          <a:off x="0" y="46700"/>
          <a:ext cx="5852252" cy="5614534"/>
        </a:xfrm>
        <a:prstGeom prst="triangle">
          <a:avLst/>
        </a:prstGeom>
        <a:solidFill>
          <a:srgbClr val="5CB1FE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7DC49A-BB37-4FF2-93C1-2B05DB24EF2C}">
      <dsp:nvSpPr>
        <dsp:cNvPr id="0" name=""/>
        <dsp:cNvSpPr/>
      </dsp:nvSpPr>
      <dsp:spPr>
        <a:xfrm>
          <a:off x="2696198" y="1601614"/>
          <a:ext cx="4302702" cy="756298"/>
        </a:xfrm>
        <a:prstGeom prst="roundRect">
          <a:avLst/>
        </a:prstGeom>
        <a:solidFill>
          <a:srgbClr val="FEE9DE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Маркетинг </a:t>
          </a:r>
          <a:r>
            <a:rPr lang="uk-UA" sz="20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консалтинговых</a:t>
          </a:r>
          <a:r>
            <a:rPr lang="uk-UA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услуг</a:t>
          </a:r>
          <a:endParaRPr lang="ru-RU" sz="20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2733117" y="1638533"/>
        <a:ext cx="4228864" cy="682460"/>
      </dsp:txXfrm>
    </dsp:sp>
    <dsp:sp modelId="{9AE3B567-8244-4814-A38A-C35B34E85017}">
      <dsp:nvSpPr>
        <dsp:cNvPr id="0" name=""/>
        <dsp:cNvSpPr/>
      </dsp:nvSpPr>
      <dsp:spPr>
        <a:xfrm>
          <a:off x="2736311" y="910936"/>
          <a:ext cx="3607451" cy="553842"/>
        </a:xfrm>
        <a:prstGeom prst="roundRect">
          <a:avLst/>
        </a:prstGeom>
        <a:solidFill>
          <a:srgbClr val="FEE9DE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Консалтинговая услуга</a:t>
          </a:r>
        </a:p>
      </dsp:txBody>
      <dsp:txXfrm>
        <a:off x="2763347" y="937972"/>
        <a:ext cx="3553379" cy="499770"/>
      </dsp:txXfrm>
    </dsp:sp>
    <dsp:sp modelId="{F1E779B8-452B-4580-A99A-C3D2C97601B0}">
      <dsp:nvSpPr>
        <dsp:cNvPr id="0" name=""/>
        <dsp:cNvSpPr/>
      </dsp:nvSpPr>
      <dsp:spPr>
        <a:xfrm>
          <a:off x="2696198" y="2452788"/>
          <a:ext cx="5269061" cy="691867"/>
        </a:xfrm>
        <a:prstGeom prst="roundRect">
          <a:avLst/>
        </a:prstGeom>
        <a:solidFill>
          <a:srgbClr val="FEE9DE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Консалтинговое</a:t>
          </a:r>
          <a:r>
            <a:rPr lang="uk-UA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uk-UA" sz="20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взаимодействие</a:t>
          </a:r>
          <a:endParaRPr lang="ru-RU" sz="20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2729972" y="2486562"/>
        <a:ext cx="5201513" cy="624319"/>
      </dsp:txXfrm>
    </dsp:sp>
    <dsp:sp modelId="{7AD8AF4F-0CC8-46E7-B879-729E4D5FD3E6}">
      <dsp:nvSpPr>
        <dsp:cNvPr id="0" name=""/>
        <dsp:cNvSpPr/>
      </dsp:nvSpPr>
      <dsp:spPr>
        <a:xfrm>
          <a:off x="2694676" y="3359209"/>
          <a:ext cx="5362030" cy="2173120"/>
        </a:xfrm>
        <a:prstGeom prst="roundRect">
          <a:avLst/>
        </a:prstGeom>
        <a:solidFill>
          <a:srgbClr val="FEE9DE"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Стандарт консалтингового обслуживания - </a:t>
          </a:r>
          <a:r>
            <a:rPr lang="ru-RU" sz="20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это комплекс обязательных для исполнения правил предоставления услуг, которые призваны гарантировать высокий уровень их качества и профессионализма консультантов на всех этапах консалтинговой взаимодействия</a:t>
          </a:r>
        </a:p>
      </dsp:txBody>
      <dsp:txXfrm>
        <a:off x="2800759" y="3465292"/>
        <a:ext cx="5149864" cy="1960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uk-UA" altLang="ru-RU"/>
          </a:p>
        </p:txBody>
      </p:sp>
      <p:sp>
        <p:nvSpPr>
          <p:cNvPr id="205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3523216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4356AC-47D1-4458-B1F1-1C8FA948A4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25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454CC-5070-4EC2-A639-9F05AC3333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3410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935F7-0CE0-4574-B83B-182D947C13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6084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6425" cy="4522788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7AA87-3576-4DF5-897C-4D6F8F180D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005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914388-F385-4801-8A92-BCFB158EB1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249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C7616-63C8-45E9-AD8E-B25D196285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083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1F94D8-2AD4-4FCF-98A5-1881F4FA41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530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DD4BA9-E796-4FC1-A3AF-B8B3FC1AB8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050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4DCC46-DB82-4710-942E-3EF8F1D396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727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376BC-99EF-44C3-A25D-8C6B4BBFBD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655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180E7-C64C-4399-AA40-25454167A0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715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C089C9-E062-4672-8EBB-08B06191F0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944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>
                <a:solidFill>
                  <a:srgbClr val="000000"/>
                </a:solidFill>
              </a:defRPr>
            </a:lvl1pPr>
          </a:lstStyle>
          <a:p>
            <a:fld id="{63FD0F8F-8161-44E2-BEDD-692CD17C110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iSu" charset="0"/>
          <a:cs typeface="LiSu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iSu" charset="0"/>
          <a:cs typeface="LiSu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iSu" charset="0"/>
          <a:cs typeface="LiSu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iSu" charset="0"/>
          <a:cs typeface="LiSu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iSu" charset="0"/>
          <a:cs typeface="LiSu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iSu" charset="0"/>
          <a:cs typeface="LiSu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iSu" charset="0"/>
          <a:cs typeface="LiSu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iSu" charset="0"/>
          <a:cs typeface="LiSu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3203848" y="5517232"/>
            <a:ext cx="4248472" cy="101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rgbClr val="000000"/>
                </a:solidFill>
              </a:rPr>
              <a:t>Докладчик: </a:t>
            </a: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rgbClr val="000000"/>
                </a:solidFill>
              </a:rPr>
              <a:t>кандидат экономических наук, </a:t>
            </a: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rgbClr val="000000"/>
                </a:solidFill>
              </a:rPr>
              <a:t>доцент Евтушенко Н.А.</a:t>
            </a:r>
            <a:endParaRPr lang="uk-UA" altLang="ru-RU" b="1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3403" y="14482"/>
            <a:ext cx="7092950" cy="334251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zh-CN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Государственный университет телекоммуникаций</a:t>
            </a:r>
            <a:br>
              <a:rPr lang="ru-RU" altLang="zh-CN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ru-RU" altLang="zh-CN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zh-CN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Региональная  конференция</a:t>
            </a:r>
            <a:br>
              <a:rPr lang="ru-RU" altLang="zh-CN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zh-CN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ru-RU" altLang="zh-CN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Перспективы предоставления услуг на основе сетей пост-NGN, 4G и 5G. Организационные и технические решения по их построению и защите</a:t>
            </a:r>
            <a:endParaRPr lang="ru-RU" altLang="ru-RU" sz="2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Рисунок 4" descr="D:\ДУТ\МАРКЕТИНГ\САЙТ КАФЕДРИ МАРКЕТИНГУ\логотип\ITU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7925"/>
            <a:ext cx="2618248" cy="1834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67049" y="3645024"/>
            <a:ext cx="8047112" cy="1298805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FF0000"/>
                </a:solidFill>
              </a:rPr>
              <a:t>«Проблемы взаимодействия субъектов телекоммуникационной сферы»</a:t>
            </a:r>
            <a:endParaRPr lang="uk-UA" sz="2400" dirty="0"/>
          </a:p>
        </p:txBody>
      </p:sp>
      <p:sp>
        <p:nvSpPr>
          <p:cNvPr id="7" name="Овал 6"/>
          <p:cNvSpPr/>
          <p:nvPr/>
        </p:nvSpPr>
        <p:spPr>
          <a:xfrm>
            <a:off x="31609" y="306127"/>
            <a:ext cx="1800200" cy="1732102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433512"/>
          </a:xfrm>
        </p:spPr>
        <p:txBody>
          <a:bodyPr/>
          <a:lstStyle/>
          <a:p>
            <a:r>
              <a:rPr lang="ru-RU" altLang="ru-RU" sz="3600" b="1" dirty="0">
                <a:solidFill>
                  <a:schemeClr val="accent2"/>
                </a:solidFill>
              </a:rPr>
              <a:t>Особенности консалтингового взаимодействия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93273056"/>
              </p:ext>
            </p:extLst>
          </p:nvPr>
        </p:nvGraphicFramePr>
        <p:xfrm>
          <a:off x="467544" y="1196752"/>
          <a:ext cx="8229600" cy="5852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Выгнутая влево стрелка 1"/>
          <p:cNvSpPr/>
          <p:nvPr/>
        </p:nvSpPr>
        <p:spPr bwMode="auto">
          <a:xfrm>
            <a:off x="2718022" y="2276872"/>
            <a:ext cx="504056" cy="936104"/>
          </a:xfrm>
          <a:prstGeom prst="curved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uk-U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Выгнутая влево стрелка 6"/>
          <p:cNvSpPr/>
          <p:nvPr/>
        </p:nvSpPr>
        <p:spPr bwMode="auto">
          <a:xfrm>
            <a:off x="2555776" y="3126698"/>
            <a:ext cx="576064" cy="936104"/>
          </a:xfrm>
          <a:prstGeom prst="curved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uk-U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Выгнутая влево стрелка 7"/>
          <p:cNvSpPr/>
          <p:nvPr/>
        </p:nvSpPr>
        <p:spPr bwMode="auto">
          <a:xfrm>
            <a:off x="2339752" y="4062802"/>
            <a:ext cx="792088" cy="1526438"/>
          </a:xfrm>
          <a:prstGeom prst="curved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uk-U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79512" y="128588"/>
            <a:ext cx="8784976" cy="1433512"/>
          </a:xfrm>
        </p:spPr>
        <p:txBody>
          <a:bodyPr/>
          <a:lstStyle/>
          <a:p>
            <a:r>
              <a:rPr lang="ru-RU" sz="2800" b="1" dirty="0">
                <a:solidFill>
                  <a:schemeClr val="accent2"/>
                </a:solidFill>
              </a:rPr>
              <a:t>Синергетический эффект консалтингового взаимодействия на различных уровнях систем управления</a:t>
            </a:r>
          </a:p>
        </p:txBody>
      </p:sp>
      <p:pic>
        <p:nvPicPr>
          <p:cNvPr id="19459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62"/>
          <a:stretch>
            <a:fillRect/>
          </a:stretch>
        </p:blipFill>
        <p:spPr>
          <a:xfrm>
            <a:off x="1115616" y="908720"/>
            <a:ext cx="7488832" cy="574764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23889"/>
            <a:ext cx="8136904" cy="6852500"/>
          </a:xfrm>
        </p:spPr>
      </p:pic>
      <p:sp>
        <p:nvSpPr>
          <p:cNvPr id="2" name="Прямоугольник 1"/>
          <p:cNvSpPr/>
          <p:nvPr/>
        </p:nvSpPr>
        <p:spPr>
          <a:xfrm>
            <a:off x="899592" y="116632"/>
            <a:ext cx="7704856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/>
            <a:r>
              <a:rPr lang="ru-RU" sz="2000" b="1" spc="-100" dirty="0">
                <a:solidFill>
                  <a:schemeClr val="accent2"/>
                </a:solidFill>
              </a:rPr>
              <a:t>Синергетический эффект консалтингового взаимодействия </a:t>
            </a:r>
            <a:endParaRPr lang="uk-UA" sz="2000" spc="-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3" y="116631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6"/>
                </a:solidFill>
              </a:rPr>
              <a:t>Модель коммуникативного пространства в процессе реализации организационно-экономического механизма консалтингового взаимодействия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6595" y="1340768"/>
            <a:ext cx="6915194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7350"/>
            <a:ext cx="5760640" cy="5615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1702" y="609329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Модель маркетингового обеспечения консалтингового взаимодействия субъектов рынка телекоммуникационных услуг Украины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Рамка 7"/>
          <p:cNvSpPr/>
          <p:nvPr/>
        </p:nvSpPr>
        <p:spPr bwMode="auto">
          <a:xfrm>
            <a:off x="1403645" y="0"/>
            <a:ext cx="6264697" cy="2276872"/>
          </a:xfrm>
          <a:prstGeom prst="frame">
            <a:avLst>
              <a:gd name="adj1" fmla="val 1313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7951" y="0"/>
            <a:ext cx="358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r>
              <a:rPr lang="ru-RU" sz="1600" b="1" dirty="0">
                <a:solidFill>
                  <a:srgbClr val="002060"/>
                </a:solidFill>
              </a:rPr>
              <a:t>Консалтинговое взаимодействие</a:t>
            </a:r>
            <a:endParaRPr kumimoji="0" lang="uk-UA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0" name="Рамка 9"/>
          <p:cNvSpPr/>
          <p:nvPr/>
        </p:nvSpPr>
        <p:spPr bwMode="auto">
          <a:xfrm>
            <a:off x="1403648" y="2276872"/>
            <a:ext cx="6264697" cy="2119874"/>
          </a:xfrm>
          <a:prstGeom prst="frame">
            <a:avLst>
              <a:gd name="adj1" fmla="val 1313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3635896" y="2492896"/>
            <a:ext cx="1656184" cy="165618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sz="1600" b="1" dirty="0">
              <a:solidFill>
                <a:srgbClr val="002060"/>
              </a:solidFill>
              <a:latin typeface="Arial" pitchFamily="34" charset="0"/>
              <a:ea typeface="LiSu"/>
              <a:cs typeface="LiSu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ea typeface="LiSu"/>
                <a:cs typeface="LiSu"/>
              </a:rPr>
              <a:t>Марке-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ea typeface="LiSu"/>
                <a:cs typeface="LiSu"/>
              </a:rPr>
              <a:t>тинговое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ea typeface="LiSu"/>
                <a:cs typeface="LiSu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ea typeface="LiSu"/>
                <a:cs typeface="LiSu"/>
              </a:rPr>
              <a:t>обеспе-чение</a:t>
            </a:r>
            <a:endParaRPr lang="uk-UA" sz="1600" b="1" dirty="0">
              <a:solidFill>
                <a:srgbClr val="002060"/>
              </a:solidFill>
              <a:latin typeface="Arial" pitchFamily="34" charset="0"/>
              <a:ea typeface="LiSu"/>
              <a:cs typeface="LiSu"/>
            </a:endParaRPr>
          </a:p>
        </p:txBody>
      </p:sp>
      <p:sp>
        <p:nvSpPr>
          <p:cNvPr id="12" name="Рамка 11"/>
          <p:cNvSpPr/>
          <p:nvPr/>
        </p:nvSpPr>
        <p:spPr bwMode="auto">
          <a:xfrm>
            <a:off x="1403644" y="4149080"/>
            <a:ext cx="6264697" cy="1800200"/>
          </a:xfrm>
          <a:prstGeom prst="frame">
            <a:avLst>
              <a:gd name="adj1" fmla="val 1313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Стрелка вниз 12"/>
          <p:cNvSpPr/>
          <p:nvPr/>
        </p:nvSpPr>
        <p:spPr bwMode="auto">
          <a:xfrm>
            <a:off x="4139952" y="4293096"/>
            <a:ext cx="648072" cy="36004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uk-U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41057" y="5610726"/>
            <a:ext cx="5760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r>
              <a:rPr lang="ru-RU" sz="1600" b="1" dirty="0">
                <a:solidFill>
                  <a:srgbClr val="002060"/>
                </a:solidFill>
              </a:rPr>
              <a:t>Стейкхолдеры телекоммуникационных предприятий</a:t>
            </a:r>
            <a:endParaRPr kumimoji="0" lang="uk-UA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1331640" y="836712"/>
            <a:ext cx="1764196" cy="63556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200" b="1" dirty="0">
                <a:solidFill>
                  <a:srgbClr val="002060"/>
                </a:solidFill>
                <a:latin typeface="Arial" pitchFamily="34" charset="0"/>
                <a:ea typeface="LiSu"/>
                <a:cs typeface="LiSu"/>
              </a:rPr>
              <a:t>Телеком-</a:t>
            </a:r>
            <a:r>
              <a:rPr lang="ru-RU" sz="1200" b="1" dirty="0" err="1">
                <a:solidFill>
                  <a:srgbClr val="002060"/>
                </a:solidFill>
                <a:latin typeface="Arial" pitchFamily="34" charset="0"/>
                <a:ea typeface="LiSu"/>
                <a:cs typeface="LiSu"/>
              </a:rPr>
              <a:t>муникационное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ea typeface="LiSu"/>
                <a:cs typeface="LiSu"/>
              </a:rPr>
              <a:t> 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200" b="1" dirty="0">
                <a:solidFill>
                  <a:srgbClr val="002060"/>
                </a:solidFill>
                <a:latin typeface="Arial" pitchFamily="34" charset="0"/>
                <a:ea typeface="LiSu"/>
                <a:cs typeface="LiSu"/>
              </a:rPr>
              <a:t>предприятие</a:t>
            </a:r>
            <a:endParaRPr lang="uk-UA" sz="1200" b="1" dirty="0">
              <a:solidFill>
                <a:srgbClr val="002060"/>
              </a:solidFill>
              <a:latin typeface="Arial" pitchFamily="34" charset="0"/>
              <a:ea typeface="LiSu"/>
              <a:cs typeface="LiSu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5718687" y="837283"/>
            <a:ext cx="1764196" cy="63556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200" b="1" dirty="0">
                <a:solidFill>
                  <a:srgbClr val="002060"/>
                </a:solidFill>
                <a:latin typeface="Arial" pitchFamily="34" charset="0"/>
                <a:ea typeface="LiSu"/>
                <a:cs typeface="LiSu"/>
              </a:rPr>
              <a:t>Консалтинговая компания</a:t>
            </a:r>
            <a:endParaRPr lang="uk-UA" sz="1200" b="1" dirty="0">
              <a:solidFill>
                <a:srgbClr val="002060"/>
              </a:solidFill>
              <a:latin typeface="Arial" pitchFamily="34" charset="0"/>
              <a:ea typeface="LiSu"/>
              <a:cs typeface="LiSu"/>
            </a:endParaRPr>
          </a:p>
        </p:txBody>
      </p:sp>
      <p:sp>
        <p:nvSpPr>
          <p:cNvPr id="18" name="Стрелка вниз 17"/>
          <p:cNvSpPr/>
          <p:nvPr/>
        </p:nvSpPr>
        <p:spPr bwMode="auto">
          <a:xfrm>
            <a:off x="4139902" y="2058686"/>
            <a:ext cx="648072" cy="36004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uk-U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219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body"/>
          </p:nvPr>
        </p:nvSpPr>
        <p:spPr>
          <a:xfrm>
            <a:off x="1763688" y="3933056"/>
            <a:ext cx="6480571" cy="853406"/>
          </a:xfrm>
        </p:spPr>
        <p:txBody>
          <a:bodyPr anchor="t"/>
          <a:lstStyle/>
          <a:p>
            <a:pPr marL="342900" indent="-339725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b="1" dirty="0">
                <a:solidFill>
                  <a:schemeClr val="accent2"/>
                </a:solidFill>
              </a:rPr>
              <a:t> СПАСИБО </a:t>
            </a:r>
          </a:p>
          <a:p>
            <a:pPr marL="342900" indent="-339725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b="1" dirty="0">
                <a:solidFill>
                  <a:schemeClr val="accent2"/>
                </a:solidFill>
              </a:rPr>
              <a:t>ЗА ВНИМАНИЕ!</a:t>
            </a:r>
          </a:p>
          <a:p>
            <a:pPr marL="342900" indent="-339725" algn="l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686139"/>
            <a:ext cx="7272808" cy="261610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ru-RU" dirty="0"/>
              <a:t> Гармоничное сочетание процессов организации и реализации консалтингового взаимодействия и маркетингового обеспечения будет происходить в условиях надежных, формализованных и четко определенных инструментов, форм, методов и рычагов заложенных в организационно-экономическом механизме этого взаимодействия, что будет способствовать повышению результативности консалтинговой компании и формировать деятельность телекоммуникационного предприятия как конкурентоспособного в долгосрочной перспективе. </a:t>
            </a:r>
            <a:endParaRPr lang="uk-UA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/>
          <p:cNvGrpSpPr>
            <a:grpSpLocks/>
          </p:cNvGrpSpPr>
          <p:nvPr/>
        </p:nvGrpSpPr>
        <p:grpSpPr bwMode="auto">
          <a:xfrm>
            <a:off x="37465" y="475133"/>
            <a:ext cx="8973928" cy="5002530"/>
            <a:chOff x="1310" y="1843"/>
            <a:chExt cx="14400" cy="7878"/>
          </a:xfrm>
        </p:grpSpPr>
        <p:sp>
          <p:nvSpPr>
            <p:cNvPr id="44" name="Rectangle 3"/>
            <p:cNvSpPr>
              <a:spLocks noChangeArrowheads="1"/>
            </p:cNvSpPr>
            <p:nvPr/>
          </p:nvSpPr>
          <p:spPr bwMode="auto">
            <a:xfrm>
              <a:off x="5481" y="1843"/>
              <a:ext cx="7493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vert="horz" wrap="square" lIns="91440" tIns="36000" rIns="91440" bIns="45720" anchor="ctr" anchorCtr="1" upright="1">
              <a:noAutofit/>
            </a:bodyPr>
            <a:lstStyle/>
            <a:p>
              <a:pPr indent="450215" algn="ctr">
                <a:lnSpc>
                  <a:spcPct val="150000"/>
                </a:lnSpc>
                <a:spcAft>
                  <a:spcPts val="0"/>
                </a:spcAft>
              </a:pPr>
              <a:r>
                <a:rPr lang="uk-UA" b="1" dirty="0" err="1">
                  <a:solidFill>
                    <a:srgbClr val="002060"/>
                  </a:solidFill>
                  <a:effectLst/>
                  <a:latin typeface="Times New Roman"/>
                  <a:ea typeface="Times New Roman"/>
                </a:rPr>
                <a:t>Правительство</a:t>
              </a:r>
              <a:r>
                <a:rPr lang="uk-UA" b="1" dirty="0">
                  <a:solidFill>
                    <a:srgbClr val="002060"/>
                  </a:solidFill>
                  <a:effectLst/>
                  <a:latin typeface="Times New Roman"/>
                  <a:ea typeface="Times New Roman"/>
                </a:rPr>
                <a:t> </a:t>
              </a:r>
              <a:r>
                <a:rPr lang="uk-UA" b="1" dirty="0" err="1">
                  <a:solidFill>
                    <a:srgbClr val="002060"/>
                  </a:solidFill>
                  <a:effectLst/>
                  <a:latin typeface="Times New Roman"/>
                  <a:ea typeface="Times New Roman"/>
                </a:rPr>
                <a:t>Украины</a:t>
              </a:r>
              <a:endParaRPr lang="uk-UA" b="1" dirty="0">
                <a:solidFill>
                  <a:srgbClr val="00206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6209" y="2851"/>
              <a:ext cx="3309" cy="7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dirty="0">
                  <a:solidFill>
                    <a:srgbClr val="002060"/>
                  </a:solidFill>
                  <a:effectLst/>
                  <a:latin typeface="Times New Roman"/>
                  <a:ea typeface="Times New Roman"/>
                </a:rPr>
                <a:t>Министерство инфраструктуры Украины</a:t>
              </a:r>
              <a:endParaRPr lang="uk-UA" sz="1400" dirty="0">
                <a:solidFill>
                  <a:srgbClr val="00206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1454" y="2563"/>
              <a:ext cx="3801" cy="129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dirty="0">
                  <a:solidFill>
                    <a:srgbClr val="002060"/>
                  </a:solidFill>
                  <a:effectLst/>
                  <a:latin typeface="Times New Roman"/>
                  <a:ea typeface="Times New Roman"/>
                </a:rPr>
                <a:t>Национальная комиссия, осуществляющая государственное  регулирование в сфере связи и информатизации </a:t>
              </a:r>
              <a:endParaRPr lang="uk-UA" sz="1200" dirty="0">
                <a:solidFill>
                  <a:srgbClr val="00206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7" name="Rectangle 6"/>
            <p:cNvSpPr>
              <a:spLocks noChangeArrowheads="1"/>
            </p:cNvSpPr>
            <p:nvPr/>
          </p:nvSpPr>
          <p:spPr bwMode="auto">
            <a:xfrm>
              <a:off x="5481" y="4003"/>
              <a:ext cx="2957" cy="13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dirty="0">
                  <a:solidFill>
                    <a:srgbClr val="002060"/>
                  </a:solidFill>
                  <a:latin typeface="Times New Roman"/>
                  <a:ea typeface="Times New Roman"/>
                </a:rPr>
                <a:t>Государственное</a:t>
              </a:r>
              <a:r>
                <a:rPr lang="ru-RU" sz="1200" dirty="0">
                  <a:solidFill>
                    <a:srgbClr val="002060"/>
                  </a:solidFill>
                  <a:effectLst/>
                  <a:latin typeface="Times New Roman"/>
                  <a:ea typeface="Times New Roman"/>
                </a:rPr>
                <a:t> агентство по вопросам электронного правительства Украины </a:t>
              </a:r>
              <a:endParaRPr lang="uk-UA" sz="1200" dirty="0">
                <a:solidFill>
                  <a:srgbClr val="00206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8" name="Rectangle 7"/>
            <p:cNvSpPr>
              <a:spLocks noChangeArrowheads="1"/>
            </p:cNvSpPr>
            <p:nvPr/>
          </p:nvSpPr>
          <p:spPr bwMode="auto">
            <a:xfrm>
              <a:off x="9791" y="2851"/>
              <a:ext cx="3183" cy="7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sz="1400" dirty="0" err="1">
                  <a:solidFill>
                    <a:srgbClr val="002060"/>
                  </a:solidFill>
                  <a:effectLst/>
                  <a:latin typeface="Times New Roman"/>
                  <a:ea typeface="Times New Roman"/>
                </a:rPr>
                <a:t>Министерства</a:t>
              </a:r>
              <a:r>
                <a:rPr lang="uk-UA" sz="1400" dirty="0">
                  <a:solidFill>
                    <a:srgbClr val="002060"/>
                  </a:solidFill>
                  <a:effectLst/>
                  <a:latin typeface="Times New Roman"/>
                  <a:ea typeface="Times New Roman"/>
                </a:rPr>
                <a:t> (</a:t>
              </a:r>
              <a:r>
                <a:rPr lang="uk-UA" sz="1400" dirty="0" err="1">
                  <a:solidFill>
                    <a:srgbClr val="002060"/>
                  </a:solidFill>
                  <a:effectLst/>
                  <a:latin typeface="Times New Roman"/>
                  <a:ea typeface="Times New Roman"/>
                </a:rPr>
                <a:t>ведомства</a:t>
              </a:r>
              <a:r>
                <a:rPr lang="uk-UA" sz="1400" dirty="0">
                  <a:solidFill>
                    <a:srgbClr val="002060"/>
                  </a:solidFill>
                  <a:effectLst/>
                  <a:latin typeface="Times New Roman"/>
                  <a:ea typeface="Times New Roman"/>
                </a:rPr>
                <a:t>) </a:t>
              </a:r>
              <a:r>
                <a:rPr lang="uk-UA" sz="1400" dirty="0" err="1">
                  <a:solidFill>
                    <a:srgbClr val="002060"/>
                  </a:solidFill>
                  <a:effectLst/>
                  <a:latin typeface="Times New Roman"/>
                  <a:ea typeface="Times New Roman"/>
                </a:rPr>
                <a:t>Украины</a:t>
              </a:r>
              <a:endParaRPr lang="uk-UA" sz="1400" dirty="0">
                <a:solidFill>
                  <a:srgbClr val="00206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9" name="Rectangle 8"/>
            <p:cNvSpPr>
              <a:spLocks noChangeArrowheads="1"/>
            </p:cNvSpPr>
            <p:nvPr/>
          </p:nvSpPr>
          <p:spPr bwMode="auto">
            <a:xfrm>
              <a:off x="1454" y="8179"/>
              <a:ext cx="4128" cy="10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0" rIns="91440" bIns="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dirty="0">
                  <a:solidFill>
                    <a:srgbClr val="002060"/>
                  </a:solidFill>
                  <a:effectLst/>
                  <a:latin typeface="Times New Roman"/>
                  <a:ea typeface="Times New Roman"/>
                </a:rPr>
                <a:t>Операторы связи, принадлежащих юридическим и физическим лицам</a:t>
              </a:r>
              <a:endParaRPr lang="uk-UA" sz="1400" dirty="0">
                <a:solidFill>
                  <a:srgbClr val="00206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/>
          </p:nvSpPr>
          <p:spPr bwMode="auto">
            <a:xfrm>
              <a:off x="5813" y="8179"/>
              <a:ext cx="4738" cy="10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0" rIns="91440" bIns="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dirty="0">
                  <a:solidFill>
                    <a:srgbClr val="002060"/>
                  </a:solidFill>
                  <a:effectLst/>
                  <a:latin typeface="Times New Roman"/>
                  <a:ea typeface="Times New Roman"/>
                </a:rPr>
                <a:t>Операторы связи</a:t>
              </a:r>
              <a:r>
                <a:rPr lang="uk-UA" sz="1400" dirty="0">
                  <a:solidFill>
                    <a:srgbClr val="002060"/>
                  </a:solidFill>
                  <a:effectLst/>
                  <a:latin typeface="Times New Roman"/>
                  <a:ea typeface="Times New Roman"/>
                </a:rPr>
                <a:t>, </a:t>
              </a:r>
              <a:r>
                <a:rPr lang="uk-UA" sz="1400" dirty="0" err="1">
                  <a:solidFill>
                    <a:srgbClr val="002060"/>
                  </a:solidFill>
                  <a:effectLst/>
                  <a:latin typeface="Times New Roman"/>
                  <a:ea typeface="Times New Roman"/>
                </a:rPr>
                <a:t>подчиненные</a:t>
              </a:r>
              <a:r>
                <a:rPr lang="uk-UA" sz="1400" dirty="0">
                  <a:solidFill>
                    <a:srgbClr val="002060"/>
                  </a:solidFill>
                  <a:effectLst/>
                  <a:latin typeface="Times New Roman"/>
                  <a:ea typeface="Times New Roman"/>
                </a:rPr>
                <a:t>  </a:t>
              </a:r>
              <a:r>
                <a:rPr lang="ru-RU" sz="1400" dirty="0">
                  <a:solidFill>
                    <a:srgbClr val="002060"/>
                  </a:solidFill>
                  <a:effectLst/>
                  <a:latin typeface="Times New Roman"/>
                  <a:ea typeface="Times New Roman"/>
                </a:rPr>
                <a:t>Министерству инфраструктуры Украины</a:t>
              </a:r>
              <a:endParaRPr lang="uk-UA" sz="1600" dirty="0">
                <a:solidFill>
                  <a:srgbClr val="00206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endParaRPr lang="uk-UA" sz="1400" dirty="0">
                <a:solidFill>
                  <a:srgbClr val="00206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1" name="Rectangle 10"/>
            <p:cNvSpPr>
              <a:spLocks noChangeArrowheads="1"/>
            </p:cNvSpPr>
            <p:nvPr/>
          </p:nvSpPr>
          <p:spPr bwMode="auto">
            <a:xfrm>
              <a:off x="10958" y="8179"/>
              <a:ext cx="4099" cy="10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0" rIns="91440" bIns="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dirty="0">
                  <a:solidFill>
                    <a:srgbClr val="002060"/>
                  </a:solidFill>
                  <a:effectLst/>
                  <a:latin typeface="Times New Roman"/>
                  <a:ea typeface="Times New Roman"/>
                </a:rPr>
                <a:t>Операторы связи, которые подчинены другим министерствам (ведомствам)</a:t>
              </a:r>
              <a:endParaRPr lang="uk-UA" sz="1200" dirty="0">
                <a:solidFill>
                  <a:srgbClr val="002060"/>
                </a:solidFill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2" name="Line 11"/>
            <p:cNvCxnSpPr/>
            <p:nvPr/>
          </p:nvCxnSpPr>
          <p:spPr bwMode="auto">
            <a:xfrm>
              <a:off x="1310" y="7891"/>
              <a:ext cx="1425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Line 12"/>
            <p:cNvCxnSpPr/>
            <p:nvPr/>
          </p:nvCxnSpPr>
          <p:spPr bwMode="auto">
            <a:xfrm>
              <a:off x="1310" y="7891"/>
              <a:ext cx="0" cy="181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Line 13"/>
            <p:cNvCxnSpPr/>
            <p:nvPr/>
          </p:nvCxnSpPr>
          <p:spPr bwMode="auto">
            <a:xfrm>
              <a:off x="1310" y="9721"/>
              <a:ext cx="1425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Line 14"/>
            <p:cNvCxnSpPr/>
            <p:nvPr/>
          </p:nvCxnSpPr>
          <p:spPr bwMode="auto">
            <a:xfrm>
              <a:off x="15566" y="7891"/>
              <a:ext cx="0" cy="181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Text Box 15"/>
            <p:cNvSpPr txBox="1">
              <a:spLocks noChangeArrowheads="1"/>
            </p:cNvSpPr>
            <p:nvPr/>
          </p:nvSpPr>
          <p:spPr bwMode="auto">
            <a:xfrm>
              <a:off x="3758" y="9235"/>
              <a:ext cx="835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90170" algn="ctr">
                <a:lnSpc>
                  <a:spcPct val="150000"/>
                </a:lnSpc>
                <a:spcAft>
                  <a:spcPts val="0"/>
                </a:spcAft>
              </a:pPr>
              <a:r>
                <a:rPr lang="uk-UA" sz="1400" b="1" dirty="0" err="1">
                  <a:solidFill>
                    <a:srgbClr val="002060"/>
                  </a:solidFill>
                  <a:effectLst/>
                  <a:latin typeface="Times New Roman"/>
                  <a:ea typeface="Times New Roman"/>
                </a:rPr>
                <a:t>Сеть</a:t>
              </a:r>
              <a:r>
                <a:rPr lang="uk-UA" sz="1400" b="1" dirty="0">
                  <a:solidFill>
                    <a:srgbClr val="002060"/>
                  </a:solidFill>
                  <a:effectLst/>
                  <a:latin typeface="Times New Roman"/>
                  <a:ea typeface="Times New Roman"/>
                </a:rPr>
                <a:t> </a:t>
              </a:r>
              <a:r>
                <a:rPr lang="uk-UA" sz="1400" b="1" dirty="0" err="1">
                  <a:solidFill>
                    <a:srgbClr val="002060"/>
                  </a:solidFill>
                  <a:effectLst/>
                  <a:latin typeface="Times New Roman"/>
                  <a:ea typeface="Times New Roman"/>
                </a:rPr>
                <a:t>связи</a:t>
              </a:r>
              <a:r>
                <a:rPr lang="uk-UA" sz="1400" b="1" dirty="0">
                  <a:solidFill>
                    <a:srgbClr val="002060"/>
                  </a:solidFill>
                  <a:effectLst/>
                  <a:latin typeface="Times New Roman"/>
                  <a:ea typeface="Times New Roman"/>
                </a:rPr>
                <a:t> </a:t>
              </a:r>
              <a:r>
                <a:rPr lang="uk-UA" sz="1400" b="1" dirty="0" err="1">
                  <a:solidFill>
                    <a:srgbClr val="002060"/>
                  </a:solidFill>
                  <a:effectLst/>
                  <a:latin typeface="Times New Roman"/>
                  <a:ea typeface="Times New Roman"/>
                </a:rPr>
                <a:t>общего</a:t>
              </a:r>
              <a:r>
                <a:rPr lang="uk-UA" sz="1400" b="1" dirty="0">
                  <a:solidFill>
                    <a:srgbClr val="002060"/>
                  </a:solidFill>
                  <a:effectLst/>
                  <a:latin typeface="Times New Roman"/>
                  <a:ea typeface="Times New Roman"/>
                </a:rPr>
                <a:t> </a:t>
              </a:r>
              <a:r>
                <a:rPr lang="uk-UA" sz="1400" b="1" dirty="0" err="1">
                  <a:solidFill>
                    <a:srgbClr val="002060"/>
                  </a:solidFill>
                  <a:effectLst/>
                  <a:latin typeface="Times New Roman"/>
                  <a:ea typeface="Times New Roman"/>
                </a:rPr>
                <a:t>пользования</a:t>
              </a:r>
              <a:endParaRPr lang="uk-UA" sz="1400" b="1" dirty="0">
                <a:solidFill>
                  <a:srgbClr val="002060"/>
                </a:solidFill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8" name="Line 17"/>
            <p:cNvCxnSpPr/>
            <p:nvPr/>
          </p:nvCxnSpPr>
          <p:spPr bwMode="auto">
            <a:xfrm>
              <a:off x="6926" y="2419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Line 18"/>
            <p:cNvCxnSpPr/>
            <p:nvPr/>
          </p:nvCxnSpPr>
          <p:spPr bwMode="auto">
            <a:xfrm>
              <a:off x="6926" y="2563"/>
              <a:ext cx="50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Line 19"/>
            <p:cNvCxnSpPr/>
            <p:nvPr/>
          </p:nvCxnSpPr>
          <p:spPr bwMode="auto">
            <a:xfrm>
              <a:off x="11966" y="2563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Line 20"/>
            <p:cNvCxnSpPr/>
            <p:nvPr/>
          </p:nvCxnSpPr>
          <p:spPr bwMode="auto">
            <a:xfrm>
              <a:off x="6926" y="3571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Line 21"/>
            <p:cNvCxnSpPr/>
            <p:nvPr/>
          </p:nvCxnSpPr>
          <p:spPr bwMode="auto">
            <a:xfrm>
              <a:off x="3326" y="7315"/>
              <a:ext cx="84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Line 22"/>
            <p:cNvCxnSpPr/>
            <p:nvPr/>
          </p:nvCxnSpPr>
          <p:spPr bwMode="auto">
            <a:xfrm>
              <a:off x="6926" y="5472"/>
              <a:ext cx="0" cy="27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Line 23"/>
            <p:cNvCxnSpPr/>
            <p:nvPr/>
          </p:nvCxnSpPr>
          <p:spPr bwMode="auto">
            <a:xfrm>
              <a:off x="3326" y="7315"/>
              <a:ext cx="0" cy="8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Line 24"/>
            <p:cNvCxnSpPr/>
            <p:nvPr/>
          </p:nvCxnSpPr>
          <p:spPr bwMode="auto">
            <a:xfrm>
              <a:off x="11822" y="7315"/>
              <a:ext cx="0" cy="8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Line 25"/>
            <p:cNvCxnSpPr/>
            <p:nvPr/>
          </p:nvCxnSpPr>
          <p:spPr bwMode="auto">
            <a:xfrm>
              <a:off x="12254" y="3571"/>
              <a:ext cx="0" cy="46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Line 26"/>
            <p:cNvCxnSpPr/>
            <p:nvPr/>
          </p:nvCxnSpPr>
          <p:spPr bwMode="auto">
            <a:xfrm>
              <a:off x="2606" y="5731"/>
              <a:ext cx="1036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Line 27"/>
            <p:cNvCxnSpPr/>
            <p:nvPr/>
          </p:nvCxnSpPr>
          <p:spPr bwMode="auto">
            <a:xfrm>
              <a:off x="2606" y="3859"/>
              <a:ext cx="0" cy="4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Line 28"/>
            <p:cNvCxnSpPr/>
            <p:nvPr/>
          </p:nvCxnSpPr>
          <p:spPr bwMode="auto">
            <a:xfrm>
              <a:off x="7358" y="5731"/>
              <a:ext cx="0" cy="24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Line 29"/>
            <p:cNvCxnSpPr/>
            <p:nvPr/>
          </p:nvCxnSpPr>
          <p:spPr bwMode="auto">
            <a:xfrm>
              <a:off x="12974" y="5731"/>
              <a:ext cx="0" cy="24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" name="Rectangle 30"/>
            <p:cNvSpPr>
              <a:spLocks noChangeArrowheads="1"/>
            </p:cNvSpPr>
            <p:nvPr/>
          </p:nvSpPr>
          <p:spPr bwMode="auto">
            <a:xfrm>
              <a:off x="13406" y="2851"/>
              <a:ext cx="2304" cy="72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sz="1200" dirty="0" err="1">
                  <a:solidFill>
                    <a:srgbClr val="002060"/>
                  </a:solidFill>
                  <a:effectLst/>
                  <a:latin typeface="Times New Roman"/>
                  <a:ea typeface="Times New Roman"/>
                </a:rPr>
                <a:t>Антимонопольный</a:t>
              </a:r>
              <a:r>
                <a:rPr lang="uk-UA" sz="1200" dirty="0">
                  <a:solidFill>
                    <a:srgbClr val="002060"/>
                  </a:solidFill>
                  <a:effectLst/>
                  <a:latin typeface="Times New Roman"/>
                  <a:ea typeface="Times New Roman"/>
                </a:rPr>
                <a:t> </a:t>
              </a:r>
              <a:r>
                <a:rPr lang="uk-UA" sz="1200" dirty="0" err="1">
                  <a:solidFill>
                    <a:srgbClr val="002060"/>
                  </a:solidFill>
                  <a:latin typeface="Times New Roman"/>
                  <a:ea typeface="Times New Roman"/>
                </a:rPr>
                <a:t>К</a:t>
              </a:r>
              <a:r>
                <a:rPr lang="uk-UA" sz="1200" dirty="0" err="1">
                  <a:solidFill>
                    <a:srgbClr val="002060"/>
                  </a:solidFill>
                  <a:effectLst/>
                  <a:latin typeface="Times New Roman"/>
                  <a:ea typeface="Times New Roman"/>
                </a:rPr>
                <a:t>омитет</a:t>
              </a:r>
              <a:r>
                <a:rPr lang="uk-UA" sz="1200" dirty="0">
                  <a:solidFill>
                    <a:srgbClr val="002060"/>
                  </a:solidFill>
                  <a:effectLst/>
                  <a:latin typeface="Times New Roman"/>
                  <a:ea typeface="Times New Roman"/>
                </a:rPr>
                <a:t> </a:t>
              </a:r>
              <a:r>
                <a:rPr lang="uk-UA" sz="1200" dirty="0" err="1">
                  <a:solidFill>
                    <a:srgbClr val="002060"/>
                  </a:solidFill>
                  <a:effectLst/>
                  <a:latin typeface="Times New Roman"/>
                  <a:ea typeface="Times New Roman"/>
                </a:rPr>
                <a:t>Украины</a:t>
              </a:r>
              <a:endParaRPr lang="uk-UA" sz="1400" dirty="0">
                <a:solidFill>
                  <a:srgbClr val="00206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2" name="Rectangle 31"/>
            <p:cNvSpPr>
              <a:spLocks noChangeArrowheads="1"/>
            </p:cNvSpPr>
            <p:nvPr/>
          </p:nvSpPr>
          <p:spPr bwMode="auto">
            <a:xfrm>
              <a:off x="1570" y="3855"/>
              <a:ext cx="3685" cy="432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sz="1200" dirty="0">
                  <a:solidFill>
                    <a:srgbClr val="002060"/>
                  </a:solidFill>
                  <a:latin typeface="Times New Roman"/>
                  <a:ea typeface="Times New Roman"/>
                  <a:cs typeface="+mn-cs"/>
                </a:rPr>
                <a:t>Департамент </a:t>
              </a:r>
              <a:r>
                <a:rPr lang="uk-UA" sz="1200" dirty="0" err="1">
                  <a:solidFill>
                    <a:srgbClr val="002060"/>
                  </a:solidFill>
                  <a:latin typeface="Times New Roman"/>
                  <a:ea typeface="Times New Roman"/>
                  <a:cs typeface="+mn-cs"/>
                </a:rPr>
                <a:t>связи</a:t>
              </a:r>
              <a:endParaRPr lang="uk-UA" sz="1200" dirty="0">
                <a:solidFill>
                  <a:srgbClr val="002060"/>
                </a:solidFill>
                <a:latin typeface="Times New Roman"/>
                <a:ea typeface="Times New Roman"/>
                <a:cs typeface="+mn-cs"/>
              </a:endParaRPr>
            </a:p>
          </p:txBody>
        </p:sp>
        <p:cxnSp>
          <p:nvCxnSpPr>
            <p:cNvPr id="74" name="Line 33"/>
            <p:cNvCxnSpPr/>
            <p:nvPr/>
          </p:nvCxnSpPr>
          <p:spPr bwMode="auto">
            <a:xfrm>
              <a:off x="4046" y="4287"/>
              <a:ext cx="0" cy="38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Line 34"/>
            <p:cNvCxnSpPr/>
            <p:nvPr/>
          </p:nvCxnSpPr>
          <p:spPr bwMode="auto">
            <a:xfrm>
              <a:off x="4046" y="6307"/>
              <a:ext cx="79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Line 35"/>
            <p:cNvCxnSpPr/>
            <p:nvPr/>
          </p:nvCxnSpPr>
          <p:spPr bwMode="auto">
            <a:xfrm>
              <a:off x="7934" y="6307"/>
              <a:ext cx="0" cy="18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Line 36"/>
            <p:cNvCxnSpPr/>
            <p:nvPr/>
          </p:nvCxnSpPr>
          <p:spPr bwMode="auto">
            <a:xfrm>
              <a:off x="11966" y="6307"/>
              <a:ext cx="0" cy="18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Line 37"/>
            <p:cNvCxnSpPr/>
            <p:nvPr/>
          </p:nvCxnSpPr>
          <p:spPr bwMode="auto">
            <a:xfrm>
              <a:off x="4478" y="6739"/>
              <a:ext cx="100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Line 38"/>
            <p:cNvCxnSpPr/>
            <p:nvPr/>
          </p:nvCxnSpPr>
          <p:spPr bwMode="auto">
            <a:xfrm>
              <a:off x="14558" y="3571"/>
              <a:ext cx="0" cy="3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Line 39"/>
            <p:cNvCxnSpPr/>
            <p:nvPr/>
          </p:nvCxnSpPr>
          <p:spPr bwMode="auto">
            <a:xfrm>
              <a:off x="4478" y="6739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Line 40"/>
            <p:cNvCxnSpPr/>
            <p:nvPr/>
          </p:nvCxnSpPr>
          <p:spPr bwMode="auto">
            <a:xfrm>
              <a:off x="8798" y="6739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Line 41"/>
            <p:cNvCxnSpPr/>
            <p:nvPr/>
          </p:nvCxnSpPr>
          <p:spPr bwMode="auto">
            <a:xfrm>
              <a:off x="13694" y="6739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7" name="Прямоугольник 86"/>
          <p:cNvSpPr/>
          <p:nvPr/>
        </p:nvSpPr>
        <p:spPr>
          <a:xfrm>
            <a:off x="4361180" y="1818244"/>
            <a:ext cx="2240280" cy="890676"/>
          </a:xfrm>
          <a:prstGeom prst="rect">
            <a:avLst/>
          </a:prstGeom>
          <a:ln>
            <a:solidFill>
              <a:schemeClr val="tx1"/>
            </a:solidFill>
            <a:prstDash val="dash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1200" dirty="0" err="1">
                <a:solidFill>
                  <a:srgbClr val="002060"/>
                </a:solidFill>
                <a:latin typeface="Times New Roman"/>
                <a:ea typeface="Times New Roman"/>
              </a:rPr>
              <a:t>Государственн</a:t>
            </a:r>
            <a:r>
              <a:rPr lang="ru-RU" sz="1200" dirty="0" err="1">
                <a:solidFill>
                  <a:srgbClr val="002060"/>
                </a:solidFill>
                <a:latin typeface="Times New Roman"/>
                <a:ea typeface="Times New Roman"/>
              </a:rPr>
              <a:t>ое</a:t>
            </a: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1200" dirty="0" err="1">
                <a:solidFill>
                  <a:srgbClr val="002060"/>
                </a:solidFill>
                <a:latin typeface="Times New Roman"/>
                <a:ea typeface="Times New Roman"/>
              </a:rPr>
              <a:t>предприятие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 «</a:t>
            </a:r>
            <a:r>
              <a:rPr lang="uk-UA" sz="1200" dirty="0" err="1">
                <a:solidFill>
                  <a:srgbClr val="002060"/>
                </a:solidFill>
                <a:latin typeface="Times New Roman"/>
                <a:ea typeface="Times New Roman"/>
              </a:rPr>
              <a:t>Государственный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 центр </a:t>
            </a:r>
            <a:r>
              <a:rPr lang="uk-UA" sz="1200" dirty="0" err="1">
                <a:solidFill>
                  <a:srgbClr val="002060"/>
                </a:solidFill>
                <a:latin typeface="Times New Roman"/>
                <a:ea typeface="Times New Roman"/>
              </a:rPr>
              <a:t>информационных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1200" dirty="0" err="1">
                <a:solidFill>
                  <a:srgbClr val="002060"/>
                </a:solidFill>
                <a:latin typeface="Times New Roman"/>
                <a:ea typeface="Times New Roman"/>
              </a:rPr>
              <a:t>ресурсов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1200" dirty="0" err="1">
                <a:solidFill>
                  <a:srgbClr val="002060"/>
                </a:solidFill>
                <a:latin typeface="Times New Roman"/>
                <a:ea typeface="Times New Roman"/>
              </a:rPr>
              <a:t>Украины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»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2430676" y="5810383"/>
            <a:ext cx="5443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FF0000"/>
                </a:solidFill>
              </a:rPr>
              <a:t>Взаимодействие субъектов </a:t>
            </a:r>
          </a:p>
          <a:p>
            <a:r>
              <a:rPr lang="ru-RU" altLang="ru-RU" b="1" dirty="0">
                <a:solidFill>
                  <a:srgbClr val="FF0000"/>
                </a:solidFill>
              </a:rPr>
              <a:t>телекоммуникационной сферы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35323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1916832"/>
            <a:ext cx="7712075" cy="4362450"/>
          </a:xfrm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0" y="274638"/>
            <a:ext cx="9143999" cy="1143000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LiSu" charset="0"/>
                <a:cs typeface="LiSu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LiSu" charset="0"/>
                <a:cs typeface="LiSu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LiSu" charset="0"/>
                <a:cs typeface="LiSu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LiSu" charset="0"/>
                <a:cs typeface="LiSu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LiSu" charset="0"/>
                <a:cs typeface="LiSu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LiSu" charset="0"/>
                <a:cs typeface="LiSu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LiSu" charset="0"/>
                <a:cs typeface="LiSu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LiSu" charset="0"/>
                <a:cs typeface="LiSu" charset="0"/>
              </a:defRPr>
            </a:lvl9pPr>
          </a:lstStyle>
          <a:p>
            <a:pPr marL="361950" indent="-96838" eaLnBrk="1" hangingPunct="1">
              <a:buClrTx/>
              <a:buFontTx/>
              <a:buNone/>
              <a:tabLst>
                <a:tab pos="0" algn="l"/>
                <a:tab pos="1809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6"/>
                </a:solidFill>
              </a:rPr>
              <a:t>ПРОБЛЕМЫ </a:t>
            </a:r>
            <a:br>
              <a:rPr lang="ru-RU" sz="2400" b="1" dirty="0">
                <a:solidFill>
                  <a:schemeClr val="accent6"/>
                </a:solidFill>
              </a:rPr>
            </a:br>
            <a:r>
              <a:rPr lang="ru-RU" sz="2400" b="1" dirty="0">
                <a:solidFill>
                  <a:schemeClr val="accent6"/>
                </a:solidFill>
              </a:rPr>
              <a:t>ВЗАИМОДЕЙСТВИЯ СУБЪЕКТОВ ТЕЛЕКОММУНИКАЦИОННОЙ СФЕРЫ</a:t>
            </a:r>
            <a:endParaRPr lang="ru-RU" altLang="ru-RU" sz="2000" dirty="0"/>
          </a:p>
        </p:txBody>
      </p:sp>
      <p:pic>
        <p:nvPicPr>
          <p:cNvPr id="6" name="Рисунок 5" descr="D:\ДУТ\МАРКЕТИНГ\САЙТ КАФЕДРИ МАРКЕТИНГУ\логотип\ITU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27925"/>
            <a:ext cx="2042184" cy="135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вал 6"/>
          <p:cNvSpPr/>
          <p:nvPr/>
        </p:nvSpPr>
        <p:spPr>
          <a:xfrm>
            <a:off x="107505" y="307594"/>
            <a:ext cx="1224135" cy="1153979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3" y="116632"/>
            <a:ext cx="8352928" cy="67413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4237" y="836712"/>
            <a:ext cx="3563888" cy="1433512"/>
          </a:xfrm>
        </p:spPr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chemeClr val="accent6"/>
                </a:solidFill>
              </a:rPr>
              <a:t>Реальный ВВП </a:t>
            </a:r>
            <a:br>
              <a:rPr lang="ru-RU" sz="2400" b="1" dirty="0">
                <a:solidFill>
                  <a:schemeClr val="accent6"/>
                </a:solidFill>
              </a:rPr>
            </a:br>
            <a:r>
              <a:rPr lang="ru-RU" sz="2400" b="1" i="1" dirty="0">
                <a:solidFill>
                  <a:schemeClr val="accent6"/>
                </a:solidFill>
              </a:rPr>
              <a:t>(в постоянных ценах 2010 г., % относительно периода предыдущего года)</a:t>
            </a:r>
          </a:p>
        </p:txBody>
      </p:sp>
      <p:pic>
        <p:nvPicPr>
          <p:cNvPr id="10243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08" y="-10822"/>
            <a:ext cx="5634935" cy="329580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0508" y="4509120"/>
            <a:ext cx="3713441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LiSu" charset="0"/>
                <a:cs typeface="LiSu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LiSu" charset="0"/>
                <a:cs typeface="LiSu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LiSu" charset="0"/>
                <a:cs typeface="LiSu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LiSu" charset="0"/>
                <a:cs typeface="LiSu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LiSu" charset="0"/>
                <a:cs typeface="LiSu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LiSu" charset="0"/>
                <a:cs typeface="LiSu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LiSu" charset="0"/>
                <a:cs typeface="LiSu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LiSu" charset="0"/>
                <a:cs typeface="LiSu" charset="0"/>
              </a:defRPr>
            </a:lvl9pPr>
          </a:lstStyle>
          <a:p>
            <a:pPr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Взаимозависимость номинального ВВП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(млн. долл. США)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индекса инфляции (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%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за период 2013-2017 гг.</a:t>
            </a: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017" y="3501008"/>
            <a:ext cx="5302547" cy="3259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80776" y="-35097"/>
            <a:ext cx="9031734" cy="1651000"/>
          </a:xfrm>
        </p:spPr>
        <p:txBody>
          <a:bodyPr/>
          <a:lstStyle/>
          <a:p>
            <a:r>
              <a:rPr lang="ru-RU" altLang="ru-RU" sz="2800" dirty="0"/>
              <a:t>Структура валовой добавленной стоимости по видам экономической деятельности по данным </a:t>
            </a:r>
            <a:r>
              <a:rPr lang="ru-RU" altLang="ru-RU" sz="2800" dirty="0">
                <a:solidFill>
                  <a:schemeClr val="tx1"/>
                </a:solidFill>
              </a:rPr>
              <a:t>Государственной службы статистики Украины</a:t>
            </a:r>
            <a:r>
              <a:rPr lang="ru-RU" altLang="ru-RU" sz="2800" dirty="0"/>
              <a:t>, % </a:t>
            </a:r>
          </a:p>
        </p:txBody>
      </p:sp>
      <p:pic>
        <p:nvPicPr>
          <p:cNvPr id="12296" name="Picture 8" descr="D:\ДУТ\НАУКА-ДУТ\ДОКТОРАНТЫ\ЕВТУШЕНКО_наука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860" y="1484784"/>
            <a:ext cx="9242426" cy="548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низ 2"/>
          <p:cNvSpPr/>
          <p:nvPr/>
        </p:nvSpPr>
        <p:spPr bwMode="auto">
          <a:xfrm>
            <a:off x="8172400" y="3068960"/>
            <a:ext cx="504056" cy="1584176"/>
          </a:xfrm>
          <a:prstGeom prst="downArrow">
            <a:avLst>
              <a:gd name="adj1" fmla="val 30388"/>
              <a:gd name="adj2" fmla="val 79418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uk-U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0"/>
            <a:ext cx="8568952" cy="7029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788024" y="2540860"/>
            <a:ext cx="4355976" cy="672116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i="1" dirty="0">
                <a:solidFill>
                  <a:schemeClr val="tx1"/>
                </a:solidFill>
              </a:rPr>
              <a:t>По отчету комиссии по </a:t>
            </a:r>
            <a:r>
              <a:rPr lang="ru-RU" altLang="ru-RU" sz="1400" b="1" i="1" dirty="0" err="1">
                <a:solidFill>
                  <a:schemeClr val="tx1"/>
                </a:solidFill>
              </a:rPr>
              <a:t>широкополостному</a:t>
            </a:r>
            <a:r>
              <a:rPr lang="ru-RU" altLang="ru-RU" sz="1400" b="1" i="1" dirty="0">
                <a:solidFill>
                  <a:schemeClr val="tx1"/>
                </a:solidFill>
              </a:rPr>
              <a:t> доступу  Международного союза электросвязи, UNESCO</a:t>
            </a:r>
            <a:r>
              <a:rPr lang="ru-RU" altLang="ru-RU" sz="1400" i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589" y="203056"/>
            <a:ext cx="1116012" cy="88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5272088" y="38084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uk-UA" altLang="ru-RU"/>
          </a:p>
        </p:txBody>
      </p:sp>
      <p:pic>
        <p:nvPicPr>
          <p:cNvPr id="1332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4941888"/>
            <a:ext cx="2493963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Рисунок 8" descr="D:\ДУТ\МАРКЕТИНГ\САЙТ КАФЕДРИ МАРКЕТИНГУ\логотип\ITU.pn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3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0842"/>
            <a:ext cx="1656184" cy="1110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619672" y="1635448"/>
            <a:ext cx="7524328" cy="68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450"/>
              </a:spcBef>
              <a:buSzPct val="100000"/>
              <a:tabLst>
                <a:tab pos="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altLang="ru-RU" i="1" dirty="0">
                <a:solidFill>
                  <a:srgbClr val="000000"/>
                </a:solidFill>
              </a:rPr>
              <a:t> «.. с каждыми 10% роста проникновения широкополосной связи, мы можем ожидать  увеличения национального ВВП в среднем на 1,3% .....»</a:t>
            </a:r>
            <a:br>
              <a:rPr lang="ru-RU" altLang="ru-RU" i="1" dirty="0">
                <a:solidFill>
                  <a:srgbClr val="000000"/>
                </a:solidFill>
              </a:rPr>
            </a:br>
            <a:br>
              <a:rPr lang="ru-RU" altLang="ru-RU" i="1" dirty="0">
                <a:solidFill>
                  <a:srgbClr val="000000"/>
                </a:solidFill>
              </a:rPr>
            </a:br>
            <a:endParaRPr lang="ru-RU" altLang="ru-RU" i="1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1620" y="159768"/>
            <a:ext cx="541428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alt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Императив лидерства в </a:t>
            </a:r>
            <a:r>
              <a:rPr lang="ru-RU" altLang="ru-RU" sz="2400" b="1" dirty="0">
                <a:solidFill>
                  <a:schemeClr val="accent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</a:t>
            </a:r>
            <a:r>
              <a:rPr lang="ru-RU" alt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году: </a:t>
            </a:r>
            <a:r>
              <a:rPr lang="ru-RU" altLang="ru-RU" sz="2400" b="1" i="1" dirty="0">
                <a:solidFill>
                  <a:srgbClr val="C00000"/>
                </a:solidFill>
              </a:rPr>
              <a:t>Будущее, основанное на широкополосной связи</a:t>
            </a:r>
            <a:r>
              <a:rPr lang="ru-RU" altLang="ru-RU" sz="2400" dirty="0">
                <a:solidFill>
                  <a:schemeClr val="tx1"/>
                </a:solidFill>
              </a:rPr>
              <a:t>»: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51620" y="3391603"/>
            <a:ext cx="541428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alt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Императив лидерства в </a:t>
            </a:r>
            <a:r>
              <a:rPr lang="ru-RU" altLang="ru-RU" sz="2400" b="1" dirty="0">
                <a:solidFill>
                  <a:schemeClr val="accent2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</a:t>
            </a:r>
            <a:r>
              <a:rPr lang="ru-RU" alt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году: </a:t>
            </a:r>
            <a:r>
              <a:rPr lang="ru-RU" altLang="ru-RU" sz="2400" b="1" i="1" dirty="0">
                <a:solidFill>
                  <a:srgbClr val="C00000"/>
                </a:solidFill>
              </a:rPr>
              <a:t>Будущее, основанное на развитии конвергентных сетей: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решения пост-NGN, 4G и 5G</a:t>
            </a:r>
            <a:r>
              <a:rPr lang="ru-RU" altLang="ru-RU" sz="2400" dirty="0">
                <a:solidFill>
                  <a:srgbClr val="C00000"/>
                </a:solidFill>
              </a:rPr>
              <a:t>»:</a:t>
            </a:r>
            <a:endParaRPr lang="uk-UA" sz="2400" dirty="0">
              <a:solidFill>
                <a:srgbClr val="C00000"/>
              </a:solidFill>
            </a:endParaRPr>
          </a:p>
        </p:txBody>
      </p:sp>
      <p:sp>
        <p:nvSpPr>
          <p:cNvPr id="5" name="Выгнутая влево стрелка 4"/>
          <p:cNvSpPr/>
          <p:nvPr/>
        </p:nvSpPr>
        <p:spPr bwMode="auto">
          <a:xfrm>
            <a:off x="179512" y="645968"/>
            <a:ext cx="972108" cy="3647128"/>
          </a:xfrm>
          <a:prstGeom prst="curved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uk-UA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0321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268" y="260648"/>
            <a:ext cx="8496943" cy="62646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iSu"/>
        <a:cs typeface="LiSu"/>
      </a:majorFont>
      <a:minorFont>
        <a:latin typeface="Arial"/>
        <a:ea typeface="LiSu"/>
        <a:cs typeface="LiSu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2166</TotalTime>
  <Words>349</Words>
  <Application>Microsoft Office PowerPoint</Application>
  <PresentationFormat>Экран (4:3)</PresentationFormat>
  <Paragraphs>46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LiSu</vt:lpstr>
      <vt:lpstr>Times New Roman</vt:lpstr>
      <vt:lpstr>Тема Office</vt:lpstr>
      <vt:lpstr>Государственный университет телекоммуникаций  Региональная  конференция   Перспективы предоставления услуг на основе сетей пост-NGN, 4G и 5G. Организационные и технические решения по их построению и защите</vt:lpstr>
      <vt:lpstr>Презентация PowerPoint</vt:lpstr>
      <vt:lpstr>Презентация PowerPoint</vt:lpstr>
      <vt:lpstr>Презентация PowerPoint</vt:lpstr>
      <vt:lpstr>Реальный ВВП  (в постоянных ценах 2010 г., % относительно периода предыдущего года)</vt:lpstr>
      <vt:lpstr>Структура валовой добавленной стоимости по видам экономической деятельности по данным Государственной службы статистики Украины, % </vt:lpstr>
      <vt:lpstr>Презентация PowerPoint</vt:lpstr>
      <vt:lpstr>По отчету комиссии по широкополостному доступу  Международного союза электросвязи, UNESCO </vt:lpstr>
      <vt:lpstr>Презентация PowerPoint</vt:lpstr>
      <vt:lpstr>Особенности консалтингового взаимодействия</vt:lpstr>
      <vt:lpstr>Синергетический эффект консалтингового взаимодействия на различных уровнях систем управления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ТРЕТИЙ УКРАИНСКИЙ ФОРУМ ПО УПРАВЛЕНИЮ ИНТЕРНЕТОМ  «Современное состояние сегмента ИКТ и тенденции его развития»</dc:title>
  <dc:creator>Olga</dc:creator>
  <cp:lastModifiedBy>Наталья Евтушунко</cp:lastModifiedBy>
  <cp:revision>87</cp:revision>
  <cp:lastPrinted>1601-01-01T00:00:00Z</cp:lastPrinted>
  <dcterms:created xsi:type="dcterms:W3CDTF">2012-09-26T16:36:02Z</dcterms:created>
  <dcterms:modified xsi:type="dcterms:W3CDTF">2017-06-09T04:29:30Z</dcterms:modified>
</cp:coreProperties>
</file>