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5" r:id="rId2"/>
    <p:sldId id="451" r:id="rId3"/>
    <p:sldId id="447" r:id="rId4"/>
    <p:sldId id="448" r:id="rId5"/>
    <p:sldId id="449" r:id="rId6"/>
    <p:sldId id="433" r:id="rId7"/>
    <p:sldId id="434" r:id="rId8"/>
    <p:sldId id="435" r:id="rId9"/>
    <p:sldId id="439" r:id="rId10"/>
    <p:sldId id="402" r:id="rId11"/>
    <p:sldId id="440" r:id="rId12"/>
    <p:sldId id="441" r:id="rId13"/>
    <p:sldId id="442" r:id="rId14"/>
    <p:sldId id="450" r:id="rId15"/>
    <p:sldId id="444" r:id="rId16"/>
    <p:sldId id="445" r:id="rId17"/>
    <p:sldId id="443" r:id="rId18"/>
    <p:sldId id="314" r:id="rId1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8C5"/>
    <a:srgbClr val="F95151"/>
    <a:srgbClr val="FFCCFF"/>
    <a:srgbClr val="FFCC66"/>
    <a:srgbClr val="FFFF99"/>
    <a:srgbClr val="00FF00"/>
    <a:srgbClr val="75FF8F"/>
    <a:srgbClr val="F7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100" d="100"/>
          <a:sy n="100" d="100"/>
        </p:scale>
        <p:origin x="-35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1F47E3-93B1-4DC6-9A7D-F6C7F1574371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DE242C-E2EC-41D2-82EE-BEF69BBDE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13E7-B416-434B-851A-B8A96BA0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9AD5-3833-4A55-9D2A-F858010E6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2380-9F72-4216-99AF-C825D4A09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08FD-7A6E-4DBB-A556-352AF0D3E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42BA-4CFF-49FA-AB66-7B3D8FB8B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2496-7CB4-48FD-AE52-0BF42BEE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DDED-2CE6-4D24-A013-F0A9B8B64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0843-5932-466F-9DA9-8EA4F6AA7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695D-22F8-4D1B-B43B-2A61DD33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4294-3A3D-4828-87E8-50722421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0B28-2456-4109-B5B7-D9C81AFF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CCE1-3349-432D-9957-41F293934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8C3EB-E20C-406D-96AC-32E05F04E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qr.com.ua/wp-content/uploads/2013/02/2_identityi-code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619250" y="114300"/>
            <a:ext cx="5832475" cy="1077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4" rIns="91429" bIns="45714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МИНИСТЕРСТВО ОБРАЗОВАНИЯ И НАУКИ УКРАИНЫ</a:t>
            </a:r>
          </a:p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ГОСУДАРСТВЕННЫЙ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УНИВЕРСИТЕТ ТЕЛЕКОММУНИКАЦИЙ</a:t>
            </a:r>
            <a:endParaRPr lang="uk-UA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12" name="Рисунок 4" descr="E:\Логоти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5324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0103B-B283-4E90-99B7-B728004C5E2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3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25" y="0"/>
            <a:ext cx="140017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1485900"/>
            <a:ext cx="634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РЕГИОНАЛЬНАЯ КОНФЕРЕНЦИЯ МСЭ ДЛЯ СТРАН СНГ И ГРУЗИИ</a:t>
            </a:r>
            <a:endParaRPr lang="uk-UA" alt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2565400"/>
            <a:ext cx="69135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ПЕРСПЕКТИВЫ ПРЕДОСТАВЛЕНИЯ УСЛУГ НА ОСНОВЕ СЕТЕЙ ПОСТ-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NGN, 4G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5G</a:t>
            </a:r>
            <a:endParaRPr lang="uk-UA" alt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00438"/>
            <a:ext cx="7848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ДОКЛАДА: </a:t>
            </a:r>
            <a:r>
              <a:rPr lang="uk-UA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“КОДИРОВАНИЕ ИНФОРМАЦИИ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В КОНВЕРГЕНТНЫХ СЕТЯХ</a:t>
            </a:r>
            <a:r>
              <a:rPr lang="uk-UA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uk-UA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				                       </a:t>
            </a:r>
          </a:p>
          <a:p>
            <a:pPr algn="just">
              <a:defRPr/>
            </a:pPr>
            <a:endParaRPr lang="uk-UA" alt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uk-UA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uk-UA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uk-UA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altLang="ru-RU" b="1" dirty="0" smtClean="0">
                <a:solidFill>
                  <a:schemeClr val="tx2">
                    <a:lumMod val="75000"/>
                  </a:schemeClr>
                </a:solidFill>
              </a:rPr>
              <a:t>ДОКЛАДЧИК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</a:rPr>
              <a:t>: доктор </a:t>
            </a:r>
            <a:r>
              <a:rPr lang="uk-UA" altLang="ru-RU" b="1" dirty="0" err="1">
                <a:solidFill>
                  <a:schemeClr val="tx2">
                    <a:lumMod val="75000"/>
                  </a:schemeClr>
                </a:solidFill>
              </a:rPr>
              <a:t>технических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</a:rPr>
              <a:t>  наук,  </a:t>
            </a:r>
            <a:r>
              <a:rPr lang="uk-UA" altLang="ru-RU" b="1" dirty="0" err="1" smtClean="0">
                <a:solidFill>
                  <a:schemeClr val="tx2">
                    <a:lumMod val="75000"/>
                  </a:schemeClr>
                </a:solidFill>
              </a:rPr>
              <a:t>профессор</a:t>
            </a:r>
            <a:r>
              <a:rPr lang="uk-UA" alt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altLang="ru-RU" b="1" dirty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             ЖУРАКОВСКИЙ</a:t>
            </a:r>
            <a:r>
              <a:rPr lang="uk-UA" alt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</a:rPr>
              <a:t>БОГДАН ЮРЬЕВИЧ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00099" y="188913"/>
            <a:ext cx="7286677" cy="287337"/>
          </a:xfrm>
        </p:spPr>
        <p:txBody>
          <a:bodyPr/>
          <a:lstStyle/>
          <a:p>
            <a:r>
              <a:rPr lang="ru-RU" altLang="ru-RU" sz="2000" b="1" dirty="0" smtClean="0"/>
              <a:t>Помехоустойчивые коды и их корректирующие способности</a:t>
            </a:r>
            <a:endParaRPr lang="ru-RU" altLang="ru-RU" sz="2000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7750" y="620713"/>
          <a:ext cx="7345362" cy="5984877"/>
        </p:xfrm>
        <a:graphic>
          <a:graphicData uri="http://schemas.openxmlformats.org/drawingml/2006/table">
            <a:tbl>
              <a:tblPr/>
              <a:tblGrid>
                <a:gridCol w="1817504"/>
                <a:gridCol w="1224277"/>
                <a:gridCol w="1008228"/>
                <a:gridCol w="1080244"/>
                <a:gridCol w="1062895"/>
                <a:gridCol w="1152214"/>
              </a:tblGrid>
              <a:tr h="11218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рекомендаций</a:t>
                      </a: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международных</a:t>
                      </a: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Ошибки</a:t>
                      </a: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независимые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пакеты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выявляемые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исправляемые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выявляемые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исправляемые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Кореляционный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Инверсный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Хемминга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Голея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Рида-Малера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Итеративный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БЧХ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Мажоритарный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Файра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Абрамсона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Миласа-Абрамсона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6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Обобщенный</a:t>
                      </a: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код </a:t>
                      </a: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Хемминга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Рида</a:t>
                      </a: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-Соломона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Компаундный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Плоткина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Цепной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Сверточный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28" marR="326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363" name="Picture 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25" y="25400"/>
            <a:ext cx="688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64" name="Picture 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827088" cy="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72362" cy="778098"/>
          </a:xfrm>
        </p:spPr>
        <p:txBody>
          <a:bodyPr/>
          <a:lstStyle/>
          <a:p>
            <a:pPr lvl="1"/>
            <a:r>
              <a:rPr lang="uk-UA" sz="2400" b="1" dirty="0" err="1" smtClean="0"/>
              <a:t>Анализ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эффективности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использования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методов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сжатия</a:t>
            </a:r>
            <a:r>
              <a:rPr lang="uk-UA" sz="2400" b="1" dirty="0" smtClean="0"/>
              <a:t> </a:t>
            </a:r>
            <a:r>
              <a:rPr lang="ru-RU" sz="2400" b="1" dirty="0" smtClean="0"/>
              <a:t>для измерительной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информации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482928"/>
            <a:ext cx="2133600" cy="365125"/>
          </a:xfrm>
        </p:spPr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18367"/>
              </p:ext>
            </p:extLst>
          </p:nvPr>
        </p:nvGraphicFramePr>
        <p:xfrm>
          <a:off x="185452" y="2420888"/>
          <a:ext cx="4172233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Лист" r:id="rId3" imgW="4467225" imgH="3724275" progId="Excel.Sheet.8">
                  <p:embed/>
                </p:oleObj>
              </mc:Choice>
              <mc:Fallback>
                <p:oleObj name="Лист" r:id="rId3" imgW="4467225" imgH="3724275" progId="Excel.Shee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52" y="2420888"/>
                        <a:ext cx="4172233" cy="3724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1640" y="5846315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5516" y="119675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Зависимость коэффициента сжатия от длины блока измерительной информации </a:t>
            </a:r>
            <a:r>
              <a:rPr lang="ru-RU" sz="1600" dirty="0"/>
              <a:t>для </a:t>
            </a:r>
            <a:r>
              <a:rPr lang="ru-RU" sz="1600" dirty="0" smtClean="0"/>
              <a:t>методов сжатия: </a:t>
            </a:r>
            <a:r>
              <a:rPr lang="ru-RU" sz="1600" dirty="0"/>
              <a:t>1 – LZH, 2 – LZW, 3 – </a:t>
            </a:r>
            <a:r>
              <a:rPr lang="ru-RU" sz="1600" dirty="0" err="1" smtClean="0"/>
              <a:t>Виттер</a:t>
            </a:r>
            <a:r>
              <a:rPr lang="ru-RU" sz="1600" dirty="0"/>
              <a:t>, 4 – матричного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9873"/>
              </p:ext>
            </p:extLst>
          </p:nvPr>
        </p:nvGraphicFramePr>
        <p:xfrm>
          <a:off x="4429124" y="2420888"/>
          <a:ext cx="4463356" cy="372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Лист" r:id="rId5" imgW="4381500" imgH="3466998" progId="Excel.Sheet.8">
                  <p:embed/>
                </p:oleObj>
              </mc:Choice>
              <mc:Fallback>
                <p:oleObj name="Лист" r:id="rId5" imgW="4381500" imgH="3466998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2420888"/>
                        <a:ext cx="4463356" cy="3722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12160" y="5738303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193106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err="1" smtClean="0"/>
              <a:t>Зависимость</a:t>
            </a:r>
            <a:r>
              <a:rPr lang="uk-UA" sz="1600" dirty="0" smtClean="0"/>
              <a:t> </a:t>
            </a:r>
            <a:r>
              <a:rPr lang="uk-UA" sz="1600" dirty="0" err="1" smtClean="0"/>
              <a:t>времени</a:t>
            </a:r>
            <a:r>
              <a:rPr lang="uk-UA" sz="1600" dirty="0" smtClean="0"/>
              <a:t> </a:t>
            </a:r>
            <a:r>
              <a:rPr lang="uk-UA" sz="1600" dirty="0" err="1" smtClean="0"/>
              <a:t>работи</a:t>
            </a:r>
            <a:r>
              <a:rPr lang="uk-UA" sz="1600" dirty="0" smtClean="0"/>
              <a:t> от </a:t>
            </a:r>
            <a:r>
              <a:rPr lang="uk-UA" sz="1600" dirty="0" err="1" smtClean="0"/>
              <a:t>длины</a:t>
            </a:r>
            <a:r>
              <a:rPr lang="uk-UA" sz="1600" dirty="0" smtClean="0"/>
              <a:t> блока </a:t>
            </a:r>
            <a:r>
              <a:rPr lang="uk-UA" sz="1600" dirty="0" err="1" smtClean="0"/>
              <a:t>измерительной</a:t>
            </a:r>
            <a:r>
              <a:rPr lang="uk-UA" sz="1600" dirty="0" smtClean="0"/>
              <a:t> </a:t>
            </a:r>
            <a:r>
              <a:rPr lang="uk-UA" sz="1600" dirty="0" err="1" smtClean="0"/>
              <a:t>информации</a:t>
            </a:r>
            <a:r>
              <a:rPr lang="uk-UA" sz="1600" dirty="0" smtClean="0"/>
              <a:t> </a:t>
            </a:r>
            <a:r>
              <a:rPr lang="uk-UA" sz="1600" dirty="0"/>
              <a:t>для </a:t>
            </a:r>
            <a:r>
              <a:rPr lang="uk-UA" sz="1600" dirty="0" err="1" smtClean="0"/>
              <a:t>методов</a:t>
            </a:r>
            <a:r>
              <a:rPr lang="uk-UA" sz="1600" dirty="0" smtClean="0"/>
              <a:t> </a:t>
            </a:r>
            <a:r>
              <a:rPr lang="uk-UA" sz="1600" dirty="0" err="1" smtClean="0"/>
              <a:t>сжатия</a:t>
            </a:r>
            <a:r>
              <a:rPr lang="uk-UA" sz="1600" dirty="0" smtClean="0"/>
              <a:t>: </a:t>
            </a:r>
            <a:r>
              <a:rPr lang="uk-UA" sz="1600" dirty="0"/>
              <a:t>1 – LZH, 2 – LZW, 3 – </a:t>
            </a:r>
            <a:r>
              <a:rPr lang="uk-UA" sz="1600" dirty="0" err="1" smtClean="0"/>
              <a:t>Виттер</a:t>
            </a:r>
            <a:r>
              <a:rPr lang="uk-UA" sz="1600" dirty="0" smtClean="0"/>
              <a:t>, 4 </a:t>
            </a:r>
            <a:r>
              <a:rPr lang="uk-UA" sz="1600" dirty="0"/>
              <a:t>– </a:t>
            </a:r>
            <a:r>
              <a:rPr lang="uk-UA" sz="1600" dirty="0" smtClean="0"/>
              <a:t>матричного</a:t>
            </a:r>
            <a:endParaRPr lang="ru-RU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521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143800" cy="778098"/>
          </a:xfrm>
        </p:spPr>
        <p:txBody>
          <a:bodyPr/>
          <a:lstStyle/>
          <a:p>
            <a:r>
              <a:rPr lang="uk-UA" sz="2400" b="1" dirty="0" err="1"/>
              <a:t>Анализ</a:t>
            </a:r>
            <a:r>
              <a:rPr lang="uk-UA" sz="2400" b="1" dirty="0"/>
              <a:t> </a:t>
            </a:r>
            <a:r>
              <a:rPr lang="uk-UA" sz="2400" b="1" dirty="0" err="1"/>
              <a:t>эффективности</a:t>
            </a:r>
            <a:r>
              <a:rPr lang="uk-UA" sz="2400" b="1" dirty="0"/>
              <a:t> </a:t>
            </a:r>
            <a:r>
              <a:rPr lang="uk-UA" sz="2400" b="1" dirty="0" err="1"/>
              <a:t>использования</a:t>
            </a:r>
            <a:r>
              <a:rPr lang="uk-UA" sz="2400" b="1" dirty="0"/>
              <a:t> </a:t>
            </a:r>
            <a:r>
              <a:rPr lang="uk-UA" sz="2400" b="1" dirty="0" err="1"/>
              <a:t>методов</a:t>
            </a:r>
            <a:r>
              <a:rPr lang="uk-UA" sz="2400" b="1" dirty="0"/>
              <a:t> </a:t>
            </a:r>
            <a:r>
              <a:rPr lang="uk-UA" sz="2400" b="1" dirty="0" err="1"/>
              <a:t>сжатия</a:t>
            </a:r>
            <a:r>
              <a:rPr lang="uk-UA" sz="2400" b="1" dirty="0"/>
              <a:t> </a:t>
            </a:r>
            <a:r>
              <a:rPr lang="ru-RU" sz="2400" b="1" dirty="0" smtClean="0"/>
              <a:t>для графической</a:t>
            </a:r>
            <a:r>
              <a:rPr lang="uk-UA" sz="2400" b="1" dirty="0" smtClean="0"/>
              <a:t> </a:t>
            </a:r>
            <a:r>
              <a:rPr lang="uk-UA" sz="2400" b="1" dirty="0" err="1"/>
              <a:t>информации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476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6021288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4404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Зависимость коэффициента сжатия от длины блока графической информации </a:t>
            </a:r>
            <a:r>
              <a:rPr lang="ru-RU" sz="1600" dirty="0"/>
              <a:t>для </a:t>
            </a:r>
            <a:r>
              <a:rPr lang="ru-RU" sz="1600" dirty="0" smtClean="0"/>
              <a:t>методов сжатия: </a:t>
            </a:r>
            <a:r>
              <a:rPr lang="ru-RU" sz="1600" dirty="0"/>
              <a:t>1 – LZH, 2 – LZW, 3 – </a:t>
            </a:r>
            <a:r>
              <a:rPr lang="ru-RU" sz="1600" dirty="0" err="1" smtClean="0"/>
              <a:t>Виттер</a:t>
            </a:r>
            <a:r>
              <a:rPr lang="ru-RU" sz="1600" dirty="0"/>
              <a:t>, 4 – матричного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7211"/>
            <a:ext cx="4476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84254" y="1196752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Зависимость времени работы от длины блока графической информации </a:t>
            </a:r>
            <a:r>
              <a:rPr lang="ru-RU" sz="1600" dirty="0"/>
              <a:t>для </a:t>
            </a:r>
            <a:r>
              <a:rPr lang="ru-RU" sz="1600" dirty="0" smtClean="0"/>
              <a:t>методов сжатия: </a:t>
            </a:r>
            <a:r>
              <a:rPr lang="ru-RU" sz="1600" dirty="0"/>
              <a:t>1 – LZH, 2 – LZW, 3 – </a:t>
            </a:r>
            <a:r>
              <a:rPr lang="ru-RU" sz="1600" dirty="0" err="1" smtClean="0"/>
              <a:t>Виттер</a:t>
            </a:r>
            <a:r>
              <a:rPr lang="ru-RU" sz="1600" dirty="0"/>
              <a:t>, 4 – </a:t>
            </a:r>
            <a:r>
              <a:rPr lang="ru-RU" sz="1600" dirty="0" smtClean="0"/>
              <a:t>матричног</a:t>
            </a:r>
            <a:r>
              <a:rPr lang="ru-RU" sz="1600" dirty="0"/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956101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4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9486" cy="994122"/>
          </a:xfrm>
        </p:spPr>
        <p:txBody>
          <a:bodyPr/>
          <a:lstStyle/>
          <a:p>
            <a:r>
              <a:rPr lang="uk-UA" sz="2400" b="1" dirty="0" err="1"/>
              <a:t>Анализ</a:t>
            </a:r>
            <a:r>
              <a:rPr lang="uk-UA" sz="2400" b="1" dirty="0"/>
              <a:t> </a:t>
            </a:r>
            <a:r>
              <a:rPr lang="uk-UA" sz="2400" b="1" dirty="0" err="1"/>
              <a:t>эффективности</a:t>
            </a:r>
            <a:r>
              <a:rPr lang="uk-UA" sz="2400" b="1" dirty="0"/>
              <a:t> </a:t>
            </a:r>
            <a:r>
              <a:rPr lang="uk-UA" sz="2400" b="1" dirty="0" err="1"/>
              <a:t>использования</a:t>
            </a:r>
            <a:r>
              <a:rPr lang="uk-UA" sz="2400" b="1" dirty="0"/>
              <a:t> </a:t>
            </a:r>
            <a:r>
              <a:rPr lang="uk-UA" sz="2400" b="1" dirty="0" err="1"/>
              <a:t>методов</a:t>
            </a:r>
            <a:r>
              <a:rPr lang="uk-UA" sz="2400" b="1" dirty="0"/>
              <a:t> </a:t>
            </a:r>
            <a:r>
              <a:rPr lang="uk-UA" sz="2400" b="1" dirty="0" err="1"/>
              <a:t>сжатия</a:t>
            </a:r>
            <a:r>
              <a:rPr lang="uk-UA" sz="2400" b="1" dirty="0"/>
              <a:t> </a:t>
            </a:r>
            <a:r>
              <a:rPr lang="ru-RU" sz="2400" b="1" dirty="0" smtClean="0"/>
              <a:t>для текстовой</a:t>
            </a:r>
            <a:r>
              <a:rPr lang="uk-UA" sz="2400" b="1" dirty="0" smtClean="0"/>
              <a:t> </a:t>
            </a:r>
            <a:r>
              <a:rPr lang="uk-UA" sz="2400" b="1" dirty="0" err="1"/>
              <a:t>информации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1" y="2665487"/>
            <a:ext cx="4476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4" y="2665487"/>
            <a:ext cx="44767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4462" y="6134136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35885" y="6026124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401" y="1465158"/>
            <a:ext cx="4476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Зависимость коэффициента сжатия от длины блока текстовой информации </a:t>
            </a:r>
            <a:r>
              <a:rPr lang="ru-RU" sz="1600" dirty="0"/>
              <a:t>для </a:t>
            </a:r>
            <a:r>
              <a:rPr lang="ru-RU" sz="1600" dirty="0" smtClean="0"/>
              <a:t>методов сжатия: </a:t>
            </a:r>
            <a:r>
              <a:rPr lang="ru-RU" sz="1600" dirty="0"/>
              <a:t>1 – LZH, 2 – LZW, 3 – </a:t>
            </a:r>
            <a:r>
              <a:rPr lang="ru-RU" sz="1600" dirty="0" err="1" smtClean="0"/>
              <a:t>Виттер</a:t>
            </a:r>
            <a:r>
              <a:rPr lang="ru-RU" sz="1600" dirty="0"/>
              <a:t>, 4 – матричного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55544"/>
            <a:ext cx="4360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Зависимость времени работы от длины блока текстовой информации </a:t>
            </a:r>
            <a:r>
              <a:rPr lang="ru-RU" sz="1600" dirty="0"/>
              <a:t>для </a:t>
            </a:r>
            <a:r>
              <a:rPr lang="ru-RU" sz="1600" dirty="0" smtClean="0"/>
              <a:t>способов сжатия: </a:t>
            </a:r>
            <a:r>
              <a:rPr lang="ru-RU" sz="1600" dirty="0"/>
              <a:t>1 – LZH, 2 – LZW, 3 – </a:t>
            </a:r>
            <a:r>
              <a:rPr lang="ru-RU" sz="1600" dirty="0" err="1"/>
              <a:t>Віттер</a:t>
            </a:r>
            <a:r>
              <a:rPr lang="ru-RU" sz="1600" dirty="0"/>
              <a:t>, 4 – матричного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3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70" y="188640"/>
            <a:ext cx="7520863" cy="1296144"/>
          </a:xfrm>
        </p:spPr>
        <p:txBody>
          <a:bodyPr/>
          <a:lstStyle/>
          <a:p>
            <a:r>
              <a:rPr lang="ru-RU" b="1" dirty="0" smtClean="0"/>
              <a:t>Штриховое кодирование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9301"/>
            <a:ext cx="8208912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Штриховой код представлен последовательностью штрихов и пробелов определенного размера, с помощью которых можно закодировать цифры, буквы, любые прочие символы.</a:t>
            </a:r>
          </a:p>
          <a:p>
            <a:pPr marL="0" indent="0" algn="just">
              <a:buNone/>
            </a:pPr>
            <a:r>
              <a:rPr lang="ru-RU" sz="2400" dirty="0" smtClean="0"/>
              <a:t>Широкое распространение данные коды получили из-за необходимости автоматизировать введения информации, особенно под действием конвергенции сетей, ведь с помощью этого, достигается высокая надежность, эффективность, простота и экономичность использования ресурсов сети.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http://help.accusoft.com/SAAS/pcc-for-acs/images/DataMatri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026285" cy="155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_identityi-cod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19672" cy="1348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/>
          <a:lstStyle/>
          <a:p>
            <a:r>
              <a:rPr lang="ru-RU" sz="2800" b="1" dirty="0" smtClean="0"/>
              <a:t>Двухмерные штриховые коды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F219D-A6B5-4859-94E2-A0C984B3F7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Содержимое 4" descr="http://www.idexpert.ru/editor_images/Aztec_Code_Sample2_sm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57148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AztecCode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6058"/>
            <a:ext cx="2571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Aztec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Code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кодирует 3832 цифровых или 3067 буквенных знаков, что составляет 1914 битов информации. </a:t>
            </a:r>
            <a:endParaRPr lang="ru-RU" sz="1400" dirty="0"/>
          </a:p>
        </p:txBody>
      </p:sp>
      <p:pic>
        <p:nvPicPr>
          <p:cNvPr id="8" name="Содержимое 4" descr="http://www.idexpert.ru/datamatrix_sm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500042"/>
            <a:ext cx="132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DataMatrix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571744"/>
            <a:ext cx="307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 </a:t>
            </a:r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Data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Matrix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может иметь плотность до 500 миллионов знаков на 1 квадратный дюйм. Максимальная информационная емкость символа составляет 3116 цифровых знаков на 1 символ</a:t>
            </a:r>
            <a:endParaRPr lang="ru-RU" sz="1400" dirty="0"/>
          </a:p>
        </p:txBody>
      </p:sp>
      <p:pic>
        <p:nvPicPr>
          <p:cNvPr id="11" name="Рисунок 10" descr="http://www.idexpert.ru/pdf41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85786" y="3714752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PDF 417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572140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Структура кода позволяет размещать от 1000 до 2000 знаков в одном символе с плотность информации от 100 до 340 знаков. </a:t>
            </a:r>
            <a:endParaRPr lang="ru-RU" sz="1400" dirty="0">
              <a:latin typeface="+mn-lt"/>
            </a:endParaRPr>
          </a:p>
        </p:txBody>
      </p:sp>
      <p:pic>
        <p:nvPicPr>
          <p:cNvPr id="14" name="Рисунок 13" descr="http://www.idexpert.ru/qr-code_sm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14338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14744" y="38576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QR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5643578"/>
            <a:ext cx="3000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Максимальный размер символа - 177 квадратных модуля, что позволяет кодировать 7366 цифровых знаков, или 4464 буквенно-цифровых знаков. </a:t>
            </a:r>
            <a:endParaRPr lang="ru-RU" sz="1400" dirty="0" smtClean="0">
              <a:latin typeface="Arial" pitchFamily="34" charset="0"/>
            </a:endParaRPr>
          </a:p>
        </p:txBody>
      </p:sp>
      <p:pic>
        <p:nvPicPr>
          <p:cNvPr id="17" name="Рисунок 16" descr="http://www.idexpert.ru/ColorCode0_sm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572264" y="500042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ColorCode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2643183"/>
            <a:ext cx="3000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Штрих-кодовая система, предназначенная для хранения URL, которая может считываться камерой мобильного телефона. </a:t>
            </a:r>
            <a:endParaRPr lang="ru-RU" sz="1400" dirty="0"/>
          </a:p>
        </p:txBody>
      </p:sp>
      <p:pic>
        <p:nvPicPr>
          <p:cNvPr id="20" name="Рисунок 19" descr="http://www.idexpert.ru/microsofttagsimple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143380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786578" y="3786190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HCCB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5572140"/>
            <a:ext cx="335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Обработка изображения  достигается с использованием </a:t>
            </a:r>
            <a:r>
              <a:rPr lang="ru-RU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штрихкодовых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символов различной формы в сочетании с использованием различных цветов для каждого символа.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49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2800" b="1" dirty="0" smtClean="0"/>
              <a:t>Сравнение двухмерных штриховых кодов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F219D-A6B5-4859-94E2-A0C984B3F7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714356"/>
          <a:ext cx="8501123" cy="5940187"/>
        </p:xfrm>
        <a:graphic>
          <a:graphicData uri="http://schemas.openxmlformats.org/drawingml/2006/table">
            <a:tbl>
              <a:tblPr/>
              <a:tblGrid>
                <a:gridCol w="2143140"/>
                <a:gridCol w="1785950"/>
                <a:gridCol w="1564474"/>
                <a:gridCol w="1504260"/>
                <a:gridCol w="1503299"/>
              </a:tblGrid>
              <a:tr h="16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Характеристика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Aztec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QR-код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DataMatrix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PDF417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Оптимизация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существующих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технологий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печати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строится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стандартных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квадратных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пикселей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строится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стандартных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квадратных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пикселей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строится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стандартных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квадратных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пикселей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Прямоугольная матрица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5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Нанесение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разные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материалы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Достаточно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контрастного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двухцветного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Достаточно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контрастного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двухцветного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Достаточно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контрастного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двухцветного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Достаточно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контрастного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двухцветного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изображения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Максимальный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объєм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данных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(при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максимальном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уровне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коррекции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</a:rPr>
                        <a:t>кбайта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Около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2-3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</a:rPr>
                        <a:t>Кбайт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Около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2-3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</a:rPr>
                        <a:t>Кбайт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2–3 Кбайт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Максимальный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151х151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177х177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144х144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151x151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пиксели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0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Коды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коррекции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ошибок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Исправляется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до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95%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повреждений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уровень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от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5% до 95%, стандартно 23%)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Исправляется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до 30%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повреждений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фиксированные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уровни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в 7, 15, 25 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и 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%)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Исправляется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до 30%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повреждений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9 уровней коррекции ошибок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Исправляется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до 64%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повреждений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9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Устойчивость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пространственного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распознавания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Поворот на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произвольный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угол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зеркальное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отображение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Поворот на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произвольный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угол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зеркальное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отображение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Поворот на произвольный угол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Поворот на произвольный угол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0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Открытость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формата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Формат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открытый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хотя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защищен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патентами,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передан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свободного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использования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Формат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открытый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не до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конца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Формат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открытый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но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не до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конца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Формат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открытый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32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Использование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Используется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онлайновых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билетах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многих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авиа-и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ж/д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компаний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, а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также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регистрационных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документах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Реклама и развлечения,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логотипы, содержащие информацию о фирме,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визитки, туризм,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электронные билеты,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маркировка продуктов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Широкое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использование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, в том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числе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промышленности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Широкое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использование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uk-UA" sz="1100" baseline="0" dirty="0" err="1" smtClean="0">
                          <a:latin typeface="Times New Roman"/>
                          <a:ea typeface="Times New Roman"/>
                        </a:rPr>
                        <a:t>документообороте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baseline="0" dirty="0" err="1" smtClean="0">
                          <a:latin typeface="Times New Roman"/>
                          <a:ea typeface="Times New Roman"/>
                        </a:rPr>
                        <a:t>сфере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baseline="0" dirty="0" err="1" smtClean="0">
                          <a:latin typeface="Times New Roman"/>
                          <a:ea typeface="Times New Roman"/>
                        </a:rPr>
                        <a:t>транспорта</a:t>
                      </a:r>
                      <a:r>
                        <a:rPr lang="uk-UA" sz="1100" baseline="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1100" baseline="0" dirty="0" err="1" smtClean="0">
                          <a:latin typeface="Times New Roman"/>
                          <a:ea typeface="Times New Roman"/>
                        </a:rPr>
                        <a:t>телекоммуникаций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Создание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кодов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бесплатно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Считывние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</a:rPr>
                        <a:t>кода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</a:rPr>
                        <a:t> автономно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6276" marR="26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Содержимое 4" descr="http://www.idexpert.ru/editor_images/Aztec_Code_Sample2_s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928670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idexpert.ru/qr-code_s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://www.idexpert.ru/datamatrix_sm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928670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idexpert.ru/pdf417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928670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78406"/>
          </a:xfrm>
        </p:spPr>
        <p:txBody>
          <a:bodyPr/>
          <a:lstStyle/>
          <a:p>
            <a:r>
              <a:rPr lang="uk-UA" sz="2800" b="1" dirty="0" err="1" smtClean="0">
                <a:latin typeface="Times New Roman" pitchFamily="18" charset="0"/>
              </a:rPr>
              <a:t>Выводы</a:t>
            </a:r>
            <a:endParaRPr lang="ru-RU" sz="2800" b="1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2411"/>
          </a:xfrm>
        </p:spPr>
        <p:txBody>
          <a:bodyPr/>
          <a:lstStyle/>
          <a:p>
            <a:pPr algn="just">
              <a:buFont typeface="Arial" charset="0"/>
              <a:buAutoNum type="arabicPeriod"/>
            </a:pPr>
            <a:r>
              <a:rPr lang="ru-RU" sz="1800" dirty="0" smtClean="0"/>
              <a:t>Современные методы кодирования информации претерпели серьезные изменения в связи с увеличением объема передаваемой и обрабатываемой информации.</a:t>
            </a:r>
          </a:p>
          <a:p>
            <a:pPr algn="just">
              <a:buFont typeface="Arial" charset="0"/>
              <a:buAutoNum type="arabicPeriod"/>
            </a:pPr>
            <a:r>
              <a:rPr lang="ru-RU" sz="1800" dirty="0" smtClean="0"/>
              <a:t>Необходимо дальнейшее усовершенствование кодирования информации с целью увеличения скорости ее обработки.</a:t>
            </a:r>
          </a:p>
          <a:p>
            <a:pPr algn="just">
              <a:buFont typeface="Arial" charset="0"/>
              <a:buAutoNum type="arabicPeriod"/>
            </a:pPr>
            <a:r>
              <a:rPr lang="ru-RU" sz="1800" dirty="0" smtClean="0"/>
              <a:t>Использование двухмерного штрихового кодирования позволило увеличить скорость обработки информации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/>
              <a:t>используя его главные преимущества - высокую емкость, автономность, компактность, защищенность и открытость стандартов. </a:t>
            </a:r>
            <a:endParaRPr lang="ru-RU" sz="1800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ru-RU" altLang="ru-RU" sz="1800" dirty="0" smtClean="0"/>
              <a:t>4.	Рост </a:t>
            </a:r>
            <a:r>
              <a:rPr lang="ru-RU" altLang="ru-RU" sz="1800" dirty="0"/>
              <a:t>числа подключенных устройств будет сопровождаться появлением новых способов их применения, что приведет к возникновению новых требований к сетям, варьирующихся в зависимости от устройства и от конкретной цели использования.</a:t>
            </a:r>
          </a:p>
          <a:p>
            <a:pPr algn="just">
              <a:buNone/>
            </a:pPr>
            <a:r>
              <a:rPr lang="ru-RU" altLang="ru-RU" sz="1800" dirty="0" smtClean="0"/>
              <a:t>5.  </a:t>
            </a:r>
            <a:r>
              <a:rPr lang="ru-RU" altLang="ru-RU" sz="1800" dirty="0"/>
              <a:t>Достичь таких технических показателей передачи информации возможно только при условии использования эффективных способов обработки передаваемой информации, таких как помехоустойчивое кодирование и методы сжатия.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5ED0B-8AE3-4A61-B34F-0F3DA815C97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91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00538-B210-4608-B52D-DC8BE98CF9D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539750" y="2276475"/>
            <a:ext cx="8229600" cy="1143000"/>
          </a:xfrm>
        </p:spPr>
        <p:txBody>
          <a:bodyPr/>
          <a:lstStyle/>
          <a:p>
            <a:r>
              <a:rPr lang="uk-UA" altLang="ru-RU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Благодарю</a:t>
            </a:r>
            <a:r>
              <a:rPr lang="uk-UA" alt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за </a:t>
            </a:r>
            <a:r>
              <a:rPr lang="uk-UA" altLang="ru-RU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внимание</a:t>
            </a: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!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0112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74294-3A3D-4828-87E8-507224215AC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05334" y="274638"/>
            <a:ext cx="7311579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/>
              <a:t>Сеть </a:t>
            </a:r>
            <a:r>
              <a:rPr lang="en-US" sz="3200" b="1" dirty="0" smtClean="0"/>
              <a:t>NGN</a:t>
            </a:r>
            <a:endParaRPr lang="ru-RU" sz="3200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84736" cy="52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4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5334" y="274638"/>
            <a:ext cx="7311579" cy="994122"/>
          </a:xfrm>
        </p:spPr>
        <p:txBody>
          <a:bodyPr/>
          <a:lstStyle/>
          <a:p>
            <a:r>
              <a:rPr lang="ru-RU" sz="3200" b="1" dirty="0"/>
              <a:t>Эволюция технологий телекоммуникаций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74294-3A3D-4828-87E8-507224215AC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1746" y="162880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400" b="1" dirty="0" smtClean="0"/>
              <a:t>Традиционные </a:t>
            </a:r>
            <a:r>
              <a:rPr lang="ru-RU" sz="2400" b="1" dirty="0"/>
              <a:t>сети</a:t>
            </a:r>
            <a:r>
              <a:rPr lang="ru-RU" sz="2400" dirty="0"/>
              <a:t>: качество услуги полностью определяется особенностями технологии (</a:t>
            </a:r>
            <a:r>
              <a:rPr lang="ru-RU" sz="2400" dirty="0" err="1"/>
              <a:t>ТфОП</a:t>
            </a:r>
            <a:r>
              <a:rPr lang="ru-RU" sz="2400" dirty="0"/>
              <a:t>, FR, 2G и т.д</a:t>
            </a:r>
            <a:r>
              <a:rPr lang="ru-RU" sz="2400" dirty="0" smtClean="0"/>
              <a:t>.).</a:t>
            </a:r>
          </a:p>
          <a:p>
            <a:r>
              <a:rPr lang="ru-RU" sz="2400" dirty="0" smtClean="0"/>
              <a:t>• </a:t>
            </a:r>
            <a:r>
              <a:rPr lang="ru-RU" sz="2400" b="1" dirty="0" err="1" smtClean="0"/>
              <a:t>Мультисервисные</a:t>
            </a:r>
            <a:r>
              <a:rPr lang="ru-RU" sz="2400" b="1" dirty="0" smtClean="0"/>
              <a:t> </a:t>
            </a:r>
            <a:r>
              <a:rPr lang="ru-RU" sz="2400" b="1" dirty="0"/>
              <a:t>сети (</a:t>
            </a:r>
            <a:r>
              <a:rPr lang="ru-RU" sz="2400" b="1" dirty="0" err="1"/>
              <a:t>Triple</a:t>
            </a:r>
            <a:r>
              <a:rPr lang="ru-RU" sz="2400" b="1" dirty="0"/>
              <a:t> </a:t>
            </a:r>
            <a:r>
              <a:rPr lang="ru-RU" sz="2400" b="1" dirty="0" err="1"/>
              <a:t>Play</a:t>
            </a:r>
            <a:r>
              <a:rPr lang="ru-RU" sz="2400" b="1" dirty="0"/>
              <a:t>): </a:t>
            </a:r>
            <a:r>
              <a:rPr lang="ru-RU" sz="2400" dirty="0"/>
              <a:t>передача по одной сети нескольких типов трафика (ISDN, ATM, 3G, TCP/IP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• </a:t>
            </a:r>
            <a:r>
              <a:rPr lang="ru-RU" sz="2400" b="1" dirty="0" smtClean="0"/>
              <a:t>Сети </a:t>
            </a:r>
            <a:r>
              <a:rPr lang="ru-RU" sz="2400" b="1" dirty="0"/>
              <a:t>NGN: </a:t>
            </a:r>
            <a:r>
              <a:rPr lang="ru-RU" sz="2400" dirty="0"/>
              <a:t>управление различными </a:t>
            </a:r>
            <a:r>
              <a:rPr lang="ru-RU" sz="2400" dirty="0" err="1" smtClean="0"/>
              <a:t>мультисервисными</a:t>
            </a:r>
            <a:r>
              <a:rPr lang="ru-RU" sz="2400" dirty="0" smtClean="0"/>
              <a:t> услугами независимо </a:t>
            </a:r>
            <a:r>
              <a:rPr lang="ru-RU" sz="2400" dirty="0"/>
              <a:t>от технологии (IMS, SIP). Мобильность пользователя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• </a:t>
            </a:r>
            <a:r>
              <a:rPr lang="ru-RU" sz="2400" b="1" dirty="0" smtClean="0"/>
              <a:t>Сети </a:t>
            </a:r>
            <a:r>
              <a:rPr lang="ru-RU" sz="2400" b="1" dirty="0" err="1"/>
              <a:t>post-NGN</a:t>
            </a:r>
            <a:r>
              <a:rPr lang="ru-RU" sz="2400" b="1" dirty="0"/>
              <a:t>: </a:t>
            </a:r>
            <a:r>
              <a:rPr lang="ru-RU" sz="2400" dirty="0"/>
              <a:t>управление средой обитания, создание единого инфокоммуникационного пространства, взаимопроникновение идей и технологий автоматизации и </a:t>
            </a:r>
            <a:r>
              <a:rPr lang="ru-RU" sz="2400" dirty="0" smtClean="0"/>
              <a:t>телекоммуникаций.</a:t>
            </a:r>
            <a:endParaRPr lang="ru-RU" sz="24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dirty="0"/>
              <a:t>Переход к сетям </a:t>
            </a:r>
            <a:r>
              <a:rPr lang="ru-RU" sz="3200" b="1" dirty="0" err="1"/>
              <a:t>post</a:t>
            </a:r>
            <a:r>
              <a:rPr lang="ru-RU" sz="3200" b="1" dirty="0"/>
              <a:t>-NGN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6695D-22F8-4D1B-B43B-2A61DD3341D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2995" y="98072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Контроль </a:t>
            </a:r>
            <a:r>
              <a:rPr lang="ru-RU" dirty="0"/>
              <a:t>удаленных объектов </a:t>
            </a:r>
            <a:r>
              <a:rPr lang="ru-RU" dirty="0" err="1"/>
              <a:t>online</a:t>
            </a:r>
            <a:r>
              <a:rPr lang="ru-RU" dirty="0"/>
              <a:t>. Повышение интерактивности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Создание </a:t>
            </a:r>
            <a:r>
              <a:rPr lang="ru-RU" dirty="0"/>
              <a:t>инфокоммуникационной среды, в которой пользователь выступает потребителем свойств среды, а не трафика (умная среда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• Изменение </a:t>
            </a:r>
            <a:r>
              <a:rPr lang="ru-RU" dirty="0"/>
              <a:t>подходов к управлению сетью, услугой, ресурсами, инфокоммуникационной средой. </a:t>
            </a:r>
            <a:endParaRPr lang="ru-RU" dirty="0" smtClean="0"/>
          </a:p>
          <a:p>
            <a:r>
              <a:rPr lang="ru-RU" dirty="0" smtClean="0"/>
              <a:t>• Дальнейшая </a:t>
            </a:r>
            <a:r>
              <a:rPr lang="ru-RU" dirty="0"/>
              <a:t>активная компьютеризация телекоммуникационных устройств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Изменение </a:t>
            </a:r>
            <a:r>
              <a:rPr lang="ru-RU" dirty="0"/>
              <a:t>адресации </a:t>
            </a:r>
            <a:r>
              <a:rPr lang="ru-RU" dirty="0" smtClean="0"/>
              <a:t>– переход </a:t>
            </a:r>
            <a:r>
              <a:rPr lang="ru-RU" dirty="0"/>
              <a:t>к IPv6.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98" y="3566051"/>
            <a:ext cx="5327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256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/>
              <a:t>Признаки </a:t>
            </a:r>
            <a:r>
              <a:rPr lang="ru-RU" sz="3200" b="1" dirty="0" err="1"/>
              <a:t>post</a:t>
            </a:r>
            <a:r>
              <a:rPr lang="ru-RU" sz="3200" b="1" dirty="0"/>
              <a:t>-NGN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6695D-22F8-4D1B-B43B-2A61DD3341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5438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1.Расширение </a:t>
            </a:r>
            <a:r>
              <a:rPr lang="ru-RU" sz="2400" dirty="0"/>
              <a:t>спектра услуг за счет включения новых областей знаний: медицина, биотехнологии, природопользование, автоматизация и мониторинг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2.Приоритетное </a:t>
            </a:r>
            <a:r>
              <a:rPr lang="ru-RU" sz="2400" dirty="0"/>
              <a:t>использование беспроводного доступа: </a:t>
            </a:r>
            <a:r>
              <a:rPr lang="ru-RU" sz="2400" dirty="0" err="1"/>
              <a:t>Wi-Fi</a:t>
            </a:r>
            <a:r>
              <a:rPr lang="ru-RU" sz="2400" dirty="0" smtClean="0"/>
              <a:t>,  </a:t>
            </a:r>
            <a:r>
              <a:rPr lang="ru-RU" sz="2400" dirty="0" err="1"/>
              <a:t>ZigBee</a:t>
            </a:r>
            <a:r>
              <a:rPr lang="ru-RU" sz="2400" dirty="0"/>
              <a:t>, LTE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3.Появление </a:t>
            </a:r>
            <a:r>
              <a:rPr lang="ru-RU" sz="2400" dirty="0"/>
              <a:t>на уровне доступа сетей нового типа: на основе архитектуры </a:t>
            </a:r>
            <a:r>
              <a:rPr lang="ru-RU" sz="2400" dirty="0" err="1"/>
              <a:t>ad</a:t>
            </a:r>
            <a:r>
              <a:rPr lang="ru-RU" sz="2400" dirty="0"/>
              <a:t> </a:t>
            </a:r>
            <a:r>
              <a:rPr lang="ru-RU" sz="2400" dirty="0" err="1"/>
              <a:t>hoc</a:t>
            </a:r>
            <a:r>
              <a:rPr lang="ru-RU" sz="2400" dirty="0"/>
              <a:t>/</a:t>
            </a:r>
            <a:r>
              <a:rPr lang="ru-RU" sz="2400" dirty="0" err="1"/>
              <a:t>mash</a:t>
            </a:r>
            <a:r>
              <a:rPr lang="ru-RU" sz="2400" dirty="0"/>
              <a:t>, с кластерной организацией, роевых структур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4.Новые </a:t>
            </a:r>
            <a:r>
              <a:rPr lang="ru-RU" sz="2400" dirty="0"/>
              <a:t>механизмы обеспечения качества: для многих приложений ужесточаются требования к задержкам </a:t>
            </a:r>
            <a:r>
              <a:rPr lang="ru-RU" sz="2400" dirty="0" smtClean="0"/>
              <a:t>и </a:t>
            </a:r>
            <a:r>
              <a:rPr lang="ru-RU" sz="2400" dirty="0"/>
              <a:t>потерям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5.Внедрение </a:t>
            </a:r>
            <a:r>
              <a:rPr lang="ru-RU" sz="2400" dirty="0"/>
              <a:t>механизмов самоорганизации.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985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 smtClean="0"/>
              <a:t>Конвергентные  сети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2700"/>
            <a:ext cx="10080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357298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000760" y="5715016"/>
            <a:ext cx="157163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1785926"/>
            <a:ext cx="314327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86610" cy="511156"/>
          </a:xfrm>
        </p:spPr>
        <p:txBody>
          <a:bodyPr/>
          <a:lstStyle/>
          <a:p>
            <a:r>
              <a:rPr lang="ru-RU" sz="3200" b="1" dirty="0" smtClean="0"/>
              <a:t>Пример конвергентной сети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1006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535782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Конвергентная сеть обеспечивает:</a:t>
            </a:r>
          </a:p>
          <a:p>
            <a:pPr>
              <a:buNone/>
            </a:pPr>
            <a:r>
              <a:rPr lang="ru-RU" sz="1600" dirty="0" smtClean="0"/>
              <a:t>- централизованную обработку разнообразных видов коммуникационной информации,</a:t>
            </a:r>
          </a:p>
          <a:p>
            <a:pPr>
              <a:buNone/>
            </a:pPr>
            <a:r>
              <a:rPr lang="ru-RU" sz="1600" dirty="0" smtClean="0"/>
              <a:t>- распределение информации между потребителями различных категорий,</a:t>
            </a:r>
          </a:p>
          <a:p>
            <a:pPr>
              <a:buNone/>
            </a:pPr>
            <a:r>
              <a:rPr lang="ru-RU" sz="1600" dirty="0" smtClean="0"/>
              <a:t>- автоматизацию учета и обмена информацией.</a:t>
            </a:r>
            <a:endParaRPr lang="ru-RU" sz="1600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071546"/>
            <a:ext cx="6000792" cy="42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286676" cy="725470"/>
          </a:xfrm>
        </p:spPr>
        <p:txBody>
          <a:bodyPr/>
          <a:lstStyle/>
          <a:p>
            <a:r>
              <a:rPr lang="ru-RU" sz="3200" dirty="0" smtClean="0"/>
              <a:t>Преимущества </a:t>
            </a:r>
            <a:r>
              <a:rPr lang="ru-RU" sz="3200" dirty="0" err="1" smtClean="0"/>
              <a:t>конвергированных</a:t>
            </a:r>
            <a:r>
              <a:rPr lang="ru-RU" sz="3200" dirty="0" smtClean="0"/>
              <a:t> решений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54617"/>
          </a:xfrm>
        </p:spPr>
        <p:txBody>
          <a:bodyPr/>
          <a:lstStyle/>
          <a:p>
            <a:r>
              <a:rPr lang="ru-RU" sz="2400" dirty="0" smtClean="0"/>
              <a:t>выход на </a:t>
            </a:r>
            <a:r>
              <a:rPr lang="ru-RU" sz="2400" b="1" dirty="0" smtClean="0"/>
              <a:t>новый уровень функциональности</a:t>
            </a:r>
            <a:r>
              <a:rPr lang="ru-RU" sz="2400" dirty="0" smtClean="0"/>
              <a:t> за счет возможности "прозрачного" транслирования информации из одного вида в другой;</a:t>
            </a:r>
          </a:p>
          <a:p>
            <a:r>
              <a:rPr lang="ru-RU" sz="2400" b="1" dirty="0" smtClean="0"/>
              <a:t>повышение оперативности и надежности доставки информации </a:t>
            </a:r>
            <a:r>
              <a:rPr lang="ru-RU" sz="2400" b="1" dirty="0" smtClean="0"/>
              <a:t>получателю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b="1" dirty="0" smtClean="0"/>
              <a:t>повышение эффективности </a:t>
            </a:r>
            <a:r>
              <a:rPr lang="ru-RU" sz="2400" dirty="0" smtClean="0"/>
              <a:t>обработки, хранения, учета информации и обмена ей между </a:t>
            </a:r>
            <a:r>
              <a:rPr lang="ru-RU" sz="2400" dirty="0" smtClean="0"/>
              <a:t>пользователями;</a:t>
            </a:r>
            <a:endParaRPr lang="ru-RU" sz="2400" dirty="0" smtClean="0"/>
          </a:p>
          <a:p>
            <a:r>
              <a:rPr lang="ru-RU" sz="2400" b="1" dirty="0" smtClean="0"/>
              <a:t>упрощение обслуживания и экономия</a:t>
            </a:r>
            <a:r>
              <a:rPr lang="ru-RU" sz="2400" dirty="0" smtClean="0"/>
              <a:t> использования корпоративной </a:t>
            </a:r>
            <a:r>
              <a:rPr lang="ru-RU" sz="2400" dirty="0" smtClean="0"/>
              <a:t>сети.</a:t>
            </a:r>
            <a:endParaRPr lang="ru-RU" sz="24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42BA-4CFF-49FA-AB66-7B3D8FB8B0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31750"/>
            <a:ext cx="8143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10064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100862" cy="785818"/>
          </a:xfrm>
        </p:spPr>
        <p:txBody>
          <a:bodyPr/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Виды обработки информации в конвергентных сетях</a:t>
            </a: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797152"/>
            <a:ext cx="3714775" cy="1660933"/>
          </a:xfrm>
        </p:spPr>
      </p:pic>
      <p:sp>
        <p:nvSpPr>
          <p:cNvPr id="12291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8429684" cy="221286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1.     </a:t>
            </a:r>
            <a:r>
              <a:rPr lang="ru-RU" sz="2000" b="1" i="1" dirty="0" smtClean="0">
                <a:solidFill>
                  <a:schemeClr val="accent1"/>
                </a:solidFill>
              </a:rPr>
              <a:t>кодирование</a:t>
            </a:r>
            <a:r>
              <a:rPr lang="ru-RU" sz="2000" dirty="0" smtClean="0"/>
              <a:t> - преобразование информации в символьную форму, удобную для ее хранения, передачи, обработки. </a:t>
            </a:r>
          </a:p>
          <a:p>
            <a:pPr algn="just"/>
            <a:r>
              <a:rPr lang="ru-RU" sz="2000" dirty="0" smtClean="0"/>
              <a:t>2. </a:t>
            </a:r>
            <a:r>
              <a:rPr lang="ru-RU" sz="2000" b="1" i="1" dirty="0" smtClean="0">
                <a:solidFill>
                  <a:schemeClr val="accent1"/>
                </a:solidFill>
              </a:rPr>
              <a:t>структурирование</a:t>
            </a:r>
            <a:r>
              <a:rPr lang="ru-RU" sz="2000" dirty="0" smtClean="0"/>
              <a:t> данных (внесение определенного порядка в хранилище информации, классификация, каталогизация данных).</a:t>
            </a:r>
          </a:p>
          <a:p>
            <a:pPr algn="just">
              <a:buNone/>
            </a:pPr>
            <a:r>
              <a:rPr lang="ru-RU" sz="2000" dirty="0" smtClean="0"/>
              <a:t>3. </a:t>
            </a:r>
            <a:r>
              <a:rPr lang="ru-RU" sz="2000" b="1" i="1" dirty="0" smtClean="0">
                <a:solidFill>
                  <a:schemeClr val="accent1"/>
                </a:solidFill>
              </a:rPr>
              <a:t>поиск</a:t>
            </a:r>
            <a:r>
              <a:rPr lang="ru-RU" sz="2000" dirty="0" smtClean="0"/>
              <a:t> в некотором хранилище информации нужных данных, удовлетворяющих определенным условиям поиска (запросу). Алгоритм поиска зависит от способа организации информации.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EDC67-5DC0-4DCC-B870-2A38D1A9109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699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Под </a:t>
            </a:r>
            <a:r>
              <a:rPr lang="ru-RU" b="1" i="1" dirty="0" smtClean="0">
                <a:solidFill>
                  <a:schemeClr val="tx2"/>
                </a:solidFill>
              </a:rPr>
              <a:t>кодированием</a:t>
            </a:r>
            <a:r>
              <a:rPr lang="ru-RU" dirty="0" smtClean="0"/>
              <a:t> информации понимают как удаление излишней избыточности информации для увеличения скорости обработки</a:t>
            </a:r>
            <a:r>
              <a:rPr lang="en-US" dirty="0" smtClean="0"/>
              <a:t>,</a:t>
            </a:r>
            <a:r>
              <a:rPr lang="ru-RU" dirty="0" smtClean="0"/>
              <a:t> так и введение дополнительной избыточности для защиты информации от ошибок. Оба эти понятия взаимно противоположные по своей сути.</a:t>
            </a:r>
            <a:endParaRPr lang="ru-RU" dirty="0"/>
          </a:p>
        </p:txBody>
      </p:sp>
      <p:pic>
        <p:nvPicPr>
          <p:cNvPr id="7" name="Picture 2" descr="D:\Рабочий стол\Для презентации\399cd19b625b445ef56cc07bf7298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83" y="4797152"/>
            <a:ext cx="3857652" cy="16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-794"/>
            <a:ext cx="10064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6275" y="0"/>
            <a:ext cx="8175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41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7569</TotalTime>
  <Words>1178</Words>
  <Application>Microsoft Office PowerPoint</Application>
  <PresentationFormat>Экран (4:3)</PresentationFormat>
  <Paragraphs>237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</vt:lpstr>
      <vt:lpstr>Презентация PowerPoint</vt:lpstr>
      <vt:lpstr>Презентация PowerPoint</vt:lpstr>
      <vt:lpstr>Эволюция технологий телекоммуникаций </vt:lpstr>
      <vt:lpstr>Переход к сетям post-NGN</vt:lpstr>
      <vt:lpstr>Признаки post-NGN</vt:lpstr>
      <vt:lpstr>Конвергентные  сети</vt:lpstr>
      <vt:lpstr>Пример конвергентной сети</vt:lpstr>
      <vt:lpstr>Преимущества конвергированных решений</vt:lpstr>
      <vt:lpstr>Виды обработки информации в конвергентных сетях</vt:lpstr>
      <vt:lpstr>Помехоустойчивые коды и их корректирующие способности</vt:lpstr>
      <vt:lpstr>Анализ эффективности использования методов сжатия для измерительной информации</vt:lpstr>
      <vt:lpstr>Анализ эффективности использования методов сжатия для графической информации</vt:lpstr>
      <vt:lpstr>Анализ эффективности использования методов сжатия для текстовой информации</vt:lpstr>
      <vt:lpstr>Штриховое кодирование</vt:lpstr>
      <vt:lpstr>Двухмерные штриховые коды</vt:lpstr>
      <vt:lpstr>Сравнение двухмерных штриховых кодов</vt:lpstr>
      <vt:lpstr>Выводы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Виктор</cp:lastModifiedBy>
  <cp:revision>608</cp:revision>
  <dcterms:created xsi:type="dcterms:W3CDTF">2013-11-15T10:46:19Z</dcterms:created>
  <dcterms:modified xsi:type="dcterms:W3CDTF">2017-06-07T10:41:38Z</dcterms:modified>
</cp:coreProperties>
</file>