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09" r:id="rId3"/>
    <p:sldId id="294" r:id="rId4"/>
    <p:sldId id="292" r:id="rId5"/>
    <p:sldId id="302" r:id="rId6"/>
    <p:sldId id="263" r:id="rId7"/>
    <p:sldId id="297" r:id="rId8"/>
    <p:sldId id="301" r:id="rId9"/>
    <p:sldId id="298" r:id="rId10"/>
    <p:sldId id="299" r:id="rId11"/>
    <p:sldId id="300" r:id="rId12"/>
    <p:sldId id="303" r:id="rId13"/>
    <p:sldId id="293" r:id="rId14"/>
    <p:sldId id="296" r:id="rId15"/>
    <p:sldId id="306" r:id="rId16"/>
    <p:sldId id="308" r:id="rId17"/>
    <p:sldId id="286" r:id="rId18"/>
    <p:sldId id="305" r:id="rId19"/>
    <p:sldId id="290" r:id="rId20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446D3"/>
    <a:srgbClr val="AE0A8F"/>
    <a:srgbClr val="CCFF99"/>
    <a:srgbClr val="BCE0F6"/>
    <a:srgbClr val="000000"/>
    <a:srgbClr val="FF0000"/>
    <a:srgbClr val="CCFFCC"/>
    <a:srgbClr val="F87A42"/>
    <a:srgbClr val="F347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>
        <p:scale>
          <a:sx n="80" d="100"/>
          <a:sy n="80" d="100"/>
        </p:scale>
        <p:origin x="-84" y="13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sz="1800"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23168378954794946"/>
                  <c:y val="6.211851597499456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 b="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Видео трафик</c:v>
                </c:pt>
                <c:pt idx="1">
                  <c:v>Другой вид трафика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-0.22648482808616416"/>
                  <c:y val="3.717603943365469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rgbClr val="FFFF00"/>
                      </a:solidFill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Видео трафик</c:v>
                </c:pt>
                <c:pt idx="1">
                  <c:v>Другой вид трафика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egendEntry>
        <c:idx val="0"/>
        <c:txPr>
          <a:bodyPr/>
          <a:lstStyle/>
          <a:p>
            <a:pPr>
              <a:defRPr b="1"/>
            </a:pPr>
            <a:endParaRPr lang="ru-RU"/>
          </a:p>
        </c:txPr>
      </c:legendEntry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2507938671009672E-2"/>
          <c:y val="2.9275133683258403E-2"/>
          <c:w val="0.84337757493488374"/>
          <c:h val="0.785218624698265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Беларусь</c:v>
                </c:pt>
                <c:pt idx="2">
                  <c:v>Российская Федерация</c:v>
                </c:pt>
                <c:pt idx="4">
                  <c:v>Казахстан</c:v>
                </c:pt>
                <c:pt idx="6">
                  <c:v>Азербайджан</c:v>
                </c:pt>
                <c:pt idx="8">
                  <c:v>Молдова</c:v>
                </c:pt>
                <c:pt idx="10">
                  <c:v>Армения</c:v>
                </c:pt>
                <c:pt idx="12">
                  <c:v>Грузия</c:v>
                </c:pt>
                <c:pt idx="14">
                  <c:v>Украина</c:v>
                </c:pt>
                <c:pt idx="16">
                  <c:v>Узбекистан</c:v>
                </c:pt>
                <c:pt idx="18">
                  <c:v>Киргистан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7.26</c:v>
                </c:pt>
                <c:pt idx="2">
                  <c:v>6.95</c:v>
                </c:pt>
                <c:pt idx="4">
                  <c:v>6.57</c:v>
                </c:pt>
                <c:pt idx="6">
                  <c:v>6.28</c:v>
                </c:pt>
                <c:pt idx="8">
                  <c:v>5.75</c:v>
                </c:pt>
                <c:pt idx="10">
                  <c:v>5.6</c:v>
                </c:pt>
                <c:pt idx="12">
                  <c:v>5.59</c:v>
                </c:pt>
                <c:pt idx="14">
                  <c:v>5.33</c:v>
                </c:pt>
                <c:pt idx="16">
                  <c:v>4.05</c:v>
                </c:pt>
                <c:pt idx="18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957888"/>
        <c:axId val="5959680"/>
      </c:barChart>
      <c:catAx>
        <c:axId val="5957888"/>
        <c:scaling>
          <c:orientation val="minMax"/>
        </c:scaling>
        <c:delete val="1"/>
        <c:axPos val="b"/>
        <c:numFmt formatCode="@" sourceLinked="0"/>
        <c:majorTickMark val="none"/>
        <c:minorTickMark val="none"/>
        <c:tickLblPos val="none"/>
        <c:crossAx val="5959680"/>
        <c:crosses val="autoZero"/>
        <c:auto val="1"/>
        <c:lblAlgn val="ctr"/>
        <c:lblOffset val="100"/>
        <c:noMultiLvlLbl val="0"/>
      </c:catAx>
      <c:valAx>
        <c:axId val="59596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 sz="1400" dirty="0" smtClean="0"/>
                  <a:t>Индекс развития ИКТ, 2016</a:t>
                </a:r>
                <a:endParaRPr lang="ru-RU" sz="1400" dirty="0"/>
              </a:p>
            </c:rich>
          </c:tx>
          <c:layout>
            <c:manualLayout>
              <c:xMode val="edge"/>
              <c:yMode val="edge"/>
              <c:x val="0"/>
              <c:y val="0.1038602770988408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9578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324523376596661"/>
          <c:h val="1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4"/>
          <c:dPt>
            <c:idx val="0"/>
            <c:bubble3D val="0"/>
            <c:spPr>
              <a:gradFill>
                <a:gsLst>
                  <a:gs pos="0">
                    <a:schemeClr val="tx2">
                      <a:lumMod val="60000"/>
                      <a:lumOff val="40000"/>
                    </a:schemeClr>
                  </a:gs>
                  <a:gs pos="100000">
                    <a:schemeClr val="tx2">
                      <a:lumMod val="20000"/>
                      <a:lumOff val="80000"/>
                    </a:schemeClr>
                  </a:gs>
                </a:gsLst>
                <a:lin ang="5400000" scaled="0"/>
              </a:gradFill>
            </c:spPr>
          </c:dPt>
          <c:dPt>
            <c:idx val="1"/>
            <c:bubble3D val="0"/>
            <c:spPr>
              <a:gradFill>
                <a:gsLst>
                  <a:gs pos="0">
                    <a:schemeClr val="accent4">
                      <a:lumMod val="75000"/>
                    </a:schemeClr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dPt>
            <c:idx val="2"/>
            <c:bubble3D val="0"/>
            <c:spPr>
              <a:gradFill>
                <a:gsLst>
                  <a:gs pos="0">
                    <a:srgbClr val="00B050"/>
                  </a:gs>
                  <a:gs pos="100000">
                    <a:srgbClr val="CCFFCC"/>
                  </a:gs>
                </a:gsLst>
                <a:lin ang="5400000" scaled="0"/>
              </a:gradFill>
            </c:spPr>
          </c:dPt>
          <c:dPt>
            <c:idx val="3"/>
            <c:bubble3D val="0"/>
            <c:spPr>
              <a:gradFill>
                <a:gsLst>
                  <a:gs pos="0">
                    <a:schemeClr val="accent6">
                      <a:lumMod val="75000"/>
                    </a:schemeClr>
                  </a:gs>
                  <a:gs pos="100000">
                    <a:schemeClr val="accent6">
                      <a:lumMod val="40000"/>
                      <a:lumOff val="60000"/>
                    </a:schemeClr>
                  </a:gs>
                </a:gsLst>
                <a:lin ang="5400000" scaled="0"/>
              </a:gradFill>
            </c:spPr>
          </c:dPt>
          <c:cat>
            <c:strRef>
              <c:f>Лист1!$A$2:$A$5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14363344948573"/>
          <c:y val="0.13803963911417261"/>
          <c:w val="0.80688476170491918"/>
          <c:h val="0.700590559382290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39700" h="38100"/>
            </a:sp3d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rgbClr val="7030A0"/>
                    </a:solidFill>
                    <a:latin typeface="Arial" pitchFamily="34" charset="0"/>
                    <a:cs typeface="Arial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7015</c:v>
                </c:pt>
                <c:pt idx="1">
                  <c:v>9183</c:v>
                </c:pt>
                <c:pt idx="2">
                  <c:v>11852</c:v>
                </c:pt>
                <c:pt idx="3">
                  <c:v>16564</c:v>
                </c:pt>
                <c:pt idx="4">
                  <c:v>21898</c:v>
                </c:pt>
                <c:pt idx="5">
                  <c:v>27755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33343360"/>
        <c:axId val="33344896"/>
      </c:barChart>
      <c:catAx>
        <c:axId val="33343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33344896"/>
        <c:crosses val="autoZero"/>
        <c:auto val="1"/>
        <c:lblAlgn val="ctr"/>
        <c:lblOffset val="100"/>
        <c:noMultiLvlLbl val="0"/>
      </c:catAx>
      <c:valAx>
        <c:axId val="333448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3343360"/>
        <c:crosses val="autoZero"/>
        <c:crossBetween val="between"/>
      </c:valAx>
    </c:plotArea>
    <c:plotVisOnly val="1"/>
    <c:dispBlanksAs val="gap"/>
    <c:showDLblsOverMax val="0"/>
  </c:chart>
  <c:spPr>
    <a:scene3d>
      <a:camera prst="orthographicFront"/>
      <a:lightRig rig="threePt" dir="t"/>
    </a:scene3d>
    <a:sp3d prstMaterial="matte">
      <a:bevelT w="63500" h="63500" prst="artDeco"/>
      <a:contourClr>
        <a:srgbClr val="000000"/>
      </a:contourClr>
    </a:sp3d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0.7000000000000004</c:v>
                </c:pt>
                <c:pt idx="1">
                  <c:v>1</c:v>
                </c:pt>
                <c:pt idx="2">
                  <c:v>1.3</c:v>
                </c:pt>
                <c:pt idx="3">
                  <c:v>1.6</c:v>
                </c:pt>
                <c:pt idx="4">
                  <c:v>1.8</c:v>
                </c:pt>
                <c:pt idx="5">
                  <c:v>2.1</c:v>
                </c:pt>
                <c:pt idx="6">
                  <c:v>2.4</c:v>
                </c:pt>
                <c:pt idx="7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3393664"/>
        <c:axId val="33399552"/>
      </c:barChart>
      <c:catAx>
        <c:axId val="33393664"/>
        <c:scaling>
          <c:orientation val="minMax"/>
        </c:scaling>
        <c:delete val="0"/>
        <c:axPos val="b"/>
        <c:majorGridlines/>
        <c:minorGridlines/>
        <c:numFmt formatCode="General" sourceLinked="1"/>
        <c:majorTickMark val="none"/>
        <c:minorTickMark val="none"/>
        <c:tickLblPos val="nextTo"/>
        <c:crossAx val="33399552"/>
        <c:crosses val="autoZero"/>
        <c:auto val="1"/>
        <c:lblAlgn val="ctr"/>
        <c:lblOffset val="100"/>
        <c:noMultiLvlLbl val="0"/>
      </c:catAx>
      <c:valAx>
        <c:axId val="33399552"/>
        <c:scaling>
          <c:orientation val="minMax"/>
        </c:scaling>
        <c:delete val="0"/>
        <c:axPos val="l"/>
        <c:majorGridlines/>
        <c:minorGridlines/>
        <c:numFmt formatCode="General" sourceLinked="1"/>
        <c:majorTickMark val="none"/>
        <c:minorTickMark val="none"/>
        <c:tickLblPos val="nextTo"/>
        <c:crossAx val="33393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738996213535507E-3"/>
          <c:y val="2.5601994043672589E-2"/>
          <c:w val="0.96819570138837108"/>
          <c:h val="0.857630059450464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Ericsson</c:v>
                </c:pt>
                <c:pt idx="1">
                  <c:v>Samsung</c:v>
                </c:pt>
                <c:pt idx="2">
                  <c:v>NTT DoCoMo</c:v>
                </c:pt>
                <c:pt idx="3">
                  <c:v>Университет Сюррея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</c:v>
                </c:pt>
                <c:pt idx="1">
                  <c:v>7.5</c:v>
                </c:pt>
                <c:pt idx="2">
                  <c:v>10</c:v>
                </c:pt>
                <c:pt idx="3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Ericsson</c:v>
                </c:pt>
                <c:pt idx="1">
                  <c:v>Samsung</c:v>
                </c:pt>
                <c:pt idx="2">
                  <c:v>NTT DoCoMo</c:v>
                </c:pt>
                <c:pt idx="3">
                  <c:v>Университет Сюррея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411264"/>
        <c:axId val="118412800"/>
      </c:barChart>
      <c:catAx>
        <c:axId val="1184112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ru-RU"/>
          </a:p>
        </c:txPr>
        <c:crossAx val="118412800"/>
        <c:crosses val="autoZero"/>
        <c:auto val="1"/>
        <c:lblAlgn val="ctr"/>
        <c:lblOffset val="100"/>
        <c:noMultiLvlLbl val="0"/>
      </c:catAx>
      <c:valAx>
        <c:axId val="11841280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18411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40"/>
      <c:rotY val="5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801355404954996E-2"/>
          <c:y val="3.208910688919895E-2"/>
          <c:w val="0.67436818131318765"/>
          <c:h val="0.8125803827215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Австралия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0.2</c:v>
                </c:pt>
                <c:pt idx="1">
                  <c:v>3.3</c:v>
                </c:pt>
                <c:pt idx="2">
                  <c:v>3.4</c:v>
                </c:pt>
                <c:pt idx="3">
                  <c:v>3.9</c:v>
                </c:pt>
                <c:pt idx="4">
                  <c:v>4.5999999999999996</c:v>
                </c:pt>
                <c:pt idx="5">
                  <c:v>8.3000000000000007</c:v>
                </c:pt>
                <c:pt idx="6">
                  <c:v>19.7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Канада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0.2</c:v>
                </c:pt>
                <c:pt idx="1">
                  <c:v>3.3</c:v>
                </c:pt>
                <c:pt idx="2">
                  <c:v>3.4</c:v>
                </c:pt>
                <c:pt idx="3">
                  <c:v>3.9</c:v>
                </c:pt>
                <c:pt idx="4">
                  <c:v>4.5999999999999996</c:v>
                </c:pt>
                <c:pt idx="5">
                  <c:v>8.3000000000000007</c:v>
                </c:pt>
                <c:pt idx="6">
                  <c:v>19.7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Япония</c:v>
                </c:pt>
              </c:strCache>
            </c:strRef>
          </c:tx>
          <c:spPr>
            <a:solidFill>
              <a:srgbClr val="FF99CC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0.2</c:v>
                </c:pt>
                <c:pt idx="1">
                  <c:v>3.3</c:v>
                </c:pt>
                <c:pt idx="2">
                  <c:v>3.4</c:v>
                </c:pt>
                <c:pt idx="3">
                  <c:v>3.9</c:v>
                </c:pt>
                <c:pt idx="4">
                  <c:v>4.5999999999999996</c:v>
                </c:pt>
                <c:pt idx="5">
                  <c:v>8.3000000000000007</c:v>
                </c:pt>
                <c:pt idx="6">
                  <c:v>19.7</c:v>
                </c:pt>
              </c:numCache>
            </c:numRef>
          </c:cat>
          <c:val>
            <c:numRef>
              <c:f>Лист1!$D$2:$D$8</c:f>
              <c:numCache>
                <c:formatCode>General</c:formatCode>
                <c:ptCount val="7"/>
                <c:pt idx="2">
                  <c:v>2.5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США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0.2</c:v>
                </c:pt>
                <c:pt idx="1">
                  <c:v>3.3</c:v>
                </c:pt>
                <c:pt idx="2">
                  <c:v>3.4</c:v>
                </c:pt>
                <c:pt idx="3">
                  <c:v>3.9</c:v>
                </c:pt>
                <c:pt idx="4">
                  <c:v>4.5999999999999996</c:v>
                </c:pt>
                <c:pt idx="5">
                  <c:v>8.3000000000000007</c:v>
                </c:pt>
                <c:pt idx="6">
                  <c:v>19.7</c:v>
                </c:pt>
              </c:numCache>
            </c:numRef>
          </c:cat>
          <c:val>
            <c:numRef>
              <c:f>Лист1!$E$2:$E$8</c:f>
              <c:numCache>
                <c:formatCode>General</c:formatCode>
                <c:ptCount val="7"/>
                <c:pt idx="3">
                  <c:v>2.7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Великобритания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0.2</c:v>
                </c:pt>
                <c:pt idx="1">
                  <c:v>3.3</c:v>
                </c:pt>
                <c:pt idx="2">
                  <c:v>3.4</c:v>
                </c:pt>
                <c:pt idx="3">
                  <c:v>3.9</c:v>
                </c:pt>
                <c:pt idx="4">
                  <c:v>4.5999999999999996</c:v>
                </c:pt>
                <c:pt idx="5">
                  <c:v>8.3000000000000007</c:v>
                </c:pt>
                <c:pt idx="6">
                  <c:v>19.7</c:v>
                </c:pt>
              </c:numCache>
            </c:numRef>
          </c:cat>
          <c:val>
            <c:numRef>
              <c:f>Лист1!$F$2:$F$8</c:f>
              <c:numCache>
                <c:formatCode>General</c:formatCode>
                <c:ptCount val="7"/>
                <c:pt idx="4">
                  <c:v>4.5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Китай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0.2</c:v>
                </c:pt>
                <c:pt idx="1">
                  <c:v>3.3</c:v>
                </c:pt>
                <c:pt idx="2">
                  <c:v>3.4</c:v>
                </c:pt>
                <c:pt idx="3">
                  <c:v>3.9</c:v>
                </c:pt>
                <c:pt idx="4">
                  <c:v>4.5999999999999996</c:v>
                </c:pt>
                <c:pt idx="5">
                  <c:v>8.3000000000000007</c:v>
                </c:pt>
                <c:pt idx="6">
                  <c:v>19.7</c:v>
                </c:pt>
              </c:numCache>
            </c:numRef>
          </c:cat>
          <c:val>
            <c:numRef>
              <c:f>Лист1!$G$2:$G$8</c:f>
              <c:numCache>
                <c:formatCode>General</c:formatCode>
                <c:ptCount val="7"/>
                <c:pt idx="5">
                  <c:v>5.5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Индия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Лист1!$A$2:$A$8</c:f>
              <c:numCache>
                <c:formatCode>General</c:formatCode>
                <c:ptCount val="7"/>
                <c:pt idx="0">
                  <c:v>0.2</c:v>
                </c:pt>
                <c:pt idx="1">
                  <c:v>3.3</c:v>
                </c:pt>
                <c:pt idx="2">
                  <c:v>3.4</c:v>
                </c:pt>
                <c:pt idx="3">
                  <c:v>3.9</c:v>
                </c:pt>
                <c:pt idx="4">
                  <c:v>4.5999999999999996</c:v>
                </c:pt>
                <c:pt idx="5">
                  <c:v>8.3000000000000007</c:v>
                </c:pt>
                <c:pt idx="6">
                  <c:v>19.7</c:v>
                </c:pt>
              </c:numCache>
            </c:numRef>
          </c:cat>
          <c:val>
            <c:numRef>
              <c:f>Лист1!$H$2:$H$8</c:f>
              <c:numCache>
                <c:formatCode>General</c:formatCode>
                <c:ptCount val="7"/>
                <c:pt idx="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20091776"/>
        <c:axId val="120093696"/>
        <c:axId val="0"/>
      </c:bar3DChart>
      <c:catAx>
        <c:axId val="1200917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Годовой рост вложений в </a:t>
                </a:r>
                <a:r>
                  <a:rPr lang="en-US"/>
                  <a:t>IT, %</a:t>
                </a:r>
                <a:endParaRPr lang="ru-RU"/>
              </a:p>
            </c:rich>
          </c:tx>
          <c:layout>
            <c:manualLayout>
              <c:xMode val="edge"/>
              <c:yMode val="edge"/>
              <c:x val="0.31644195089434507"/>
              <c:y val="0.939787328181421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20093696"/>
        <c:crosses val="autoZero"/>
        <c:auto val="1"/>
        <c:lblAlgn val="ctr"/>
        <c:lblOffset val="100"/>
        <c:noMultiLvlLbl val="0"/>
      </c:catAx>
      <c:valAx>
        <c:axId val="12009369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Рост ВВП, %</a:t>
                </a:r>
              </a:p>
            </c:rich>
          </c:tx>
          <c:layout>
            <c:manualLayout>
              <c:xMode val="edge"/>
              <c:yMode val="edge"/>
              <c:x val="3.887790245528276E-3"/>
              <c:y val="0.3828472051448526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2009177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24684E-8DE6-45E1-8565-EDB4C48B0B34}" type="doc">
      <dgm:prSet loTypeId="urn:microsoft.com/office/officeart/2005/8/layout/lProcess3" loCatId="process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3612CB21-B43F-4495-A158-ED715CD8A05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Скорость доставки пользовательских данных в любой точке мира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190073B4-29AD-434F-BB3F-AA8C80E13D26}" type="parTrans" cxnId="{F2178EE4-B4A9-4479-B0D1-A99489ED38F3}">
      <dgm:prSet/>
      <dgm:spPr/>
      <dgm:t>
        <a:bodyPr/>
        <a:lstStyle/>
        <a:p>
          <a:endParaRPr lang="ru-RU"/>
        </a:p>
      </dgm:t>
    </dgm:pt>
    <dgm:pt modelId="{C29678E1-0D7D-4FCE-9066-803241EC07A8}" type="sibTrans" cxnId="{F2178EE4-B4A9-4479-B0D1-A99489ED38F3}">
      <dgm:prSet/>
      <dgm:spPr/>
      <dgm:t>
        <a:bodyPr/>
        <a:lstStyle/>
        <a:p>
          <a:endParaRPr lang="ru-RU"/>
        </a:p>
      </dgm:t>
    </dgm:pt>
    <dgm:pt modelId="{50D225B8-2436-42F8-9122-DCC4A9C1DC81}">
      <dgm:prSet phldrT="[Текст]" custT="1"/>
      <dgm:spPr/>
      <dgm:t>
        <a:bodyPr/>
        <a:lstStyle/>
        <a:p>
          <a:r>
            <a:rPr lang="ru-RU" sz="1800" b="0" dirty="0" smtClean="0">
              <a:latin typeface="Arial" pitchFamily="34" charset="0"/>
              <a:cs typeface="Arial" pitchFamily="34" charset="0"/>
            </a:rPr>
            <a:t>Более 100 Мбит/с</a:t>
          </a:r>
          <a:endParaRPr lang="ru-RU" sz="1800" b="0" dirty="0">
            <a:latin typeface="Arial" pitchFamily="34" charset="0"/>
            <a:cs typeface="Arial" pitchFamily="34" charset="0"/>
          </a:endParaRPr>
        </a:p>
      </dgm:t>
    </dgm:pt>
    <dgm:pt modelId="{211EA891-CDF3-4EDD-9F79-61D414426F62}" type="parTrans" cxnId="{63FF99E1-ACC8-4AD8-9032-17148B85DDEB}">
      <dgm:prSet/>
      <dgm:spPr/>
      <dgm:t>
        <a:bodyPr/>
        <a:lstStyle/>
        <a:p>
          <a:endParaRPr lang="ru-RU"/>
        </a:p>
      </dgm:t>
    </dgm:pt>
    <dgm:pt modelId="{4E362CE2-880B-4D6E-A097-3AEC7D0971C7}" type="sibTrans" cxnId="{63FF99E1-ACC8-4AD8-9032-17148B85DDEB}">
      <dgm:prSet/>
      <dgm:spPr/>
      <dgm:t>
        <a:bodyPr/>
        <a:lstStyle/>
        <a:p>
          <a:endParaRPr lang="ru-RU"/>
        </a:p>
      </dgm:t>
    </dgm:pt>
    <dgm:pt modelId="{8C69FECE-B79D-4A09-97E2-6C4D6DD12729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Поддержка соединения между близко расположенными объектами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877F6018-4F68-48BA-A738-1C9975B7D268}" type="parTrans" cxnId="{17BED8C8-C2EE-4A8A-BDEC-E07F31032133}">
      <dgm:prSet/>
      <dgm:spPr/>
      <dgm:t>
        <a:bodyPr/>
        <a:lstStyle/>
        <a:p>
          <a:endParaRPr lang="ru-RU"/>
        </a:p>
      </dgm:t>
    </dgm:pt>
    <dgm:pt modelId="{DBEBD0EE-A7AC-4D80-BBE3-FB18322B591A}" type="sibTrans" cxnId="{17BED8C8-C2EE-4A8A-BDEC-E07F31032133}">
      <dgm:prSet/>
      <dgm:spPr/>
      <dgm:t>
        <a:bodyPr/>
        <a:lstStyle/>
        <a:p>
          <a:endParaRPr lang="ru-RU"/>
        </a:p>
      </dgm:t>
    </dgm:pt>
    <dgm:pt modelId="{2D356305-ECE6-4623-801D-649D30D261BA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Как пример, между транспортными средствами при обеспечении безопасности дорожного движения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E6413E6-E239-49A8-9C40-8FFB99146FF3}" type="parTrans" cxnId="{190C6D9C-914F-42FF-A5D3-79FE75614356}">
      <dgm:prSet/>
      <dgm:spPr/>
      <dgm:t>
        <a:bodyPr/>
        <a:lstStyle/>
        <a:p>
          <a:endParaRPr lang="ru-RU"/>
        </a:p>
      </dgm:t>
    </dgm:pt>
    <dgm:pt modelId="{648E863E-374D-4F00-B10F-4DD80A390F3C}" type="sibTrans" cxnId="{190C6D9C-914F-42FF-A5D3-79FE75614356}">
      <dgm:prSet/>
      <dgm:spPr/>
      <dgm:t>
        <a:bodyPr/>
        <a:lstStyle/>
        <a:p>
          <a:endParaRPr lang="ru-RU"/>
        </a:p>
      </dgm:t>
    </dgm:pt>
    <dgm:pt modelId="{733F92F5-232B-4EB7-AABD-5ABF355C64B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Эффективное использование потребляемой электроэнергии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10726CB-414B-45CA-B37D-8B462D4B74B3}" type="parTrans" cxnId="{EDF5BCC7-49C0-45F4-B641-CA238ADE1BAB}">
      <dgm:prSet/>
      <dgm:spPr/>
      <dgm:t>
        <a:bodyPr/>
        <a:lstStyle/>
        <a:p>
          <a:endParaRPr lang="ru-RU"/>
        </a:p>
      </dgm:t>
    </dgm:pt>
    <dgm:pt modelId="{0847C3A0-68D5-49A3-B8FC-18CA382115FA}" type="sibTrans" cxnId="{EDF5BCC7-49C0-45F4-B641-CA238ADE1BAB}">
      <dgm:prSet/>
      <dgm:spPr/>
      <dgm:t>
        <a:bodyPr/>
        <a:lstStyle/>
        <a:p>
          <a:endParaRPr lang="ru-RU"/>
        </a:p>
      </dgm:t>
    </dgm:pt>
    <dgm:pt modelId="{CB426F97-9E0B-4497-925B-CD1FC8A47835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Снижение стоимости эксплуатации и энергопотребление сетей 5</a:t>
          </a:r>
          <a:r>
            <a:rPr lang="en-US" sz="1800" dirty="0" smtClean="0">
              <a:latin typeface="Arial" pitchFamily="34" charset="0"/>
              <a:cs typeface="Arial" pitchFamily="34" charset="0"/>
            </a:rPr>
            <a:t>G</a:t>
          </a:r>
          <a:r>
            <a:rPr lang="ru-RU" sz="1800" dirty="0" smtClean="0">
              <a:latin typeface="Arial" pitchFamily="34" charset="0"/>
              <a:cs typeface="Arial" pitchFamily="34" charset="0"/>
            </a:rPr>
            <a:t> 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4D80AB7-48E5-4771-9B40-B57301642585}" type="parTrans" cxnId="{2A62E7D1-D988-4AF2-939D-6EA50F79C0DE}">
      <dgm:prSet/>
      <dgm:spPr/>
      <dgm:t>
        <a:bodyPr/>
        <a:lstStyle/>
        <a:p>
          <a:endParaRPr lang="ru-RU"/>
        </a:p>
      </dgm:t>
    </dgm:pt>
    <dgm:pt modelId="{6C2EF127-66D8-49F4-8F34-ED7A5432E13C}" type="sibTrans" cxnId="{2A62E7D1-D988-4AF2-939D-6EA50F79C0DE}">
      <dgm:prSet/>
      <dgm:spPr/>
      <dgm:t>
        <a:bodyPr/>
        <a:lstStyle/>
        <a:p>
          <a:endParaRPr lang="ru-RU"/>
        </a:p>
      </dgm:t>
    </dgm:pt>
    <dgm:pt modelId="{17CC05B7-0D50-4791-A82E-002A57874E1A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Соединение большого количества межмашинного соединения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4D20CB49-4395-439A-9532-8ECB1D669025}" type="parTrans" cxnId="{F78B654B-937D-493A-90EF-551468218AC8}">
      <dgm:prSet/>
      <dgm:spPr/>
      <dgm:t>
        <a:bodyPr/>
        <a:lstStyle/>
        <a:p>
          <a:endParaRPr lang="ru-RU"/>
        </a:p>
      </dgm:t>
    </dgm:pt>
    <dgm:pt modelId="{336D1A33-5336-4E74-A2CF-BBF94880F623}" type="sibTrans" cxnId="{F78B654B-937D-493A-90EF-551468218AC8}">
      <dgm:prSet/>
      <dgm:spPr/>
      <dgm:t>
        <a:bodyPr/>
        <a:lstStyle/>
        <a:p>
          <a:endParaRPr lang="ru-RU"/>
        </a:p>
      </dgm:t>
    </dgm:pt>
    <dgm:pt modelId="{64735F12-70F9-4435-9B2F-FB61FFBB7D8D}">
      <dgm:prSet custT="1"/>
      <dgm:spPr/>
      <dgm:t>
        <a:bodyPr/>
        <a:lstStyle/>
        <a:p>
          <a:r>
            <a:rPr lang="ru-RU" sz="14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Сверхвысокая пропускная способность</a:t>
          </a:r>
          <a:endParaRPr lang="ru-RU" sz="1400" b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BE0C2F07-9EEE-4126-97E7-2A6414218350}" type="parTrans" cxnId="{154C9ED1-A8F9-47CB-BB1F-2B810E38931D}">
      <dgm:prSet/>
      <dgm:spPr/>
      <dgm:t>
        <a:bodyPr/>
        <a:lstStyle/>
        <a:p>
          <a:endParaRPr lang="ru-RU"/>
        </a:p>
      </dgm:t>
    </dgm:pt>
    <dgm:pt modelId="{4FA73FCE-B750-4445-B986-B8F558460A10}" type="sibTrans" cxnId="{154C9ED1-A8F9-47CB-BB1F-2B810E38931D}">
      <dgm:prSet/>
      <dgm:spPr/>
      <dgm:t>
        <a:bodyPr/>
        <a:lstStyle/>
        <a:p>
          <a:endParaRPr lang="ru-RU"/>
        </a:p>
      </dgm:t>
    </dgm:pt>
    <dgm:pt modelId="{7454D6C0-E922-4C06-83F6-E6E14F5B70FC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Несколько Гбит/с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A14830BD-904E-4FE9-A9A2-651640C76001}" type="parTrans" cxnId="{186B7F8B-1251-4807-B0CA-9CC97A6B3192}">
      <dgm:prSet/>
      <dgm:spPr/>
      <dgm:t>
        <a:bodyPr/>
        <a:lstStyle/>
        <a:p>
          <a:endParaRPr lang="ru-RU"/>
        </a:p>
      </dgm:t>
    </dgm:pt>
    <dgm:pt modelId="{D8371C17-5B04-46A1-B422-AEA5235EF39D}" type="sibTrans" cxnId="{186B7F8B-1251-4807-B0CA-9CC97A6B3192}">
      <dgm:prSet/>
      <dgm:spPr/>
      <dgm:t>
        <a:bodyPr/>
        <a:lstStyle/>
        <a:p>
          <a:endParaRPr lang="ru-RU"/>
        </a:p>
      </dgm:t>
    </dgm:pt>
    <dgm:pt modelId="{E28214F9-22DA-4044-BCD9-95B73AE2DEB7}">
      <dgm:prSet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Рост М2М устройств до 500 млрд.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6E13D49-03BC-4F79-A1E1-D2BA8D4C6916}" type="parTrans" cxnId="{09889BB6-75B7-43F8-854F-0F0714CC50E7}">
      <dgm:prSet/>
      <dgm:spPr/>
      <dgm:t>
        <a:bodyPr/>
        <a:lstStyle/>
        <a:p>
          <a:endParaRPr lang="ru-RU"/>
        </a:p>
      </dgm:t>
    </dgm:pt>
    <dgm:pt modelId="{35FE6CE5-1FAA-418B-AB97-D8F42C69B0D5}" type="sibTrans" cxnId="{09889BB6-75B7-43F8-854F-0F0714CC50E7}">
      <dgm:prSet/>
      <dgm:spPr/>
      <dgm:t>
        <a:bodyPr/>
        <a:lstStyle/>
        <a:p>
          <a:endParaRPr lang="ru-RU"/>
        </a:p>
      </dgm:t>
    </dgm:pt>
    <dgm:pt modelId="{385A5B01-6DE5-4EE7-8775-D5110A02922C}" type="pres">
      <dgm:prSet presAssocID="{6324684E-8DE6-45E1-8565-EDB4C48B0B34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2458CE-00C1-4FEA-939C-6138E4CB6ED8}" type="pres">
      <dgm:prSet presAssocID="{3612CB21-B43F-4495-A158-ED715CD8A05E}" presName="horFlow" presStyleCnt="0"/>
      <dgm:spPr/>
      <dgm:t>
        <a:bodyPr/>
        <a:lstStyle/>
        <a:p>
          <a:endParaRPr lang="ru-RU"/>
        </a:p>
      </dgm:t>
    </dgm:pt>
    <dgm:pt modelId="{D0BB7518-3F72-4AA4-8DC0-A34D3AF0D9E6}" type="pres">
      <dgm:prSet presAssocID="{3612CB21-B43F-4495-A158-ED715CD8A05E}" presName="bigChev" presStyleLbl="node1" presStyleIdx="0" presStyleCnt="5" custScaleX="167627" custScaleY="81754"/>
      <dgm:spPr/>
      <dgm:t>
        <a:bodyPr/>
        <a:lstStyle/>
        <a:p>
          <a:endParaRPr lang="ru-RU"/>
        </a:p>
      </dgm:t>
    </dgm:pt>
    <dgm:pt modelId="{0754B900-5F92-42DC-B553-C353B2EF5013}" type="pres">
      <dgm:prSet presAssocID="{211EA891-CDF3-4EDD-9F79-61D414426F62}" presName="parTrans" presStyleCnt="0"/>
      <dgm:spPr/>
      <dgm:t>
        <a:bodyPr/>
        <a:lstStyle/>
        <a:p>
          <a:endParaRPr lang="ru-RU"/>
        </a:p>
      </dgm:t>
    </dgm:pt>
    <dgm:pt modelId="{EFA129A8-A529-4C63-B1AC-075F4933955F}" type="pres">
      <dgm:prSet presAssocID="{50D225B8-2436-42F8-9122-DCC4A9C1DC81}" presName="node" presStyleLbl="alignAccFollowNode1" presStyleIdx="0" presStyleCnt="5" custScaleX="297955" custScaleY="985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D633B-AC59-4E52-B936-4EA7C728ED02}" type="pres">
      <dgm:prSet presAssocID="{3612CB21-B43F-4495-A158-ED715CD8A05E}" presName="vSp" presStyleCnt="0"/>
      <dgm:spPr/>
      <dgm:t>
        <a:bodyPr/>
        <a:lstStyle/>
        <a:p>
          <a:endParaRPr lang="ru-RU"/>
        </a:p>
      </dgm:t>
    </dgm:pt>
    <dgm:pt modelId="{A75639F5-FB9B-411E-BF17-935E79062254}" type="pres">
      <dgm:prSet presAssocID="{64735F12-70F9-4435-9B2F-FB61FFBB7D8D}" presName="horFlow" presStyleCnt="0"/>
      <dgm:spPr/>
      <dgm:t>
        <a:bodyPr/>
        <a:lstStyle/>
        <a:p>
          <a:endParaRPr lang="ru-RU"/>
        </a:p>
      </dgm:t>
    </dgm:pt>
    <dgm:pt modelId="{04BE2CA2-EB79-4F97-A839-825E07074800}" type="pres">
      <dgm:prSet presAssocID="{64735F12-70F9-4435-9B2F-FB61FFBB7D8D}" presName="bigChev" presStyleLbl="node1" presStyleIdx="1" presStyleCnt="5" custScaleX="163570" custScaleY="81754" custLinFactNeighborX="7027" custLinFactNeighborY="-730"/>
      <dgm:spPr/>
      <dgm:t>
        <a:bodyPr/>
        <a:lstStyle/>
        <a:p>
          <a:endParaRPr lang="ru-RU"/>
        </a:p>
      </dgm:t>
    </dgm:pt>
    <dgm:pt modelId="{E5388DA4-4908-465A-BE66-BCFE398AD1AB}" type="pres">
      <dgm:prSet presAssocID="{A14830BD-904E-4FE9-A9A2-651640C76001}" presName="parTrans" presStyleCnt="0"/>
      <dgm:spPr/>
      <dgm:t>
        <a:bodyPr/>
        <a:lstStyle/>
        <a:p>
          <a:endParaRPr lang="ru-RU"/>
        </a:p>
      </dgm:t>
    </dgm:pt>
    <dgm:pt modelId="{28763776-6D7B-4139-BB1E-92B544F221BC}" type="pres">
      <dgm:prSet presAssocID="{7454D6C0-E922-4C06-83F6-E6E14F5B70FC}" presName="node" presStyleLbl="alignAccFollowNode1" presStyleIdx="1" presStyleCnt="5" custScaleX="297955" custScaleY="98500" custLinFactNeighborX="6283" custLinFactNeighborY="-24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95B925-8EB2-4C17-8E56-02F92FE14054}" type="pres">
      <dgm:prSet presAssocID="{64735F12-70F9-4435-9B2F-FB61FFBB7D8D}" presName="vSp" presStyleCnt="0"/>
      <dgm:spPr/>
      <dgm:t>
        <a:bodyPr/>
        <a:lstStyle/>
        <a:p>
          <a:endParaRPr lang="ru-RU"/>
        </a:p>
      </dgm:t>
    </dgm:pt>
    <dgm:pt modelId="{8FF1641B-AD91-40EC-B4F9-BF092803F48F}" type="pres">
      <dgm:prSet presAssocID="{17CC05B7-0D50-4791-A82E-002A57874E1A}" presName="horFlow" presStyleCnt="0"/>
      <dgm:spPr/>
      <dgm:t>
        <a:bodyPr/>
        <a:lstStyle/>
        <a:p>
          <a:endParaRPr lang="ru-RU"/>
        </a:p>
      </dgm:t>
    </dgm:pt>
    <dgm:pt modelId="{4A20FE1A-524A-4624-8F03-D643220B89AA}" type="pres">
      <dgm:prSet presAssocID="{17CC05B7-0D50-4791-A82E-002A57874E1A}" presName="bigChev" presStyleLbl="node1" presStyleIdx="2" presStyleCnt="5" custScaleX="165306" custScaleY="81754" custLinFactNeighborY="-6065"/>
      <dgm:spPr/>
      <dgm:t>
        <a:bodyPr/>
        <a:lstStyle/>
        <a:p>
          <a:endParaRPr lang="ru-RU"/>
        </a:p>
      </dgm:t>
    </dgm:pt>
    <dgm:pt modelId="{F7735332-529F-43D6-9C8C-173EE75F2C45}" type="pres">
      <dgm:prSet presAssocID="{C6E13D49-03BC-4F79-A1E1-D2BA8D4C6916}" presName="parTrans" presStyleCnt="0"/>
      <dgm:spPr/>
      <dgm:t>
        <a:bodyPr/>
        <a:lstStyle/>
        <a:p>
          <a:endParaRPr lang="ru-RU"/>
        </a:p>
      </dgm:t>
    </dgm:pt>
    <dgm:pt modelId="{B80E6723-D93E-4335-831D-1B75057AD7F8}" type="pres">
      <dgm:prSet presAssocID="{E28214F9-22DA-4044-BCD9-95B73AE2DEB7}" presName="node" presStyleLbl="alignAccFollowNode1" presStyleIdx="2" presStyleCnt="5" custScaleX="304673" custScaleY="98500" custLinFactNeighborX="12077" custLinFactNeighborY="-94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52E531-6FFA-4D80-9A45-E6C69F97EDD7}" type="pres">
      <dgm:prSet presAssocID="{17CC05B7-0D50-4791-A82E-002A57874E1A}" presName="vSp" presStyleCnt="0"/>
      <dgm:spPr/>
      <dgm:t>
        <a:bodyPr/>
        <a:lstStyle/>
        <a:p>
          <a:endParaRPr lang="ru-RU"/>
        </a:p>
      </dgm:t>
    </dgm:pt>
    <dgm:pt modelId="{379BD13B-CB6E-4CAF-A92B-284E9F2C4DBF}" type="pres">
      <dgm:prSet presAssocID="{8C69FECE-B79D-4A09-97E2-6C4D6DD12729}" presName="horFlow" presStyleCnt="0"/>
      <dgm:spPr/>
      <dgm:t>
        <a:bodyPr/>
        <a:lstStyle/>
        <a:p>
          <a:endParaRPr lang="ru-RU"/>
        </a:p>
      </dgm:t>
    </dgm:pt>
    <dgm:pt modelId="{711EEEFD-CA4F-481B-8872-750300E0E7C0}" type="pres">
      <dgm:prSet presAssocID="{8C69FECE-B79D-4A09-97E2-6C4D6DD12729}" presName="bigChev" presStyleLbl="node1" presStyleIdx="3" presStyleCnt="5" custScaleX="163065" custScaleY="81754" custLinFactNeighborX="21141" custLinFactNeighborY="-5491"/>
      <dgm:spPr/>
      <dgm:t>
        <a:bodyPr/>
        <a:lstStyle/>
        <a:p>
          <a:endParaRPr lang="ru-RU"/>
        </a:p>
      </dgm:t>
    </dgm:pt>
    <dgm:pt modelId="{B4B80227-6E68-4085-9E6D-D757E264D721}" type="pres">
      <dgm:prSet presAssocID="{AE6413E6-E239-49A8-9C40-8FFB99146FF3}" presName="parTrans" presStyleCnt="0"/>
      <dgm:spPr/>
      <dgm:t>
        <a:bodyPr/>
        <a:lstStyle/>
        <a:p>
          <a:endParaRPr lang="ru-RU"/>
        </a:p>
      </dgm:t>
    </dgm:pt>
    <dgm:pt modelId="{3D994CEC-E405-4A61-A4D2-BEBD67F781EF}" type="pres">
      <dgm:prSet presAssocID="{2D356305-ECE6-4623-801D-649D30D261BA}" presName="node" presStyleLbl="alignAccFollowNode1" presStyleIdx="3" presStyleCnt="5" custScaleX="297955" custScaleY="98500" custLinFactNeighborX="31445" custLinFactNeighborY="-7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F9712-D9AB-4AD5-9126-83FDA2CB0452}" type="pres">
      <dgm:prSet presAssocID="{8C69FECE-B79D-4A09-97E2-6C4D6DD12729}" presName="vSp" presStyleCnt="0"/>
      <dgm:spPr/>
      <dgm:t>
        <a:bodyPr/>
        <a:lstStyle/>
        <a:p>
          <a:endParaRPr lang="ru-RU"/>
        </a:p>
      </dgm:t>
    </dgm:pt>
    <dgm:pt modelId="{02A8C600-C054-4350-8620-9DE8127B0EB9}" type="pres">
      <dgm:prSet presAssocID="{733F92F5-232B-4EB7-AABD-5ABF355C64B0}" presName="horFlow" presStyleCnt="0"/>
      <dgm:spPr/>
      <dgm:t>
        <a:bodyPr/>
        <a:lstStyle/>
        <a:p>
          <a:endParaRPr lang="ru-RU"/>
        </a:p>
      </dgm:t>
    </dgm:pt>
    <dgm:pt modelId="{C845057D-22AF-4F4E-BE8F-93C5415E21B6}" type="pres">
      <dgm:prSet presAssocID="{733F92F5-232B-4EB7-AABD-5ABF355C64B0}" presName="bigChev" presStyleLbl="node1" presStyleIdx="4" presStyleCnt="5" custScaleX="167718" custScaleY="81754" custLinFactNeighborX="21141" custLinFactNeighborY="-7715"/>
      <dgm:spPr/>
      <dgm:t>
        <a:bodyPr/>
        <a:lstStyle/>
        <a:p>
          <a:endParaRPr lang="ru-RU"/>
        </a:p>
      </dgm:t>
    </dgm:pt>
    <dgm:pt modelId="{A9FF5DDC-1788-425D-91BB-C6586DE7C1DD}" type="pres">
      <dgm:prSet presAssocID="{04D80AB7-48E5-4771-9B40-B57301642585}" presName="parTrans" presStyleCnt="0"/>
      <dgm:spPr/>
      <dgm:t>
        <a:bodyPr/>
        <a:lstStyle/>
        <a:p>
          <a:endParaRPr lang="ru-RU"/>
        </a:p>
      </dgm:t>
    </dgm:pt>
    <dgm:pt modelId="{5E2982E0-9415-4769-8D4E-9D4D5110520C}" type="pres">
      <dgm:prSet presAssocID="{CB426F97-9E0B-4497-925B-CD1FC8A47835}" presName="node" presStyleLbl="alignAccFollowNode1" presStyleIdx="4" presStyleCnt="5" custScaleX="297955" custScaleY="98500" custLinFactNeighborX="39030" custLinFactNeighborY="-10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4C9ED1-A8F9-47CB-BB1F-2B810E38931D}" srcId="{6324684E-8DE6-45E1-8565-EDB4C48B0B34}" destId="{64735F12-70F9-4435-9B2F-FB61FFBB7D8D}" srcOrd="1" destOrd="0" parTransId="{BE0C2F07-9EEE-4126-97E7-2A6414218350}" sibTransId="{4FA73FCE-B750-4445-B986-B8F558460A10}"/>
    <dgm:cxn modelId="{186B7F8B-1251-4807-B0CA-9CC97A6B3192}" srcId="{64735F12-70F9-4435-9B2F-FB61FFBB7D8D}" destId="{7454D6C0-E922-4C06-83F6-E6E14F5B70FC}" srcOrd="0" destOrd="0" parTransId="{A14830BD-904E-4FE9-A9A2-651640C76001}" sibTransId="{D8371C17-5B04-46A1-B422-AEA5235EF39D}"/>
    <dgm:cxn modelId="{190C6D9C-914F-42FF-A5D3-79FE75614356}" srcId="{8C69FECE-B79D-4A09-97E2-6C4D6DD12729}" destId="{2D356305-ECE6-4623-801D-649D30D261BA}" srcOrd="0" destOrd="0" parTransId="{AE6413E6-E239-49A8-9C40-8FFB99146FF3}" sibTransId="{648E863E-374D-4F00-B10F-4DD80A390F3C}"/>
    <dgm:cxn modelId="{7B7B141F-93E7-4E35-81B1-5891A26B7010}" type="presOf" srcId="{3612CB21-B43F-4495-A158-ED715CD8A05E}" destId="{D0BB7518-3F72-4AA4-8DC0-A34D3AF0D9E6}" srcOrd="0" destOrd="0" presId="urn:microsoft.com/office/officeart/2005/8/layout/lProcess3"/>
    <dgm:cxn modelId="{2A62E7D1-D988-4AF2-939D-6EA50F79C0DE}" srcId="{733F92F5-232B-4EB7-AABD-5ABF355C64B0}" destId="{CB426F97-9E0B-4497-925B-CD1FC8A47835}" srcOrd="0" destOrd="0" parTransId="{04D80AB7-48E5-4771-9B40-B57301642585}" sibTransId="{6C2EF127-66D8-49F4-8F34-ED7A5432E13C}"/>
    <dgm:cxn modelId="{93886A13-DB19-4E09-A5ED-53258645B8C9}" type="presOf" srcId="{50D225B8-2436-42F8-9122-DCC4A9C1DC81}" destId="{EFA129A8-A529-4C63-B1AC-075F4933955F}" srcOrd="0" destOrd="0" presId="urn:microsoft.com/office/officeart/2005/8/layout/lProcess3"/>
    <dgm:cxn modelId="{74395035-BB6B-440E-A25B-AC0818AB71E5}" type="presOf" srcId="{2D356305-ECE6-4623-801D-649D30D261BA}" destId="{3D994CEC-E405-4A61-A4D2-BEBD67F781EF}" srcOrd="0" destOrd="0" presId="urn:microsoft.com/office/officeart/2005/8/layout/lProcess3"/>
    <dgm:cxn modelId="{ACC77C19-F82A-4F8D-A665-8546779F34FE}" type="presOf" srcId="{7454D6C0-E922-4C06-83F6-E6E14F5B70FC}" destId="{28763776-6D7B-4139-BB1E-92B544F221BC}" srcOrd="0" destOrd="0" presId="urn:microsoft.com/office/officeart/2005/8/layout/lProcess3"/>
    <dgm:cxn modelId="{17BED8C8-C2EE-4A8A-BDEC-E07F31032133}" srcId="{6324684E-8DE6-45E1-8565-EDB4C48B0B34}" destId="{8C69FECE-B79D-4A09-97E2-6C4D6DD12729}" srcOrd="3" destOrd="0" parTransId="{877F6018-4F68-48BA-A738-1C9975B7D268}" sibTransId="{DBEBD0EE-A7AC-4D80-BBE3-FB18322B591A}"/>
    <dgm:cxn modelId="{4AE7CF3E-2776-4CBB-BE3A-7F3C13475B3F}" type="presOf" srcId="{17CC05B7-0D50-4791-A82E-002A57874E1A}" destId="{4A20FE1A-524A-4624-8F03-D643220B89AA}" srcOrd="0" destOrd="0" presId="urn:microsoft.com/office/officeart/2005/8/layout/lProcess3"/>
    <dgm:cxn modelId="{63FF99E1-ACC8-4AD8-9032-17148B85DDEB}" srcId="{3612CB21-B43F-4495-A158-ED715CD8A05E}" destId="{50D225B8-2436-42F8-9122-DCC4A9C1DC81}" srcOrd="0" destOrd="0" parTransId="{211EA891-CDF3-4EDD-9F79-61D414426F62}" sibTransId="{4E362CE2-880B-4D6E-A097-3AEC7D0971C7}"/>
    <dgm:cxn modelId="{25D9AA09-066A-482A-AF29-4A2388AB5205}" type="presOf" srcId="{6324684E-8DE6-45E1-8565-EDB4C48B0B34}" destId="{385A5B01-6DE5-4EE7-8775-D5110A02922C}" srcOrd="0" destOrd="0" presId="urn:microsoft.com/office/officeart/2005/8/layout/lProcess3"/>
    <dgm:cxn modelId="{09889BB6-75B7-43F8-854F-0F0714CC50E7}" srcId="{17CC05B7-0D50-4791-A82E-002A57874E1A}" destId="{E28214F9-22DA-4044-BCD9-95B73AE2DEB7}" srcOrd="0" destOrd="0" parTransId="{C6E13D49-03BC-4F79-A1E1-D2BA8D4C6916}" sibTransId="{35FE6CE5-1FAA-418B-AB97-D8F42C69B0D5}"/>
    <dgm:cxn modelId="{EDF5BCC7-49C0-45F4-B641-CA238ADE1BAB}" srcId="{6324684E-8DE6-45E1-8565-EDB4C48B0B34}" destId="{733F92F5-232B-4EB7-AABD-5ABF355C64B0}" srcOrd="4" destOrd="0" parTransId="{410726CB-414B-45CA-B37D-8B462D4B74B3}" sibTransId="{0847C3A0-68D5-49A3-B8FC-18CA382115FA}"/>
    <dgm:cxn modelId="{94DAECB9-7E11-4578-825E-D87093449993}" type="presOf" srcId="{64735F12-70F9-4435-9B2F-FB61FFBB7D8D}" destId="{04BE2CA2-EB79-4F97-A839-825E07074800}" srcOrd="0" destOrd="0" presId="urn:microsoft.com/office/officeart/2005/8/layout/lProcess3"/>
    <dgm:cxn modelId="{4034FCB8-BA9E-4FB6-9CCA-B7F1B8D86EA5}" type="presOf" srcId="{8C69FECE-B79D-4A09-97E2-6C4D6DD12729}" destId="{711EEEFD-CA4F-481B-8872-750300E0E7C0}" srcOrd="0" destOrd="0" presId="urn:microsoft.com/office/officeart/2005/8/layout/lProcess3"/>
    <dgm:cxn modelId="{F78B654B-937D-493A-90EF-551468218AC8}" srcId="{6324684E-8DE6-45E1-8565-EDB4C48B0B34}" destId="{17CC05B7-0D50-4791-A82E-002A57874E1A}" srcOrd="2" destOrd="0" parTransId="{4D20CB49-4395-439A-9532-8ECB1D669025}" sibTransId="{336D1A33-5336-4E74-A2CF-BBF94880F623}"/>
    <dgm:cxn modelId="{F2178EE4-B4A9-4479-B0D1-A99489ED38F3}" srcId="{6324684E-8DE6-45E1-8565-EDB4C48B0B34}" destId="{3612CB21-B43F-4495-A158-ED715CD8A05E}" srcOrd="0" destOrd="0" parTransId="{190073B4-29AD-434F-BB3F-AA8C80E13D26}" sibTransId="{C29678E1-0D7D-4FCE-9066-803241EC07A8}"/>
    <dgm:cxn modelId="{B72FCDE9-512E-4C1A-BB14-2BFD79AFEED9}" type="presOf" srcId="{733F92F5-232B-4EB7-AABD-5ABF355C64B0}" destId="{C845057D-22AF-4F4E-BE8F-93C5415E21B6}" srcOrd="0" destOrd="0" presId="urn:microsoft.com/office/officeart/2005/8/layout/lProcess3"/>
    <dgm:cxn modelId="{B4E55418-0F68-41A0-A8AC-2609E537406C}" type="presOf" srcId="{CB426F97-9E0B-4497-925B-CD1FC8A47835}" destId="{5E2982E0-9415-4769-8D4E-9D4D5110520C}" srcOrd="0" destOrd="0" presId="urn:microsoft.com/office/officeart/2005/8/layout/lProcess3"/>
    <dgm:cxn modelId="{DBFC96B4-D6CF-4A21-A2B9-23AE36D52488}" type="presOf" srcId="{E28214F9-22DA-4044-BCD9-95B73AE2DEB7}" destId="{B80E6723-D93E-4335-831D-1B75057AD7F8}" srcOrd="0" destOrd="0" presId="urn:microsoft.com/office/officeart/2005/8/layout/lProcess3"/>
    <dgm:cxn modelId="{DA8BAE49-86CC-4CAD-B9D2-1D69E6252F0F}" type="presParOf" srcId="{385A5B01-6DE5-4EE7-8775-D5110A02922C}" destId="{4D2458CE-00C1-4FEA-939C-6138E4CB6ED8}" srcOrd="0" destOrd="0" presId="urn:microsoft.com/office/officeart/2005/8/layout/lProcess3"/>
    <dgm:cxn modelId="{C30E833E-AA75-48B7-B999-F1BE7A5F9B46}" type="presParOf" srcId="{4D2458CE-00C1-4FEA-939C-6138E4CB6ED8}" destId="{D0BB7518-3F72-4AA4-8DC0-A34D3AF0D9E6}" srcOrd="0" destOrd="0" presId="urn:microsoft.com/office/officeart/2005/8/layout/lProcess3"/>
    <dgm:cxn modelId="{1E1C8E2F-7950-4984-82A3-E679FE13BB15}" type="presParOf" srcId="{4D2458CE-00C1-4FEA-939C-6138E4CB6ED8}" destId="{0754B900-5F92-42DC-B553-C353B2EF5013}" srcOrd="1" destOrd="0" presId="urn:microsoft.com/office/officeart/2005/8/layout/lProcess3"/>
    <dgm:cxn modelId="{655A82C5-C53A-4B91-8E8B-FF74E8F5A381}" type="presParOf" srcId="{4D2458CE-00C1-4FEA-939C-6138E4CB6ED8}" destId="{EFA129A8-A529-4C63-B1AC-075F4933955F}" srcOrd="2" destOrd="0" presId="urn:microsoft.com/office/officeart/2005/8/layout/lProcess3"/>
    <dgm:cxn modelId="{0F9909B5-333F-419E-A050-70CBE02869E2}" type="presParOf" srcId="{385A5B01-6DE5-4EE7-8775-D5110A02922C}" destId="{B24D633B-AC59-4E52-B936-4EA7C728ED02}" srcOrd="1" destOrd="0" presId="urn:microsoft.com/office/officeart/2005/8/layout/lProcess3"/>
    <dgm:cxn modelId="{5895AE68-2554-4BAB-B387-0E5A4AF7117A}" type="presParOf" srcId="{385A5B01-6DE5-4EE7-8775-D5110A02922C}" destId="{A75639F5-FB9B-411E-BF17-935E79062254}" srcOrd="2" destOrd="0" presId="urn:microsoft.com/office/officeart/2005/8/layout/lProcess3"/>
    <dgm:cxn modelId="{417B5962-7025-4029-A29C-A5E27E4C8D9F}" type="presParOf" srcId="{A75639F5-FB9B-411E-BF17-935E79062254}" destId="{04BE2CA2-EB79-4F97-A839-825E07074800}" srcOrd="0" destOrd="0" presId="urn:microsoft.com/office/officeart/2005/8/layout/lProcess3"/>
    <dgm:cxn modelId="{F52A7F10-34B0-47B6-9BD1-FC92BB8F5D0B}" type="presParOf" srcId="{A75639F5-FB9B-411E-BF17-935E79062254}" destId="{E5388DA4-4908-465A-BE66-BCFE398AD1AB}" srcOrd="1" destOrd="0" presId="urn:microsoft.com/office/officeart/2005/8/layout/lProcess3"/>
    <dgm:cxn modelId="{7CF3CEAC-5B30-4F82-969A-DB37F9CFD114}" type="presParOf" srcId="{A75639F5-FB9B-411E-BF17-935E79062254}" destId="{28763776-6D7B-4139-BB1E-92B544F221BC}" srcOrd="2" destOrd="0" presId="urn:microsoft.com/office/officeart/2005/8/layout/lProcess3"/>
    <dgm:cxn modelId="{90FEF9F5-2DA3-4D91-97A5-9389E7224003}" type="presParOf" srcId="{385A5B01-6DE5-4EE7-8775-D5110A02922C}" destId="{2195B925-8EB2-4C17-8E56-02F92FE14054}" srcOrd="3" destOrd="0" presId="urn:microsoft.com/office/officeart/2005/8/layout/lProcess3"/>
    <dgm:cxn modelId="{40DD9F87-B2A2-4433-8BA3-CDAA5EAEA82F}" type="presParOf" srcId="{385A5B01-6DE5-4EE7-8775-D5110A02922C}" destId="{8FF1641B-AD91-40EC-B4F9-BF092803F48F}" srcOrd="4" destOrd="0" presId="urn:microsoft.com/office/officeart/2005/8/layout/lProcess3"/>
    <dgm:cxn modelId="{395D4E34-6DE3-4F7A-98AF-8DF41E22DB9E}" type="presParOf" srcId="{8FF1641B-AD91-40EC-B4F9-BF092803F48F}" destId="{4A20FE1A-524A-4624-8F03-D643220B89AA}" srcOrd="0" destOrd="0" presId="urn:microsoft.com/office/officeart/2005/8/layout/lProcess3"/>
    <dgm:cxn modelId="{30B55D1C-9F7C-4401-B124-5D6502796614}" type="presParOf" srcId="{8FF1641B-AD91-40EC-B4F9-BF092803F48F}" destId="{F7735332-529F-43D6-9C8C-173EE75F2C45}" srcOrd="1" destOrd="0" presId="urn:microsoft.com/office/officeart/2005/8/layout/lProcess3"/>
    <dgm:cxn modelId="{37B98753-4D0C-4555-B5CD-CB0813174C64}" type="presParOf" srcId="{8FF1641B-AD91-40EC-B4F9-BF092803F48F}" destId="{B80E6723-D93E-4335-831D-1B75057AD7F8}" srcOrd="2" destOrd="0" presId="urn:microsoft.com/office/officeart/2005/8/layout/lProcess3"/>
    <dgm:cxn modelId="{79225C75-F634-4850-ACB5-8C356AFEB189}" type="presParOf" srcId="{385A5B01-6DE5-4EE7-8775-D5110A02922C}" destId="{FB52E531-6FFA-4D80-9A45-E6C69F97EDD7}" srcOrd="5" destOrd="0" presId="urn:microsoft.com/office/officeart/2005/8/layout/lProcess3"/>
    <dgm:cxn modelId="{1AAB0CAB-CA14-45DB-8ACE-988B5DD98183}" type="presParOf" srcId="{385A5B01-6DE5-4EE7-8775-D5110A02922C}" destId="{379BD13B-CB6E-4CAF-A92B-284E9F2C4DBF}" srcOrd="6" destOrd="0" presId="urn:microsoft.com/office/officeart/2005/8/layout/lProcess3"/>
    <dgm:cxn modelId="{7C0B8895-ADCF-4912-B19F-309B03E01AA6}" type="presParOf" srcId="{379BD13B-CB6E-4CAF-A92B-284E9F2C4DBF}" destId="{711EEEFD-CA4F-481B-8872-750300E0E7C0}" srcOrd="0" destOrd="0" presId="urn:microsoft.com/office/officeart/2005/8/layout/lProcess3"/>
    <dgm:cxn modelId="{3D9FE291-8970-4A7E-9D45-F7361B522BDB}" type="presParOf" srcId="{379BD13B-CB6E-4CAF-A92B-284E9F2C4DBF}" destId="{B4B80227-6E68-4085-9E6D-D757E264D721}" srcOrd="1" destOrd="0" presId="urn:microsoft.com/office/officeart/2005/8/layout/lProcess3"/>
    <dgm:cxn modelId="{455F2D71-FBEE-4D90-8975-336701F91B95}" type="presParOf" srcId="{379BD13B-CB6E-4CAF-A92B-284E9F2C4DBF}" destId="{3D994CEC-E405-4A61-A4D2-BEBD67F781EF}" srcOrd="2" destOrd="0" presId="urn:microsoft.com/office/officeart/2005/8/layout/lProcess3"/>
    <dgm:cxn modelId="{4CCF7E9C-210C-494C-9F2D-D38B624CA7F5}" type="presParOf" srcId="{385A5B01-6DE5-4EE7-8775-D5110A02922C}" destId="{E95F9712-D9AB-4AD5-9126-83FDA2CB0452}" srcOrd="7" destOrd="0" presId="urn:microsoft.com/office/officeart/2005/8/layout/lProcess3"/>
    <dgm:cxn modelId="{542500C1-A71C-4D5F-AC03-E77D2E7DDB05}" type="presParOf" srcId="{385A5B01-6DE5-4EE7-8775-D5110A02922C}" destId="{02A8C600-C054-4350-8620-9DE8127B0EB9}" srcOrd="8" destOrd="0" presId="urn:microsoft.com/office/officeart/2005/8/layout/lProcess3"/>
    <dgm:cxn modelId="{4BF854D5-5500-4B25-AC45-E8098E7E947C}" type="presParOf" srcId="{02A8C600-C054-4350-8620-9DE8127B0EB9}" destId="{C845057D-22AF-4F4E-BE8F-93C5415E21B6}" srcOrd="0" destOrd="0" presId="urn:microsoft.com/office/officeart/2005/8/layout/lProcess3"/>
    <dgm:cxn modelId="{7434CFF2-F871-4FF6-B65C-F46998F835BB}" type="presParOf" srcId="{02A8C600-C054-4350-8620-9DE8127B0EB9}" destId="{A9FF5DDC-1788-425D-91BB-C6586DE7C1DD}" srcOrd="1" destOrd="0" presId="urn:microsoft.com/office/officeart/2005/8/layout/lProcess3"/>
    <dgm:cxn modelId="{02D3E425-FDA5-43BD-9108-B55673AC7AEB}" type="presParOf" srcId="{02A8C600-C054-4350-8620-9DE8127B0EB9}" destId="{5E2982E0-9415-4769-8D4E-9D4D5110520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BB7518-3F72-4AA4-8DC0-A34D3AF0D9E6}">
      <dsp:nvSpPr>
        <dsp:cNvPr id="0" name=""/>
        <dsp:cNvSpPr/>
      </dsp:nvSpPr>
      <dsp:spPr>
        <a:xfrm>
          <a:off x="4005" y="127592"/>
          <a:ext cx="3730435" cy="72775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Скорость доставки пользовательских данных в любой точке мира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7882" y="127592"/>
        <a:ext cx="3002682" cy="727753"/>
      </dsp:txXfrm>
    </dsp:sp>
    <dsp:sp modelId="{EFA129A8-A529-4C63-B1AC-075F4933955F}">
      <dsp:nvSpPr>
        <dsp:cNvPr id="0" name=""/>
        <dsp:cNvSpPr/>
      </dsp:nvSpPr>
      <dsp:spPr>
        <a:xfrm>
          <a:off x="3445133" y="127588"/>
          <a:ext cx="5503567" cy="72776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kern="1200" dirty="0" smtClean="0">
              <a:latin typeface="Arial" pitchFamily="34" charset="0"/>
              <a:cs typeface="Arial" pitchFamily="34" charset="0"/>
            </a:rPr>
            <a:t>Более 100 Мбит/с</a:t>
          </a:r>
          <a:endParaRPr lang="ru-RU" sz="1800" b="0" kern="1200" dirty="0">
            <a:latin typeface="Arial" pitchFamily="34" charset="0"/>
            <a:cs typeface="Arial" pitchFamily="34" charset="0"/>
          </a:endParaRPr>
        </a:p>
      </dsp:txBody>
      <dsp:txXfrm>
        <a:off x="3809014" y="127588"/>
        <a:ext cx="4775805" cy="727762"/>
      </dsp:txXfrm>
    </dsp:sp>
    <dsp:sp modelId="{04BE2CA2-EB79-4F97-A839-825E07074800}">
      <dsp:nvSpPr>
        <dsp:cNvPr id="0" name=""/>
        <dsp:cNvSpPr/>
      </dsp:nvSpPr>
      <dsp:spPr>
        <a:xfrm>
          <a:off x="24334" y="973481"/>
          <a:ext cx="3640149" cy="72775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Сверхвысокая пропускная способность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88211" y="973481"/>
        <a:ext cx="2912396" cy="727753"/>
      </dsp:txXfrm>
    </dsp:sp>
    <dsp:sp modelId="{28763776-6D7B-4139-BB1E-92B544F221BC}">
      <dsp:nvSpPr>
        <dsp:cNvPr id="0" name=""/>
        <dsp:cNvSpPr/>
      </dsp:nvSpPr>
      <dsp:spPr>
        <a:xfrm>
          <a:off x="3373024" y="961777"/>
          <a:ext cx="5503567" cy="72776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Несколько Гбит/с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736905" y="961777"/>
        <a:ext cx="4775805" cy="727762"/>
      </dsp:txXfrm>
    </dsp:sp>
    <dsp:sp modelId="{4A20FE1A-524A-4624-8F03-D643220B89AA}">
      <dsp:nvSpPr>
        <dsp:cNvPr id="0" name=""/>
        <dsp:cNvSpPr/>
      </dsp:nvSpPr>
      <dsp:spPr>
        <a:xfrm>
          <a:off x="4005" y="1778377"/>
          <a:ext cx="3678782" cy="727753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Соединение большого количества межмашинного соединения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367882" y="1778377"/>
        <a:ext cx="2951029" cy="727753"/>
      </dsp:txXfrm>
    </dsp:sp>
    <dsp:sp modelId="{B80E6723-D93E-4335-831D-1B75057AD7F8}">
      <dsp:nvSpPr>
        <dsp:cNvPr id="0" name=""/>
        <dsp:cNvSpPr/>
      </dsp:nvSpPr>
      <dsp:spPr>
        <a:xfrm>
          <a:off x="3397486" y="1762393"/>
          <a:ext cx="5627656" cy="72776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Рост М2М устройств до 500 млрд.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761367" y="1762393"/>
        <a:ext cx="4899894" cy="727762"/>
      </dsp:txXfrm>
    </dsp:sp>
    <dsp:sp modelId="{711EEEFD-CA4F-481B-8872-750300E0E7C0}">
      <dsp:nvSpPr>
        <dsp:cNvPr id="0" name=""/>
        <dsp:cNvSpPr/>
      </dsp:nvSpPr>
      <dsp:spPr>
        <a:xfrm>
          <a:off x="65167" y="2635874"/>
          <a:ext cx="3628910" cy="727753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Поддержка соединения между близко расположенными объектами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29044" y="2635874"/>
        <a:ext cx="2901157" cy="727753"/>
      </dsp:txXfrm>
    </dsp:sp>
    <dsp:sp modelId="{3D994CEC-E405-4A61-A4D2-BEBD67F781EF}">
      <dsp:nvSpPr>
        <dsp:cNvPr id="0" name=""/>
        <dsp:cNvSpPr/>
      </dsp:nvSpPr>
      <dsp:spPr>
        <a:xfrm>
          <a:off x="3434581" y="2631109"/>
          <a:ext cx="5503567" cy="72776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Как пример, между транспортными средствами при обеспечении безопасности дорожного движения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798462" y="2631109"/>
        <a:ext cx="4775805" cy="727762"/>
      </dsp:txXfrm>
    </dsp:sp>
    <dsp:sp modelId="{C845057D-22AF-4F4E-BE8F-93C5415E21B6}">
      <dsp:nvSpPr>
        <dsp:cNvPr id="0" name=""/>
        <dsp:cNvSpPr/>
      </dsp:nvSpPr>
      <dsp:spPr>
        <a:xfrm>
          <a:off x="65167" y="3468464"/>
          <a:ext cx="3732460" cy="727753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Эффективное использование потребляемой электроэнергии</a:t>
          </a:r>
          <a:endParaRPr lang="ru-RU" sz="1400" b="1" kern="12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sp:txBody>
      <dsp:txXfrm>
        <a:off x="429044" y="3468464"/>
        <a:ext cx="3004707" cy="727753"/>
      </dsp:txXfrm>
    </dsp:sp>
    <dsp:sp modelId="{5E2982E0-9415-4769-8D4E-9D4D5110520C}">
      <dsp:nvSpPr>
        <dsp:cNvPr id="0" name=""/>
        <dsp:cNvSpPr/>
      </dsp:nvSpPr>
      <dsp:spPr>
        <a:xfrm>
          <a:off x="3521575" y="3456706"/>
          <a:ext cx="5503567" cy="72776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Снижение стоимости эксплуатации и энергопотребление сетей 5</a:t>
          </a:r>
          <a:r>
            <a:rPr lang="en-US" sz="1800" kern="1200" dirty="0" smtClean="0">
              <a:latin typeface="Arial" pitchFamily="34" charset="0"/>
              <a:cs typeface="Arial" pitchFamily="34" charset="0"/>
            </a:rPr>
            <a:t>G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3885456" y="3456706"/>
        <a:ext cx="4775805" cy="727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0.12123</cdr:x>
      <cdr:y>0.8142</cdr:y>
    </cdr:from>
    <cdr:to>
      <cdr:x>0.23851</cdr:x>
      <cdr:y>0.95019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087655" y="2579657"/>
          <a:ext cx="1052264" cy="43088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Российская</a:t>
          </a:r>
        </a:p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Федерация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0.21754</cdr:x>
      <cdr:y>0.84083</cdr:y>
    </cdr:from>
    <cdr:to>
      <cdr:x>0.32187</cdr:x>
      <cdr:y>0.9234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951751" y="2664048"/>
          <a:ext cx="936104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Казахстан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0.2978</cdr:x>
      <cdr:y>0.84091</cdr:y>
    </cdr:from>
    <cdr:to>
      <cdr:x>0.42621</cdr:x>
      <cdr:y>0.92348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2671831" y="2664296"/>
          <a:ext cx="1152128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Азербайджан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0.41016</cdr:x>
      <cdr:y>0.84091</cdr:y>
    </cdr:from>
    <cdr:to>
      <cdr:x>0.50647</cdr:x>
      <cdr:y>0.92348</cdr:y>
    </cdr:to>
    <cdr:sp macro="" textlink="">
      <cdr:nvSpPr>
        <cdr:cNvPr id="5" name="TextBox 7"/>
        <cdr:cNvSpPr txBox="1"/>
      </cdr:nvSpPr>
      <cdr:spPr>
        <a:xfrm xmlns:a="http://schemas.openxmlformats.org/drawingml/2006/main">
          <a:off x="3679943" y="2664296"/>
          <a:ext cx="864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Молдова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0.49042</cdr:x>
      <cdr:y>0.84083</cdr:y>
    </cdr:from>
    <cdr:to>
      <cdr:x>0.58673</cdr:x>
      <cdr:y>0.9234</cdr:y>
    </cdr:to>
    <cdr:sp macro="" textlink="">
      <cdr:nvSpPr>
        <cdr:cNvPr id="6" name="TextBox 7"/>
        <cdr:cNvSpPr txBox="1"/>
      </cdr:nvSpPr>
      <cdr:spPr>
        <a:xfrm xmlns:a="http://schemas.openxmlformats.org/drawingml/2006/main">
          <a:off x="4400023" y="2664048"/>
          <a:ext cx="864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Армения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0.58673</cdr:x>
      <cdr:y>0.84091</cdr:y>
    </cdr:from>
    <cdr:to>
      <cdr:x>0.68304</cdr:x>
      <cdr:y>0.92348</cdr:y>
    </cdr:to>
    <cdr:sp macro="" textlink="">
      <cdr:nvSpPr>
        <cdr:cNvPr id="7" name="TextBox 7"/>
        <cdr:cNvSpPr txBox="1"/>
      </cdr:nvSpPr>
      <cdr:spPr>
        <a:xfrm xmlns:a="http://schemas.openxmlformats.org/drawingml/2006/main">
          <a:off x="5264119" y="2664296"/>
          <a:ext cx="864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Грузия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0.66698</cdr:x>
      <cdr:y>0.84091</cdr:y>
    </cdr:from>
    <cdr:to>
      <cdr:x>0.76329</cdr:x>
      <cdr:y>0.92348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984199" y="2664296"/>
          <a:ext cx="864096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Украина</a:t>
          </a:r>
          <a:endParaRPr lang="ru-RU" sz="1100" b="1" dirty="0">
            <a:solidFill>
              <a:srgbClr val="FF0000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0.73922</cdr:x>
      <cdr:y>0.84091</cdr:y>
    </cdr:from>
    <cdr:to>
      <cdr:x>0.85158</cdr:x>
      <cdr:y>0.92348</cdr:y>
    </cdr:to>
    <cdr:sp macro="" textlink="">
      <cdr:nvSpPr>
        <cdr:cNvPr id="9" name="TextBox 7"/>
        <cdr:cNvSpPr txBox="1"/>
      </cdr:nvSpPr>
      <cdr:spPr>
        <a:xfrm xmlns:a="http://schemas.openxmlformats.org/drawingml/2006/main">
          <a:off x="6632271" y="2664296"/>
          <a:ext cx="100811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Узбекистан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0.83709</cdr:x>
      <cdr:y>0.83798</cdr:y>
    </cdr:from>
    <cdr:to>
      <cdr:x>0.97352</cdr:x>
      <cdr:y>0.92055</cdr:y>
    </cdr:to>
    <cdr:sp macro="" textlink="">
      <cdr:nvSpPr>
        <cdr:cNvPr id="10" name="TextBox 7"/>
        <cdr:cNvSpPr txBox="1"/>
      </cdr:nvSpPr>
      <cdr:spPr>
        <a:xfrm xmlns:a="http://schemas.openxmlformats.org/drawingml/2006/main">
          <a:off x="7510391" y="2655016"/>
          <a:ext cx="1224092" cy="2616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dirty="0" smtClean="0">
              <a:latin typeface="Arial" pitchFamily="34" charset="0"/>
              <a:cs typeface="Arial" pitchFamily="34" charset="0"/>
            </a:rPr>
            <a:t>Кыргызстан</a:t>
          </a:r>
          <a:endParaRPr lang="ru-RU" sz="1100" b="1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547" cy="497921"/>
          </a:xfrm>
          <a:prstGeom prst="rect">
            <a:avLst/>
          </a:prstGeom>
        </p:spPr>
        <p:txBody>
          <a:bodyPr vert="horz" lIns="91857" tIns="45929" rIns="91857" bIns="459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2"/>
            <a:ext cx="2972547" cy="497921"/>
          </a:xfrm>
          <a:prstGeom prst="rect">
            <a:avLst/>
          </a:prstGeom>
        </p:spPr>
        <p:txBody>
          <a:bodyPr vert="horz" lIns="91857" tIns="45929" rIns="91857" bIns="45929" rtlCol="0"/>
          <a:lstStyle>
            <a:lvl1pPr algn="r">
              <a:defRPr sz="1200"/>
            </a:lvl1pPr>
          </a:lstStyle>
          <a:p>
            <a:fld id="{00509AA0-B00D-48BF-A782-3BC31C19A04A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6"/>
            <a:ext cx="2972547" cy="497920"/>
          </a:xfrm>
          <a:prstGeom prst="rect">
            <a:avLst/>
          </a:prstGeom>
        </p:spPr>
        <p:txBody>
          <a:bodyPr vert="horz" lIns="91857" tIns="45929" rIns="91857" bIns="459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6"/>
            <a:ext cx="2972547" cy="497920"/>
          </a:xfrm>
          <a:prstGeom prst="rect">
            <a:avLst/>
          </a:prstGeom>
        </p:spPr>
        <p:txBody>
          <a:bodyPr vert="horz" lIns="91857" tIns="45929" rIns="91857" bIns="45929" rtlCol="0" anchor="b"/>
          <a:lstStyle>
            <a:lvl1pPr algn="r">
              <a:defRPr sz="1200"/>
            </a:lvl1pPr>
          </a:lstStyle>
          <a:p>
            <a:fld id="{134E2E9A-1ECA-4122-9687-20F50D09A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050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1800" cy="497364"/>
          </a:xfrm>
          <a:prstGeom prst="rect">
            <a:avLst/>
          </a:prstGeom>
        </p:spPr>
        <p:txBody>
          <a:bodyPr vert="horz" lIns="91857" tIns="45929" rIns="91857" bIns="4592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7364"/>
          </a:xfrm>
          <a:prstGeom prst="rect">
            <a:avLst/>
          </a:prstGeom>
        </p:spPr>
        <p:txBody>
          <a:bodyPr vert="horz" lIns="91857" tIns="45929" rIns="91857" bIns="45929" rtlCol="0"/>
          <a:lstStyle>
            <a:lvl1pPr algn="r">
              <a:defRPr sz="1200"/>
            </a:lvl1pPr>
          </a:lstStyle>
          <a:p>
            <a:fld id="{E4DC8128-FDD9-4070-A0D7-6E4C9565D2C0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57" tIns="45929" rIns="91857" bIns="4592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7"/>
            <a:ext cx="5486400" cy="4476274"/>
          </a:xfrm>
          <a:prstGeom prst="rect">
            <a:avLst/>
          </a:prstGeom>
        </p:spPr>
        <p:txBody>
          <a:bodyPr vert="horz" lIns="91857" tIns="45929" rIns="91857" bIns="4592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8185"/>
            <a:ext cx="2971800" cy="497364"/>
          </a:xfrm>
          <a:prstGeom prst="rect">
            <a:avLst/>
          </a:prstGeom>
        </p:spPr>
        <p:txBody>
          <a:bodyPr vert="horz" lIns="91857" tIns="45929" rIns="91857" bIns="4592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5"/>
            <a:ext cx="2971800" cy="497364"/>
          </a:xfrm>
          <a:prstGeom prst="rect">
            <a:avLst/>
          </a:prstGeom>
        </p:spPr>
        <p:txBody>
          <a:bodyPr vert="horz" lIns="91857" tIns="45929" rIns="91857" bIns="45929" rtlCol="0" anchor="b"/>
          <a:lstStyle>
            <a:lvl1pPr algn="r">
              <a:defRPr sz="1200"/>
            </a:lvl1pPr>
          </a:lstStyle>
          <a:p>
            <a:fld id="{612E0639-21C1-4E7B-938E-54D0474FB9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292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912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rgbClr val="FFFF99"/>
            </a:gs>
            <a:gs pos="100000">
              <a:srgbClr val="ABB7F3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2258870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Повышение экономических показателей государства при внедрении услуг на базе сетей пост-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NGN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, 4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и 5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G.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4005064"/>
            <a:ext cx="763284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РЕКТОР </a:t>
            </a:r>
          </a:p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ГОСУДАРСТВЕННОГО УНИВЕРСИТЕТА ТЕЛЕКОММУНИКАЦИЙ</a:t>
            </a:r>
          </a:p>
          <a:p>
            <a:pPr algn="ctr">
              <a:spcBef>
                <a:spcPct val="0"/>
              </a:spcBef>
            </a:pPr>
            <a:endParaRPr lang="uk-UA" dirty="0" smtClean="0">
              <a:solidFill>
                <a:srgbClr val="63252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uk-UA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технических наук, профессор </a:t>
            </a:r>
          </a:p>
          <a:p>
            <a:pPr algn="ctr">
              <a:spcBef>
                <a:spcPct val="0"/>
              </a:spcBef>
            </a:pPr>
            <a:endParaRPr lang="uk-UA" sz="2400" dirty="0" smtClean="0">
              <a:solidFill>
                <a:srgbClr val="632523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uk-UA" sz="2800" dirty="0" smtClean="0">
                <a:solidFill>
                  <a:srgbClr val="632523"/>
                </a:solidFill>
                <a:latin typeface="Arial" pitchFamily="34" charset="0"/>
                <a:cs typeface="Arial" pitchFamily="34" charset="0"/>
              </a:rPr>
              <a:t>ТОЛУБКО Владимир Борисович</a:t>
            </a:r>
            <a:endParaRPr lang="uk-UA" sz="2800" dirty="0">
              <a:solidFill>
                <a:srgbClr val="63252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466850" cy="13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4329" y="260650"/>
            <a:ext cx="1224136" cy="13990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419873" y="638133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itchFamily="34" charset="0"/>
                <a:cs typeface="Arial" pitchFamily="34" charset="0"/>
              </a:rPr>
              <a:t>КИЕВ 2017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58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8077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Особенности трафика в сети М2М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96" y="47684"/>
            <a:ext cx="504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92698"/>
            <a:ext cx="864096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C00000"/>
                </a:solidFill>
              </a:rPr>
              <a:t>Случайный </a:t>
            </a:r>
            <a:r>
              <a:rPr lang="ru-RU" b="1" dirty="0">
                <a:solidFill>
                  <a:srgbClr val="C00000"/>
                </a:solidFill>
              </a:rPr>
              <a:t>характер взаимодействия конечных М2M устройств с сетью M2M и короткая продолжительность этих сеансов; </a:t>
            </a:r>
            <a:endParaRPr lang="ru-RU" b="1" dirty="0" smtClean="0">
              <a:solidFill>
                <a:srgbClr val="C0000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Небольшой </a:t>
            </a:r>
            <a:r>
              <a:rPr lang="ru-RU" b="1" dirty="0">
                <a:solidFill>
                  <a:srgbClr val="7030A0"/>
                </a:solidFill>
              </a:rPr>
              <a:t>объем передаваемых данных, требующий небольшой пропускной способности используемой сети доступа, но большое количество подключённых конечных М2M устройств;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70C0"/>
                </a:solidFill>
              </a:rPr>
              <a:t>Низкая </a:t>
            </a:r>
            <a:r>
              <a:rPr lang="ru-RU" b="1" dirty="0">
                <a:solidFill>
                  <a:srgbClr val="0070C0"/>
                </a:solidFill>
              </a:rPr>
              <a:t>мобильность конечных М2M устройств или полное отсутствие таковой, а также низкая активность </a:t>
            </a:r>
            <a:r>
              <a:rPr lang="ru-RU" b="1" dirty="0" smtClean="0">
                <a:solidFill>
                  <a:srgbClr val="0070C0"/>
                </a:solidFill>
              </a:rPr>
              <a:t>исходящего трафика;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B050"/>
                </a:solidFill>
              </a:rPr>
              <a:t>Одновременные </a:t>
            </a:r>
            <a:r>
              <a:rPr lang="ru-RU" b="1" dirty="0">
                <a:solidFill>
                  <a:srgbClr val="00B050"/>
                </a:solidFill>
              </a:rPr>
              <a:t>запросы подключения к сети от большой группы конечных М2M устройств; 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FF0000"/>
                </a:solidFill>
              </a:rPr>
              <a:t>Низкое </a:t>
            </a:r>
            <a:r>
              <a:rPr lang="ru-RU" b="1" dirty="0">
                <a:solidFill>
                  <a:srgbClr val="FF0000"/>
                </a:solidFill>
              </a:rPr>
              <a:t>потребление энергии конечных М2M </a:t>
            </a:r>
            <a:r>
              <a:rPr lang="ru-RU" b="1" dirty="0" smtClean="0">
                <a:solidFill>
                  <a:srgbClr val="FF0000"/>
                </a:solidFill>
              </a:rPr>
              <a:t>устройств; </a:t>
            </a:r>
          </a:p>
          <a:p>
            <a:pPr marL="285750" indent="-285750">
              <a:buFont typeface="Wingdings" pitchFamily="2" charset="2"/>
              <a:buChar char="Ø"/>
            </a:pP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7030A0"/>
                </a:solidFill>
              </a:rPr>
              <a:t>Низкие </a:t>
            </a:r>
            <a:r>
              <a:rPr lang="ru-RU" b="1" dirty="0">
                <a:solidFill>
                  <a:srgbClr val="7030A0"/>
                </a:solidFill>
              </a:rPr>
              <a:t>запросы вычислительной мощности и низкая стоимость конечных М2M устройств; </a:t>
            </a:r>
            <a:endParaRPr lang="ru-RU" b="1" dirty="0" smtClean="0">
              <a:solidFill>
                <a:srgbClr val="7030A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ru-RU" b="1" dirty="0" smtClean="0">
                <a:solidFill>
                  <a:srgbClr val="002060"/>
                </a:solidFill>
              </a:rPr>
              <a:t>Высокие </a:t>
            </a:r>
            <a:r>
              <a:rPr lang="ru-RU" b="1" dirty="0">
                <a:solidFill>
                  <a:srgbClr val="002060"/>
                </a:solidFill>
              </a:rPr>
              <a:t>требования к безопасности данных.</a:t>
            </a:r>
          </a:p>
        </p:txBody>
      </p:sp>
    </p:spTree>
    <p:extLst>
      <p:ext uri="{BB962C8B-B14F-4D97-AF65-F5344CB8AC3E}">
        <p14:creationId xmlns:p14="http://schemas.microsoft.com/office/powerpoint/2010/main" val="82232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077" y="353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Преимущества сетей LTE для услуг М2М </a:t>
            </a:r>
          </a:p>
        </p:txBody>
      </p:sp>
      <p:sp>
        <p:nvSpPr>
          <p:cNvPr id="9" name="Овал 8"/>
          <p:cNvSpPr/>
          <p:nvPr/>
        </p:nvSpPr>
        <p:spPr>
          <a:xfrm>
            <a:off x="5004368" y="5013175"/>
            <a:ext cx="2880000" cy="180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Длительный срок службы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(разрабатывается с перспективой </a:t>
            </a: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на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10-20 лет) </a:t>
            </a:r>
          </a:p>
        </p:txBody>
      </p:sp>
      <p:sp>
        <p:nvSpPr>
          <p:cNvPr id="10" name="Овал 9"/>
          <p:cNvSpPr/>
          <p:nvPr/>
        </p:nvSpPr>
        <p:spPr>
          <a:xfrm>
            <a:off x="3059832" y="476872"/>
            <a:ext cx="2880000" cy="18000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Потенциально более низкие затраты на обслуживание сети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35896" y="2997151"/>
            <a:ext cx="1800000" cy="1800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LTE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07504" y="2276872"/>
            <a:ext cx="2880000" cy="180000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Высокая </a:t>
            </a:r>
            <a:r>
              <a:rPr lang="ru-RU" sz="1600" b="1" spc="-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масштабируемость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(поддержка </a:t>
            </a: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IPv6) </a:t>
            </a:r>
          </a:p>
          <a:p>
            <a:pPr algn="ctr"/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15936" y="5013175"/>
            <a:ext cx="2880000" cy="180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Высокая скорость передачи данных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1600" spc="-1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видеонаблюдение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передача видео-контента) </a:t>
            </a:r>
          </a:p>
        </p:txBody>
      </p:sp>
      <p:sp>
        <p:nvSpPr>
          <p:cNvPr id="14" name="Овал 13"/>
          <p:cNvSpPr/>
          <p:nvPr/>
        </p:nvSpPr>
        <p:spPr>
          <a:xfrm>
            <a:off x="6084168" y="2276872"/>
            <a:ext cx="2880000" cy="1800000"/>
          </a:xfrm>
          <a:prstGeom prst="ellipse">
            <a:avLst/>
          </a:prstGeom>
          <a:solidFill>
            <a:srgbClr val="CC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Меньшие задержки по сравнению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2G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3G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20415679">
            <a:off x="5435880" y="3254016"/>
            <a:ext cx="575944" cy="484632"/>
          </a:xfrm>
          <a:prstGeom prst="rightArrow">
            <a:avLst>
              <a:gd name="adj1" fmla="val 50000"/>
              <a:gd name="adj2" fmla="val 71847"/>
            </a:avLst>
          </a:prstGeom>
          <a:solidFill>
            <a:srgbClr val="CCFF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7978176">
            <a:off x="3361476" y="4610804"/>
            <a:ext cx="575944" cy="484632"/>
          </a:xfrm>
          <a:prstGeom prst="rightArrow">
            <a:avLst>
              <a:gd name="adj1" fmla="val 50000"/>
              <a:gd name="adj2" fmla="val 71847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2924939">
            <a:off x="5136107" y="4610604"/>
            <a:ext cx="575944" cy="484632"/>
          </a:xfrm>
          <a:prstGeom prst="rightArrow">
            <a:avLst>
              <a:gd name="adj1" fmla="val 50000"/>
              <a:gd name="adj2" fmla="val 7184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6200000">
            <a:off x="4238312" y="2394536"/>
            <a:ext cx="575944" cy="484632"/>
          </a:xfrm>
          <a:prstGeom prst="rightArrow">
            <a:avLst>
              <a:gd name="adj1" fmla="val 50000"/>
              <a:gd name="adj2" fmla="val 7184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11673285">
            <a:off x="3025118" y="3277569"/>
            <a:ext cx="575944" cy="484632"/>
          </a:xfrm>
          <a:prstGeom prst="rightArrow">
            <a:avLst>
              <a:gd name="adj1" fmla="val 50000"/>
              <a:gd name="adj2" fmla="val 7184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3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8077" y="3533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Основные факторы создания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5G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495" y="47684"/>
            <a:ext cx="5040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858" y="356464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 smtClean="0"/>
              <a:t>	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Сегодня </a:t>
            </a:r>
            <a:r>
              <a:rPr lang="ru-RU" dirty="0">
                <a:latin typeface="Arial" pitchFamily="34" charset="0"/>
                <a:cs typeface="Arial" pitchFamily="34" charset="0"/>
              </a:rPr>
              <a:t>существует целый ряд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приложений, которые требуют </a:t>
            </a:r>
            <a:r>
              <a:rPr lang="ru-RU" dirty="0">
                <a:latin typeface="Arial" pitchFamily="34" charset="0"/>
                <a:cs typeface="Arial" pitchFamily="34" charset="0"/>
              </a:rPr>
              <a:t>очень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малых временных задержек в сети</a:t>
            </a:r>
            <a:r>
              <a:rPr lang="ru-RU" dirty="0">
                <a:latin typeface="Arial" pitchFamily="34" charset="0"/>
                <a:cs typeface="Arial" pitchFamily="34" charset="0"/>
              </a:rPr>
              <a:t>,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высокого уровня надежности сети</a:t>
            </a:r>
            <a:r>
              <a:rPr lang="ru-RU" dirty="0">
                <a:latin typeface="Arial" pitchFamily="34" charset="0"/>
                <a:cs typeface="Arial" pitchFamily="34" charset="0"/>
              </a:rPr>
              <a:t>, а также соответствующих форматов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быстрой передачи </a:t>
            </a:r>
            <a:r>
              <a:rPr lang="ru-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больших </a:t>
            </a:r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объемов данных</a:t>
            </a:r>
            <a:r>
              <a:rPr lang="ru-RU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39553" y="1556792"/>
            <a:ext cx="8136904" cy="64807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Требования, которые не могут быть удовлетворены посредством существующих сетей связи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3238525138"/>
              </p:ext>
            </p:extLst>
          </p:nvPr>
        </p:nvGraphicFramePr>
        <p:xfrm>
          <a:off x="118856" y="2238048"/>
          <a:ext cx="9025143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8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но 1 3"/>
          <p:cNvSpPr/>
          <p:nvPr/>
        </p:nvSpPr>
        <p:spPr>
          <a:xfrm>
            <a:off x="2984282" y="1119750"/>
            <a:ext cx="3253528" cy="3059468"/>
          </a:xfrm>
          <a:prstGeom prst="irregularSeal1">
            <a:avLst/>
          </a:prstGeom>
          <a:solidFill>
            <a:srgbClr val="F347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en-US" sz="6000" dirty="0" smtClean="0">
                <a:latin typeface="Arial" pitchFamily="34" charset="0"/>
                <a:cs typeface="Arial" pitchFamily="34" charset="0"/>
              </a:rPr>
              <a:t>G</a:t>
            </a:r>
            <a:endParaRPr lang="ru-RU" sz="6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933056"/>
            <a:ext cx="2808312" cy="1116124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Удаленное управление тяжелой промышленостью.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М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ониторинг процессов на заводах.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Умные сети.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даленная хирургия.</a:t>
            </a:r>
            <a:endParaRPr lang="ru-RU" sz="105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94223" y="4653136"/>
            <a:ext cx="2736304" cy="828092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Умная городская инфраструктура.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Умные автомобили.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Умные остановки.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99860" y="4005066"/>
            <a:ext cx="2808000" cy="108420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Дополненная реальность.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Игры.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Мониторинг состояния детей.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Умная одежда.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Умные дома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99860" y="1010345"/>
            <a:ext cx="2808000" cy="698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Видеотрансляции.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Любой контент по запросу.</a:t>
            </a:r>
          </a:p>
          <a:p>
            <a:pPr marL="171450" indent="-1714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Телевизионные сервисы.</a:t>
            </a:r>
            <a:endParaRPr lang="ru-RU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002109"/>
            <a:ext cx="2808312" cy="6987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Высокоскоростной интернет-доступ с любого устройства всегда и везде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9885" y="476672"/>
            <a:ext cx="25155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Широкополосный доступ </a:t>
            </a:r>
            <a:endParaRPr lang="ru-RU" sz="14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для </a:t>
            </a:r>
            <a:r>
              <a:rPr lang="ru-RU" sz="1400" b="1" dirty="0">
                <a:latin typeface="Arial" pitchFamily="34" charset="0"/>
                <a:cs typeface="Arial" pitchFamily="34" charset="0"/>
              </a:rPr>
              <a:t>пользователей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77412" y="3429000"/>
            <a:ext cx="2468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Контроль над критически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в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ажными устройствами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10008" y="4149080"/>
            <a:ext cx="25785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Умный транспорт и </a:t>
            </a:r>
          </a:p>
          <a:p>
            <a:pPr algn="ctr"/>
            <a:r>
              <a:rPr lang="ru-RU" sz="1400" b="1" dirty="0">
                <a:latin typeface="Arial" pitchFamily="34" charset="0"/>
                <a:cs typeface="Arial" pitchFamily="34" charset="0"/>
              </a:rPr>
              <a:t>д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орожная инфраструктура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939" y="3573018"/>
            <a:ext cx="16338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Интернет вещей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225392" y="641014"/>
            <a:ext cx="7569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Медиа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7544" y="44624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Области применения 5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Стрелка вниз 15"/>
          <p:cNvSpPr/>
          <p:nvPr/>
        </p:nvSpPr>
        <p:spPr>
          <a:xfrm>
            <a:off x="1154763" y="1708746"/>
            <a:ext cx="713794" cy="35210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15104" y="5494805"/>
            <a:ext cx="713794" cy="352103"/>
          </a:xfrm>
          <a:prstGeom prst="down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246964" y="5121858"/>
            <a:ext cx="713794" cy="352103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1154763" y="5085186"/>
            <a:ext cx="713794" cy="352103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7246964" y="1734673"/>
            <a:ext cx="713794" cy="352103"/>
          </a:xfrm>
          <a:prstGeom prst="down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с двумя вырезанными соседними углами 20"/>
          <p:cNvSpPr/>
          <p:nvPr/>
        </p:nvSpPr>
        <p:spPr>
          <a:xfrm>
            <a:off x="418348" y="2093221"/>
            <a:ext cx="2186624" cy="1014221"/>
          </a:xfrm>
          <a:prstGeom prst="snip2SameRect">
            <a:avLst/>
          </a:prstGeom>
          <a:solidFill>
            <a:schemeClr val="accent6">
              <a:lumMod val="75000"/>
              <a:alpha val="4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11 РАЗ ВЫРАСТЕТ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ТРАФИК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ПЕРЕДАЧИ ДАННЫХ СО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СМАРТФОНОВ 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2021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с двумя вырезанными соседними углами 21"/>
          <p:cNvSpPr/>
          <p:nvPr/>
        </p:nvSpPr>
        <p:spPr>
          <a:xfrm>
            <a:off x="418348" y="5464605"/>
            <a:ext cx="2186624" cy="1014221"/>
          </a:xfrm>
          <a:prstGeom prst="snip2SameRect">
            <a:avLst/>
          </a:prstGeom>
          <a:solidFill>
            <a:srgbClr val="00B050">
              <a:alpha val="4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15,3 МЛРД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СОСТАВИТ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РЫНОК УМНЫХ ПРОМЫШЛЕННЫХ МАШИН К 2020 ГОДУ</a:t>
            </a: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>
            <a:off x="6489832" y="2112787"/>
            <a:ext cx="2186624" cy="1014221"/>
          </a:xfrm>
          <a:prstGeom prst="snip2SameRect">
            <a:avLst/>
          </a:prstGeom>
          <a:solidFill>
            <a:srgbClr val="0070C0">
              <a:alpha val="48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14 РАЗ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ВЫРАСТЕТ ВИДЕОТРАФИК В МОБИЛЬНЫХ СЕТЯХ В 2021 ГОДУ ПО СРАВНЕНИЮ С 2015 -М</a:t>
            </a:r>
          </a:p>
        </p:txBody>
      </p:sp>
      <p:sp>
        <p:nvSpPr>
          <p:cNvPr id="24" name="Прямоугольник с двумя вырезанными соседними углами 23"/>
          <p:cNvSpPr/>
          <p:nvPr/>
        </p:nvSpPr>
        <p:spPr>
          <a:xfrm>
            <a:off x="6489832" y="5506192"/>
            <a:ext cx="2186624" cy="1014221"/>
          </a:xfrm>
          <a:prstGeom prst="snip2SameRect">
            <a:avLst/>
          </a:prstGeom>
          <a:solidFill>
            <a:srgbClr val="0070C0">
              <a:alpha val="48000"/>
            </a:srgb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16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МЛРД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T-УСТРОЙСТВ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</a:t>
            </a:r>
            <a:endPara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2021 ГОДУ </a:t>
            </a:r>
          </a:p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$</a:t>
            </a:r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13 ТРЛН </a:t>
            </a:r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ПРИБЫЛЬ </a:t>
            </a:r>
          </a:p>
          <a:p>
            <a:pPr algn="ctr"/>
            <a:r>
              <a:rPr lang="ru-RU" sz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2025 ГОДУ</a:t>
            </a:r>
          </a:p>
        </p:txBody>
      </p:sp>
      <p:sp>
        <p:nvSpPr>
          <p:cNvPr id="25" name="Прямоугольник с двумя вырезанными соседними углами 24"/>
          <p:cNvSpPr/>
          <p:nvPr/>
        </p:nvSpPr>
        <p:spPr>
          <a:xfrm>
            <a:off x="3194222" y="5870208"/>
            <a:ext cx="2736303" cy="925679"/>
          </a:xfrm>
          <a:prstGeom prst="snip2SameRect">
            <a:avLst/>
          </a:prstGeom>
          <a:solidFill>
            <a:schemeClr val="accent6">
              <a:lumMod val="75000"/>
              <a:alpha val="48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$138,76 МЛРД </a:t>
            </a:r>
            <a:r>
              <a:rPr lang="ru-RU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— ОБЪЕМ МИРОВОГО РЫНКА УМНОГО ТРАНСПОРТА К 2020 ГОДУ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97" y="476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79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3" y="404665"/>
            <a:ext cx="878497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400" dirty="0">
                <a:latin typeface="Arial" pitchFamily="34" charset="0"/>
                <a:cs typeface="Arial" pitchFamily="34" charset="0"/>
              </a:rPr>
              <a:t>Пока нельзя провести оценку скорости 5G-стандарта по сравнению с предыдущим. Компании </a:t>
            </a:r>
            <a:r>
              <a:rPr lang="ru-RU" sz="1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Ericsson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удалось добиться 50-кратного роста. Скорость работы может достигать </a:t>
            </a: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5 Гбит/с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Компании </a:t>
            </a:r>
            <a:r>
              <a:rPr lang="ru-RU" sz="14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Samsung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удалось выйти на показатель </a:t>
            </a:r>
            <a:r>
              <a:rPr lang="ru-RU" sz="1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7,5 Гбит/с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Японский оператор связи NTT 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DoCoMo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вместе с компаниями 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Nokia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Samsung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Alcatel-Lucent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1400" b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Ericsson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планирует достичь скорости 10 Гбит/с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. Исследователи из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университета Сюррея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предполагают, что скорость будет увеличена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 1 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Тбит/с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086705669"/>
              </p:ext>
            </p:extLst>
          </p:nvPr>
        </p:nvGraphicFramePr>
        <p:xfrm>
          <a:off x="35497" y="1516254"/>
          <a:ext cx="9037875" cy="4000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450912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5 Гбит/с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83769" y="443711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7,5 Гбит/с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7" y="4365104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10 Гбит/с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7" y="1772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" pitchFamily="34" charset="0"/>
                <a:cs typeface="Arial" pitchFamily="34" charset="0"/>
              </a:rPr>
              <a:t>1 Тбит/с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5733256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4013" algn="just"/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следующие 10 лет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по ожиданиям ученых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скорость мобильных сетей возрастет в 1000 раз.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Скорее всего 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рост скорости потребует использования более совершенного оборудования, а также значительного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расширения спектра частот</a:t>
            </a:r>
            <a:r>
              <a:rPr lang="ru-RU" sz="16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16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5536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>
                <a:latin typeface="Arial" pitchFamily="34" charset="0"/>
                <a:cs typeface="Arial" pitchFamily="34" charset="0"/>
              </a:rPr>
              <a:t>Сеть 5G: скорость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7" y="476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1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5" y="188641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Технические требования к сетям мобильной связи стандарта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5G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1" y="1124744"/>
            <a:ext cx="2232248" cy="72008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Применение малых сот со сверхплотным распределением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27786" y="1290246"/>
            <a:ext cx="65162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Один приемопередатчик на каждого пользователя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1" y="2060848"/>
            <a:ext cx="2232248" cy="10081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Применение многомерных </a:t>
            </a:r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MIMO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1" y="3356992"/>
            <a:ext cx="2232248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Применение полного дуплекса в общей полосе частот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39036" y="3573016"/>
            <a:ext cx="64937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Передача и прием на одних и тех же частотах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27785" y="220486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Реализация режима динамического </a:t>
            </a:r>
          </a:p>
          <a:p>
            <a:pPr algn="just"/>
            <a:r>
              <a:rPr lang="ru-RU" dirty="0" smtClean="0"/>
              <a:t>формирования направленных лучей для передачи. 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1521" y="4437112"/>
            <a:ext cx="2232248" cy="86409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Применение новых методов многочастотной модуляции</a:t>
            </a:r>
          </a:p>
          <a:p>
            <a:pPr algn="ctr"/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50288" y="4437114"/>
            <a:ext cx="6493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Комбинированное использование ортогонального и </a:t>
            </a:r>
            <a:r>
              <a:rPr lang="ru-RU" sz="1600" dirty="0" err="1" smtClean="0">
                <a:latin typeface="Arial" pitchFamily="34" charset="0"/>
                <a:cs typeface="Arial" pitchFamily="34" charset="0"/>
              </a:rPr>
              <a:t>неортогонального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сигналов с компенсацией внутрисистемных помех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97" y="476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15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1520" y="5517234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Решения составляют техническую концепцию будущей сети радиодоступа (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Future Radio Access, FRA)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В ее основе реализовано эффективное комплексное применение нескольких методов множественного доступа.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60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083580637"/>
              </p:ext>
            </p:extLst>
          </p:nvPr>
        </p:nvGraphicFramePr>
        <p:xfrm>
          <a:off x="0" y="764704"/>
          <a:ext cx="9001000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3568" y="446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Зависимость роста ВВП от годового роста вложений в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IT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7" y="476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76672"/>
            <a:ext cx="77768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По данным IDC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Worldwide Black Book, World Bank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043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9" y="908720"/>
            <a:ext cx="8496944" cy="5544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55600" algn="just">
              <a:lnSpc>
                <a:spcPts val="1873"/>
              </a:lnSpc>
              <a:spcBef>
                <a:spcPts val="1350"/>
              </a:spcBef>
            </a:pPr>
            <a:endParaRPr lang="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0163" y="170056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Переход к цифровому будущему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496" y="654943"/>
            <a:ext cx="9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Наша </a:t>
            </a:r>
            <a:r>
              <a:rPr lang="ru-RU" dirty="0">
                <a:latin typeface="Arial" pitchFamily="34" charset="0"/>
                <a:cs typeface="Arial" pitchFamily="34" charset="0"/>
              </a:rPr>
              <a:t>реальность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изменяется быстрыми темпами. 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Самоуправляемые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машины, которые умеют учиться, умные города, домашние роботы — все это наконец-то плотно войдет в нашу жизнь</a:t>
            </a:r>
            <a:r>
              <a:rPr lang="ru-RU" dirty="0">
                <a:latin typeface="Arial" pitchFamily="34" charset="0"/>
                <a:cs typeface="Arial" pitchFamily="34" charset="0"/>
              </a:rPr>
              <a:t>. Будет не чем-то из области фантастики, а вполне привычным, как смартфон с сенсорным экраном.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	А</a:t>
            </a:r>
            <a:r>
              <a:rPr lang="ru-RU" dirty="0">
                <a:latin typeface="Arial" pitchFamily="34" charset="0"/>
                <a:cs typeface="Arial" pitchFamily="34" charset="0"/>
              </a:rPr>
              <a:t> чтобы в мире появились миллионы таких умных устройств и передача данных на огромных скоростях, нужен новый стандарт связи.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Им </a:t>
            </a:r>
            <a:r>
              <a:rPr lang="ru-RU" dirty="0">
                <a:latin typeface="Arial" pitchFamily="34" charset="0"/>
                <a:cs typeface="Arial" pitchFamily="34" charset="0"/>
              </a:rPr>
              <a:t>стал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5G, и можно смело утверждать, </a:t>
            </a:r>
            <a:r>
              <a:rPr lang="ru-RU" dirty="0">
                <a:latin typeface="Arial" pitchFamily="34" charset="0"/>
                <a:cs typeface="Arial" pitchFamily="34" charset="0"/>
              </a:rPr>
              <a:t> 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 именно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будет рычагом к формированию цифрового будущего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	Реализация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проекта </a:t>
            </a:r>
            <a:r>
              <a:rPr lang="en-US" dirty="0">
                <a:latin typeface="Arial" pitchFamily="34" charset="0"/>
                <a:cs typeface="Arial" pitchFamily="34" charset="0"/>
              </a:rPr>
              <a:t>“5G </a:t>
            </a:r>
            <a:r>
              <a:rPr lang="ru-RU" dirty="0">
                <a:latin typeface="Arial" pitchFamily="34" charset="0"/>
                <a:cs typeface="Arial" pitchFamily="34" charset="0"/>
              </a:rPr>
              <a:t>к 2020 году</a:t>
            </a:r>
            <a:r>
              <a:rPr lang="en-US" dirty="0">
                <a:latin typeface="Arial" pitchFamily="34" charset="0"/>
                <a:cs typeface="Arial" pitchFamily="34" charset="0"/>
              </a:rPr>
              <a:t>” </a:t>
            </a:r>
            <a:r>
              <a:rPr lang="ru-RU" dirty="0">
                <a:latin typeface="Arial" pitchFamily="34" charset="0"/>
                <a:cs typeface="Arial" pitchFamily="34" charset="0"/>
              </a:rPr>
              <a:t>сделает возможным неограниченный доступ к информации. </a:t>
            </a:r>
          </a:p>
          <a:p>
            <a:pPr algn="just"/>
            <a:r>
              <a:rPr lang="ru-RU" dirty="0">
                <a:latin typeface="Arial" pitchFamily="34" charset="0"/>
                <a:cs typeface="Arial" pitchFamily="34" charset="0"/>
              </a:rPr>
              <a:t>	Совершенно очевидно, что для реализации этой перспективы необходимо будет </a:t>
            </a: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решить проблему возрастающего числа подключающихся к сети устройств. </a:t>
            </a:r>
            <a:r>
              <a:rPr lang="ru-RU" dirty="0">
                <a:latin typeface="Arial" pitchFamily="34" charset="0"/>
                <a:cs typeface="Arial" pitchFamily="34" charset="0"/>
              </a:rPr>
              <a:t>Разнообразие подключенных устройств, приложений и задач позволяет предположить, что 5</a:t>
            </a:r>
            <a:r>
              <a:rPr lang="en-US" dirty="0">
                <a:latin typeface="Arial" pitchFamily="34" charset="0"/>
                <a:cs typeface="Arial" pitchFamily="34" charset="0"/>
              </a:rPr>
              <a:t>G</a:t>
            </a:r>
            <a:r>
              <a:rPr lang="ru-RU" dirty="0">
                <a:latin typeface="Arial" pitchFamily="34" charset="0"/>
                <a:cs typeface="Arial" pitchFamily="34" charset="0"/>
              </a:rPr>
              <a:t> станет результатом интеграции существующих технологий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радиодоступа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497" y="476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23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9" y="908720"/>
            <a:ext cx="8496944" cy="554461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55600" algn="just">
              <a:lnSpc>
                <a:spcPts val="1873"/>
              </a:lnSpc>
              <a:spcBef>
                <a:spcPts val="1350"/>
              </a:spcBef>
            </a:pPr>
            <a:endParaRPr lang="ru" b="1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0163" y="3533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Выводы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919" y="260649"/>
            <a:ext cx="9001000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Повышение экономических показателей государства зависит от создания </a:t>
            </a:r>
          </a:p>
          <a:p>
            <a:pPr algn="just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цифрового будущего</a:t>
            </a:r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для  реализации которого необходимо решить несколько основных задач: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355600" algn="just">
              <a:buFont typeface="Wingdings" pitchFamily="2" charset="2"/>
              <a:buChar char="q"/>
            </a:pP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Поддерживать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движение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информации для стимулирования инноваций, поддержки проведения научных исследований и обмена знаниями, расширения торговли и электронной коммерции, развития новых видов бизнеса и услуг, 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повышение обеспечения </a:t>
            </a:r>
            <a:r>
              <a:rPr lang="ru-RU" sz="13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конфиденциальности и защиты данных, а также укрепления цифровой безопасности</a:t>
            </a:r>
            <a:r>
              <a:rPr lang="ru-RU" sz="13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355600" algn="just">
              <a:buFont typeface="Wingdings" pitchFamily="2" charset="2"/>
              <a:buChar char="q"/>
            </a:pPr>
            <a:endParaRPr lang="ru-RU" sz="13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indent="355600" algn="just">
              <a:buFont typeface="Wingdings" pitchFamily="2" charset="2"/>
              <a:buChar char="q"/>
            </a:pP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Стимулировать цифровые инновации для стимулирования роста и решения глобальных социальных проблем посредством реализации скоординированной политики, способствующей инвестициям в цифровые технологии, основанной на </a:t>
            </a:r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знаниях, </a:t>
            </a:r>
            <a:r>
              <a:rPr lang="ru-RU" sz="13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 также поддержать продолжение трансформации всех отраслей экономики, в том числе коммунальных услуг</a:t>
            </a:r>
            <a:r>
              <a:rPr lang="ru-RU" sz="13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355600" algn="just">
              <a:buFont typeface="Wingdings" pitchFamily="2" charset="2"/>
              <a:buChar char="q"/>
            </a:pPr>
            <a:endParaRPr lang="ru-RU" sz="1300" b="1" dirty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355600" algn="just">
              <a:buFont typeface="Wingdings" pitchFamily="2" charset="2"/>
              <a:buChar char="q"/>
            </a:pPr>
            <a:r>
              <a:rPr lang="ru-RU" sz="1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Расширить </a:t>
            </a:r>
            <a:r>
              <a:rPr lang="ru-RU" sz="1300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возможности, связанные с новыми технологиями и приложениями, такими как Интернет вещей, облачная обработка данных, цифровое преобразование производства и анализ данных</a:t>
            </a:r>
            <a:r>
              <a:rPr lang="ru-RU" sz="13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355600" algn="just">
              <a:buFont typeface="Wingdings" pitchFamily="2" charset="2"/>
              <a:buChar char="q"/>
            </a:pPr>
            <a:endParaRPr lang="ru-RU" sz="13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 lvl="0" indent="355600" algn="just">
              <a:buFont typeface="Wingdings" pitchFamily="2" charset="2"/>
              <a:buChar char="q"/>
            </a:pPr>
            <a:r>
              <a:rPr lang="ru-RU" sz="1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Улучшить </a:t>
            </a:r>
            <a:r>
              <a:rPr lang="ru-RU" sz="13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управление рисками цифровой безопасности и защиты неприкосновенности частной жизни в целях укрепления доверия к цифровой экономике</a:t>
            </a:r>
            <a:r>
              <a:rPr lang="ru-RU" sz="13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355600" algn="just">
              <a:buFont typeface="Wingdings" pitchFamily="2" charset="2"/>
              <a:buChar char="q"/>
            </a:pPr>
            <a:endParaRPr lang="ru-RU" sz="13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355600" algn="just">
              <a:buFont typeface="Wingdings" pitchFamily="2" charset="2"/>
              <a:buChar char="q"/>
            </a:pPr>
            <a:r>
              <a:rPr lang="ru-RU" sz="1300" b="1" dirty="0">
                <a:solidFill>
                  <a:srgbClr val="F446D3"/>
                </a:solidFill>
                <a:latin typeface="Arial" pitchFamily="34" charset="0"/>
                <a:cs typeface="Arial" pitchFamily="34" charset="0"/>
              </a:rPr>
              <a:t>Стимулировать сокращение препятствий на пути к электронной </a:t>
            </a:r>
            <a:r>
              <a:rPr lang="ru-RU" sz="1300" b="1" dirty="0" smtClean="0">
                <a:solidFill>
                  <a:srgbClr val="F446D3"/>
                </a:solidFill>
                <a:latin typeface="Arial" pitchFamily="34" charset="0"/>
                <a:cs typeface="Arial" pitchFamily="34" charset="0"/>
              </a:rPr>
              <a:t>коммерции потребителей </a:t>
            </a:r>
            <a:r>
              <a:rPr lang="ru-RU" sz="1300" b="1" dirty="0">
                <a:solidFill>
                  <a:srgbClr val="F446D3"/>
                </a:solidFill>
                <a:latin typeface="Arial" pitchFamily="34" charset="0"/>
                <a:cs typeface="Arial" pitchFamily="34" charset="0"/>
              </a:rPr>
              <a:t>и бизнеса</a:t>
            </a:r>
            <a:r>
              <a:rPr lang="ru-RU" sz="1300" b="1" dirty="0" smtClean="0">
                <a:solidFill>
                  <a:srgbClr val="F446D3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lvl="0" indent="355600" algn="just">
              <a:buFont typeface="Wingdings" pitchFamily="2" charset="2"/>
              <a:buChar char="q"/>
            </a:pPr>
            <a:endParaRPr lang="ru-RU" sz="1300" b="1" dirty="0">
              <a:solidFill>
                <a:srgbClr val="F446D3"/>
              </a:solidFill>
              <a:latin typeface="Arial" pitchFamily="34" charset="0"/>
              <a:cs typeface="Arial" pitchFamily="34" charset="0"/>
            </a:endParaRPr>
          </a:p>
          <a:p>
            <a:pPr lvl="0" indent="355600" algn="just">
              <a:buFont typeface="Wingdings" pitchFamily="2" charset="2"/>
              <a:buChar char="q"/>
            </a:pPr>
            <a:r>
              <a:rPr lang="ru-RU" sz="13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Создать условия для развития возможностей трудоустройства, которые связаны с цифровой экономикой, путем снижения барьеров на пути инвестиций в цифровые технологии во всех секторах </a:t>
            </a:r>
            <a:r>
              <a:rPr lang="ru-RU" sz="13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экономики.</a:t>
            </a:r>
          </a:p>
          <a:p>
            <a:pPr lvl="0" indent="355600" algn="just">
              <a:buFont typeface="Wingdings" pitchFamily="2" charset="2"/>
              <a:buChar char="q"/>
            </a:pPr>
            <a:endParaRPr lang="ru-RU" sz="13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indent="355600" algn="just">
              <a:buFont typeface="Wingdings" pitchFamily="2" charset="2"/>
              <a:buChar char="q"/>
            </a:pPr>
            <a:r>
              <a:rPr lang="ru-RU" sz="1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Прикладывать усилия для того, чтобы все люди имели навыки, необходимые в цифровой экономике, в том числе содействовать развитию цифрового образования и развитию навыков в сфере ИКТ.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497" y="4768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18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2060848"/>
            <a:ext cx="6408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Благодарю</a:t>
            </a:r>
          </a:p>
          <a:p>
            <a:pPr algn="ctr"/>
            <a:r>
              <a:rPr lang="ru-RU" sz="5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за внимание!</a:t>
            </a:r>
            <a:endParaRPr lang="ru-RU" sz="54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159877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Украина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входит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топ-20 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крупнейших экспортеров IT-услуг в мире.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Более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70% экспорта IT-услуг Украины составляет разработка ПО на заказ.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 2011 до 2015 года вклад IT для ВВП увеличился с 0,6 до 3,3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%. 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Такого роста удалось достичь благодаря молодому поколению инженеров — за последние четыре года число IT-специалистов увеличилось с 42,4 тыс. до 91,7 </a:t>
            </a:r>
            <a:r>
              <a:rPr lang="ru-RU" sz="2800" dirty="0" err="1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тыс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en-US" sz="2800" dirty="0">
              <a:solidFill>
                <a:srgbClr val="00206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eaLnBrk="0" fontAlgn="t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специалист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IT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создает 3,6 дополнительных рабочих места в смежных отраслях.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97" y="0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Место IT-отрасли в Украине и мире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06" y="449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98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468560" y="764704"/>
            <a:ext cx="7416824" cy="2529572"/>
            <a:chOff x="-252536" y="1124744"/>
            <a:chExt cx="7416824" cy="2529572"/>
          </a:xfrm>
        </p:grpSpPr>
        <p:sp>
          <p:nvSpPr>
            <p:cNvPr id="8" name="Стрелка вправо 7"/>
            <p:cNvSpPr/>
            <p:nvPr/>
          </p:nvSpPr>
          <p:spPr>
            <a:xfrm>
              <a:off x="-252536" y="1700808"/>
              <a:ext cx="4968552" cy="792088"/>
            </a:xfrm>
            <a:prstGeom prst="rightArrow">
              <a:avLst>
                <a:gd name="adj1" fmla="val 35419"/>
                <a:gd name="adj2" fmla="val 153290"/>
              </a:avLst>
            </a:prstGeom>
            <a:gradFill flip="none" rotWithShape="1">
              <a:gsLst>
                <a:gs pos="0">
                  <a:srgbClr val="FF0000">
                    <a:alpha val="79000"/>
                  </a:srgbClr>
                </a:gs>
                <a:gs pos="50000">
                  <a:srgbClr val="FF0000">
                    <a:alpha val="42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solidFill>
                <a:srgbClr val="FF0000">
                  <a:alpha val="27843"/>
                </a:srgbClr>
              </a:solidFill>
            </a:ln>
            <a:scene3d>
              <a:camera prst="isometricTopUp"/>
              <a:lightRig rig="threePt" dir="t"/>
            </a:scene3d>
            <a:sp3d>
              <a:bevelT prst="convex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9" name="Правая фигурная скобка 8"/>
            <p:cNvSpPr/>
            <p:nvPr/>
          </p:nvSpPr>
          <p:spPr>
            <a:xfrm>
              <a:off x="4067944" y="1124744"/>
              <a:ext cx="360040" cy="2160240"/>
            </a:xfrm>
            <a:prstGeom prst="rightBrace">
              <a:avLst>
                <a:gd name="adj1" fmla="val 71143"/>
                <a:gd name="adj2" fmla="val 50455"/>
              </a:avLst>
            </a:pr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9512" y="328498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2015</a:t>
              </a:r>
              <a:endParaRPr lang="ru-RU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31840" y="3284984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2016</a:t>
              </a:r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99992" y="1844824"/>
              <a:ext cx="266429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 smtClean="0">
                  <a:latin typeface="Arial" pitchFamily="34" charset="0"/>
                  <a:cs typeface="Arial" pitchFamily="34" charset="0"/>
                </a:rPr>
                <a:t>объем </a:t>
              </a:r>
              <a:r>
                <a:rPr lang="ru-RU" dirty="0">
                  <a:latin typeface="Arial" pitchFamily="34" charset="0"/>
                  <a:cs typeface="Arial" pitchFamily="34" charset="0"/>
                </a:rPr>
                <a:t>передаваемых мобильных данных вырос </a:t>
              </a:r>
              <a:r>
                <a:rPr lang="ru-RU" b="1" dirty="0">
                  <a:latin typeface="Arial" pitchFamily="34" charset="0"/>
                  <a:cs typeface="Arial" pitchFamily="34" charset="0"/>
                </a:rPr>
                <a:t>на 65%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" y="-27384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Изменение объема мирового мобильного трафика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33265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По данным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производителя </a:t>
            </a:r>
            <a:r>
              <a:rPr lang="ru-RU" dirty="0">
                <a:latin typeface="Arial" pitchFamily="34" charset="0"/>
                <a:cs typeface="Arial" pitchFamily="34" charset="0"/>
              </a:rPr>
              <a:t>телекоммуникационного оборудования </a:t>
            </a:r>
            <a:r>
              <a:rPr lang="ru-RU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Ericsson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единительная линия 18"/>
          <p:cNvCxnSpPr>
            <a:endCxn id="11" idx="0"/>
          </p:cNvCxnSpPr>
          <p:nvPr/>
        </p:nvCxnSpPr>
        <p:spPr>
          <a:xfrm>
            <a:off x="3275856" y="1484784"/>
            <a:ext cx="0" cy="144016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Группа 11"/>
          <p:cNvGrpSpPr/>
          <p:nvPr/>
        </p:nvGrpSpPr>
        <p:grpSpPr>
          <a:xfrm>
            <a:off x="3707904" y="3491716"/>
            <a:ext cx="5400600" cy="2961620"/>
            <a:chOff x="3491880" y="3717032"/>
            <a:chExt cx="5400600" cy="2961620"/>
          </a:xfrm>
        </p:grpSpPr>
        <p:graphicFrame>
          <p:nvGraphicFramePr>
            <p:cNvPr id="3" name="Диаграмма 2"/>
            <p:cNvGraphicFramePr/>
            <p:nvPr>
              <p:extLst>
                <p:ext uri="{D42A27DB-BD31-4B8C-83A1-F6EECF244321}">
                  <p14:modId xmlns:p14="http://schemas.microsoft.com/office/powerpoint/2010/main" val="1124047627"/>
                </p:ext>
              </p:extLst>
            </p:nvPr>
          </p:nvGraphicFramePr>
          <p:xfrm>
            <a:off x="6420544" y="3717032"/>
            <a:ext cx="2471936" cy="24928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13" name="Диаграмма 12"/>
            <p:cNvGraphicFramePr/>
            <p:nvPr>
              <p:extLst>
                <p:ext uri="{D42A27DB-BD31-4B8C-83A1-F6EECF244321}">
                  <p14:modId xmlns:p14="http://schemas.microsoft.com/office/powerpoint/2010/main" val="2999992634"/>
                </p:ext>
              </p:extLst>
            </p:nvPr>
          </p:nvGraphicFramePr>
          <p:xfrm>
            <a:off x="3491880" y="3717032"/>
            <a:ext cx="2471936" cy="249289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cxnSp>
          <p:nvCxnSpPr>
            <p:cNvPr id="20" name="Прямая соединительная линия 19"/>
            <p:cNvCxnSpPr/>
            <p:nvPr/>
          </p:nvCxnSpPr>
          <p:spPr>
            <a:xfrm>
              <a:off x="4716016" y="5877272"/>
              <a:ext cx="0" cy="3600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7668344" y="5877272"/>
              <a:ext cx="0" cy="36004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4355976" y="63093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2014</a:t>
              </a:r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308304" y="6309320"/>
              <a:ext cx="7200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 smtClean="0"/>
                <a:t>2020</a:t>
              </a:r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179513" y="4687977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После </a:t>
            </a:r>
            <a:r>
              <a:rPr lang="ru-RU" b="1" dirty="0"/>
              <a:t>2020</a:t>
            </a:r>
            <a:r>
              <a:rPr lang="ru-RU" dirty="0"/>
              <a:t> года </a:t>
            </a:r>
            <a:r>
              <a:rPr lang="ru-RU" b="1" dirty="0">
                <a:solidFill>
                  <a:srgbClr val="7030A0"/>
                </a:solidFill>
              </a:rPr>
              <a:t>сети </a:t>
            </a:r>
            <a:r>
              <a:rPr lang="ru-RU" dirty="0"/>
              <a:t>беспроводной связи </a:t>
            </a:r>
            <a:r>
              <a:rPr lang="ru-RU" b="1" dirty="0">
                <a:solidFill>
                  <a:srgbClr val="7030A0"/>
                </a:solidFill>
              </a:rPr>
              <a:t>должны быть готовы принять объемы данных, в тысячу раз превосходящие существующие.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06" y="449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61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Эволюция развития мобильной связи – основа цифровой экономики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7" name="Группа 56"/>
          <p:cNvGrpSpPr/>
          <p:nvPr/>
        </p:nvGrpSpPr>
        <p:grpSpPr>
          <a:xfrm>
            <a:off x="1331641" y="413956"/>
            <a:ext cx="7788037" cy="5967372"/>
            <a:chOff x="1331640" y="413956"/>
            <a:chExt cx="7788037" cy="5967372"/>
          </a:xfrm>
        </p:grpSpPr>
        <p:grpSp>
          <p:nvGrpSpPr>
            <p:cNvPr id="48" name="Группа 47"/>
            <p:cNvGrpSpPr/>
            <p:nvPr/>
          </p:nvGrpSpPr>
          <p:grpSpPr>
            <a:xfrm>
              <a:off x="1403648" y="684727"/>
              <a:ext cx="7716029" cy="5560553"/>
              <a:chOff x="1036893" y="684727"/>
              <a:chExt cx="7920879" cy="5560553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1036893" y="684727"/>
                <a:ext cx="7920879" cy="5560553"/>
                <a:chOff x="1595239" y="917104"/>
                <a:chExt cx="6937201" cy="5560553"/>
              </a:xfrm>
              <a:solidFill>
                <a:srgbClr val="9933FF">
                  <a:alpha val="41176"/>
                </a:srgbClr>
              </a:solidFill>
            </p:grpSpPr>
            <p:sp>
              <p:nvSpPr>
                <p:cNvPr id="20" name="Выноска со стрелкой вправо 19"/>
                <p:cNvSpPr/>
                <p:nvPr/>
              </p:nvSpPr>
              <p:spPr>
                <a:xfrm>
                  <a:off x="1595239" y="933041"/>
                  <a:ext cx="1728192" cy="5544616"/>
                </a:xfrm>
                <a:prstGeom prst="rightArrowCallout">
                  <a:avLst>
                    <a:gd name="adj1" fmla="val 7047"/>
                    <a:gd name="adj2" fmla="val 14385"/>
                    <a:gd name="adj3" fmla="val 26966"/>
                    <a:gd name="adj4" fmla="val 64977"/>
                  </a:avLst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Выноска со стрелкой вправо 23"/>
                <p:cNvSpPr/>
                <p:nvPr/>
              </p:nvSpPr>
              <p:spPr>
                <a:xfrm>
                  <a:off x="3347864" y="917104"/>
                  <a:ext cx="1728192" cy="5544616"/>
                </a:xfrm>
                <a:prstGeom prst="rightArrowCallout">
                  <a:avLst>
                    <a:gd name="adj1" fmla="val 7047"/>
                    <a:gd name="adj2" fmla="val 14385"/>
                    <a:gd name="adj3" fmla="val 26966"/>
                    <a:gd name="adj4" fmla="val 64977"/>
                  </a:avLst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Выноска со стрелкой вправо 24"/>
                <p:cNvSpPr/>
                <p:nvPr/>
              </p:nvSpPr>
              <p:spPr>
                <a:xfrm>
                  <a:off x="5076056" y="917104"/>
                  <a:ext cx="1728192" cy="5544616"/>
                </a:xfrm>
                <a:prstGeom prst="rightArrowCallout">
                  <a:avLst>
                    <a:gd name="adj1" fmla="val 7047"/>
                    <a:gd name="adj2" fmla="val 14385"/>
                    <a:gd name="adj3" fmla="val 26966"/>
                    <a:gd name="adj4" fmla="val 64977"/>
                  </a:avLst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Выноска со стрелкой вправо 25"/>
                <p:cNvSpPr/>
                <p:nvPr/>
              </p:nvSpPr>
              <p:spPr>
                <a:xfrm>
                  <a:off x="6804248" y="917104"/>
                  <a:ext cx="1728192" cy="5544616"/>
                </a:xfrm>
                <a:prstGeom prst="rightArrowCallout">
                  <a:avLst>
                    <a:gd name="adj1" fmla="val 7047"/>
                    <a:gd name="adj2" fmla="val 14385"/>
                    <a:gd name="adj3" fmla="val 26966"/>
                    <a:gd name="adj4" fmla="val 64977"/>
                  </a:avLst>
                </a:prstGeom>
                <a:grpFill/>
              </p:spPr>
              <p:style>
                <a:lnRef idx="0">
                  <a:schemeClr val="accent5"/>
                </a:lnRef>
                <a:fillRef idx="3">
                  <a:schemeClr val="accent5"/>
                </a:fillRef>
                <a:effectRef idx="3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200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" name="Овал 28"/>
              <p:cNvSpPr/>
              <p:nvPr/>
            </p:nvSpPr>
            <p:spPr>
              <a:xfrm>
                <a:off x="1126418" y="766384"/>
                <a:ext cx="1069318" cy="10784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2G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3130325" y="764824"/>
                <a:ext cx="1069200" cy="1080000"/>
              </a:xfrm>
              <a:prstGeom prst="ellips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3G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5117579" y="764824"/>
                <a:ext cx="1069200" cy="1080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4G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7095901" y="766384"/>
                <a:ext cx="1069200" cy="1080000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 smtClean="0">
                    <a:latin typeface="Arial" pitchFamily="34" charset="0"/>
                    <a:cs typeface="Arial" pitchFamily="34" charset="0"/>
                  </a:rPr>
                  <a:t>5G</a:t>
                </a:r>
                <a:endParaRPr lang="ru-RU" sz="3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Пятиугольник 33"/>
              <p:cNvSpPr/>
              <p:nvPr/>
            </p:nvSpPr>
            <p:spPr>
              <a:xfrm>
                <a:off x="1097542" y="2708920"/>
                <a:ext cx="1213334" cy="720080"/>
              </a:xfrm>
              <a:prstGeom prst="homePlat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64 </a:t>
                </a:r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Кбит/с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Пятиугольник 34"/>
              <p:cNvSpPr/>
              <p:nvPr/>
            </p:nvSpPr>
            <p:spPr>
              <a:xfrm>
                <a:off x="3099797" y="2729895"/>
                <a:ext cx="1213200" cy="720080"/>
              </a:xfrm>
              <a:prstGeom prst="homePlate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2 Мбит/с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Пятиугольник 35"/>
              <p:cNvSpPr/>
              <p:nvPr/>
            </p:nvSpPr>
            <p:spPr>
              <a:xfrm>
                <a:off x="5078477" y="2708920"/>
                <a:ext cx="1213200" cy="720080"/>
              </a:xfrm>
              <a:prstGeom prst="homePlate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1 Гбит/с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Пятиугольник 36"/>
              <p:cNvSpPr/>
              <p:nvPr/>
            </p:nvSpPr>
            <p:spPr>
              <a:xfrm>
                <a:off x="7045442" y="2708920"/>
                <a:ext cx="1213200" cy="720080"/>
              </a:xfrm>
              <a:prstGeom prst="homePlate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dirty="0" smtClean="0"/>
                  <a:t>От 10 Гбит/с</a:t>
                </a:r>
                <a:endParaRPr lang="ru-RU" dirty="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1043608" y="4365104"/>
                <a:ext cx="1267268" cy="126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3.0 млрд.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3045729" y="4374730"/>
                <a:ext cx="1267200" cy="126720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5.7 млрд.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5017996" y="4365104"/>
                <a:ext cx="1267200" cy="126720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6.0 млрд.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6982429" y="4365104"/>
                <a:ext cx="1267200" cy="126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dirty="0" smtClean="0">
                    <a:latin typeface="Arial" pitchFamily="34" charset="0"/>
                    <a:cs typeface="Arial" pitchFamily="34" charset="0"/>
                  </a:rPr>
                  <a:t>6.2 млрд.</a:t>
                </a:r>
              </a:p>
            </p:txBody>
          </p:sp>
        </p:grpSp>
        <p:cxnSp>
          <p:nvCxnSpPr>
            <p:cNvPr id="45" name="Прямая со стрелкой 44"/>
            <p:cNvCxnSpPr/>
            <p:nvPr/>
          </p:nvCxnSpPr>
          <p:spPr>
            <a:xfrm flipV="1">
              <a:off x="1331640" y="413956"/>
              <a:ext cx="0" cy="59673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Прямая со стрелкой 46"/>
            <p:cNvCxnSpPr/>
            <p:nvPr/>
          </p:nvCxnSpPr>
          <p:spPr>
            <a:xfrm>
              <a:off x="1331640" y="6381328"/>
              <a:ext cx="7788037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TextBox 50"/>
          <p:cNvSpPr txBox="1"/>
          <p:nvPr/>
        </p:nvSpPr>
        <p:spPr>
          <a:xfrm>
            <a:off x="-36512" y="1192154"/>
            <a:ext cx="145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Технология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4110" y="2772219"/>
            <a:ext cx="145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Скорость</a:t>
            </a:r>
          </a:p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передачи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-108520" y="4716435"/>
            <a:ext cx="14535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Кол-во </a:t>
            </a:r>
          </a:p>
          <a:p>
            <a:pPr algn="ctr"/>
            <a:r>
              <a:rPr lang="ru-RU" sz="1600" b="1" dirty="0" smtClean="0">
                <a:latin typeface="Arial" pitchFamily="34" charset="0"/>
                <a:cs typeface="Arial" pitchFamily="34" charset="0"/>
              </a:rPr>
              <a:t>абонентов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678753" y="6427214"/>
            <a:ext cx="80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1991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622969" y="6427214"/>
            <a:ext cx="80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2001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567185" y="6427214"/>
            <a:ext cx="80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2011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11401" y="6427214"/>
            <a:ext cx="805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Arial" pitchFamily="34" charset="0"/>
                <a:cs typeface="Arial" pitchFamily="34" charset="0"/>
              </a:rPr>
              <a:t>2020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640541" y="6005570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год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45035" y="341948"/>
            <a:ext cx="30944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itchFamily="34" charset="0"/>
                <a:cs typeface="Arial" pitchFamily="34" charset="0"/>
              </a:rPr>
              <a:t>Эволюция мобильной связи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8206" y="449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2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Прямая соединительная линия 13"/>
          <p:cNvCxnSpPr/>
          <p:nvPr/>
        </p:nvCxnSpPr>
        <p:spPr>
          <a:xfrm>
            <a:off x="755577" y="1700808"/>
            <a:ext cx="784887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55577" y="692696"/>
            <a:ext cx="78488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55577" y="1196752"/>
            <a:ext cx="7848872" cy="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59860414"/>
              </p:ext>
            </p:extLst>
          </p:nvPr>
        </p:nvGraphicFramePr>
        <p:xfrm>
          <a:off x="157997" y="341948"/>
          <a:ext cx="8972023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-2738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ru-RU" b="1" dirty="0" smtClean="0">
                <a:latin typeface="Arial" pitchFamily="34" charset="0"/>
                <a:cs typeface="Arial" pitchFamily="34" charset="0"/>
              </a:rPr>
              <a:t>Индекс развития информационно-коммуникационных технологий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386950"/>
              </p:ext>
            </p:extLst>
          </p:nvPr>
        </p:nvGraphicFramePr>
        <p:xfrm>
          <a:off x="1619673" y="3521536"/>
          <a:ext cx="6257699" cy="3291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7219"/>
                <a:gridCol w="1015109"/>
                <a:gridCol w="857099"/>
                <a:gridCol w="792088"/>
                <a:gridCol w="864096"/>
                <a:gridCol w="792088"/>
              </a:tblGrid>
              <a:tr h="187221"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b="1" dirty="0" err="1" smtClean="0">
                          <a:latin typeface="Arial" pitchFamily="34" charset="0"/>
                          <a:cs typeface="Arial" pitchFamily="34" charset="0"/>
                        </a:rPr>
                        <a:t>Стран</a:t>
                      </a:r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ы</a:t>
                      </a:r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 СНГ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Рейтинг</a:t>
                      </a:r>
                      <a:r>
                        <a:rPr lang="uk-UA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стран</a:t>
                      </a:r>
                      <a:r>
                        <a:rPr lang="uk-UA" sz="1100" b="1" baseline="0" dirty="0" smtClean="0">
                          <a:latin typeface="Arial" pitchFamily="34" charset="0"/>
                          <a:cs typeface="Arial" pitchFamily="34" charset="0"/>
                        </a:rPr>
                        <a:t> СНГ, 2016 </a:t>
                      </a:r>
                      <a:r>
                        <a:rPr lang="uk-UA" sz="11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b="1" dirty="0" err="1" smtClean="0">
                          <a:latin typeface="Arial" pitchFamily="34" charset="0"/>
                          <a:cs typeface="Arial" pitchFamily="34" charset="0"/>
                        </a:rPr>
                        <a:t>Мировой</a:t>
                      </a:r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 рейтинг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100" b="1" dirty="0" err="1" smtClean="0">
                          <a:latin typeface="Arial" pitchFamily="34" charset="0"/>
                          <a:cs typeface="Arial" pitchFamily="34" charset="0"/>
                        </a:rPr>
                        <a:t>Индекс</a:t>
                      </a:r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uk-UA" sz="1100" b="1" dirty="0" err="1" smtClean="0">
                          <a:latin typeface="Arial" pitchFamily="34" charset="0"/>
                          <a:cs typeface="Arial" pitchFamily="34" charset="0"/>
                        </a:rPr>
                        <a:t>развития</a:t>
                      </a:r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 ИКТ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8722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2015 </a:t>
                      </a:r>
                      <a:r>
                        <a:rPr lang="uk-UA" sz="1100" b="1" dirty="0" err="1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2016 </a:t>
                      </a:r>
                      <a:r>
                        <a:rPr lang="uk-UA" sz="1100" b="1" dirty="0" err="1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2015 </a:t>
                      </a:r>
                      <a:r>
                        <a:rPr lang="uk-UA" sz="1100" b="1" dirty="0" err="1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Arial" pitchFamily="34" charset="0"/>
                          <a:cs typeface="Arial" pitchFamily="34" charset="0"/>
                        </a:rPr>
                        <a:t>2016 </a:t>
                      </a:r>
                      <a:r>
                        <a:rPr lang="uk-UA" sz="1100" b="1" dirty="0" err="1" smtClean="0"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Беларусь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33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7,02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7,26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Российская</a:t>
                      </a:r>
                      <a:r>
                        <a:rPr lang="ru-RU" sz="1100" baseline="0" dirty="0" smtClean="0">
                          <a:latin typeface="Arial" pitchFamily="34" charset="0"/>
                          <a:cs typeface="Arial" pitchFamily="34" charset="0"/>
                        </a:rPr>
                        <a:t> Федерация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42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43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6,79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6,95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Казахстан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6,42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6,57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Азербайджан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6,23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6,28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Молдова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67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5,60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5,75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Армения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71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5,34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5,60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Грузия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72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5,33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5,59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Украина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76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5,21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5,33</a:t>
                      </a:r>
                      <a:endParaRPr lang="ru-RU" sz="1200" b="1" dirty="0">
                        <a:solidFill>
                          <a:srgbClr val="C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Arial" pitchFamily="34" charset="0"/>
                          <a:cs typeface="Arial" pitchFamily="34" charset="0"/>
                        </a:rPr>
                        <a:t>Узбекистан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110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3,76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4,05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187221"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Arial" pitchFamily="34" charset="0"/>
                          <a:cs typeface="Arial" pitchFamily="34" charset="0"/>
                        </a:rPr>
                        <a:t>Кыргызстан</a:t>
                      </a:r>
                      <a:endParaRPr lang="ru-RU" sz="11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10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108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113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3,85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>
                          <a:latin typeface="Arial" pitchFamily="34" charset="0"/>
                          <a:cs typeface="Arial" pitchFamily="34" charset="0"/>
                        </a:rPr>
                        <a:t>3,99</a:t>
                      </a:r>
                      <a:endParaRPr lang="ru-RU" sz="11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39552" y="2996952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Беларусь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12360" y="476674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Развитые страны мира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47856" y="981308"/>
            <a:ext cx="12961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Страны СНГ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847856" y="1306862"/>
            <a:ext cx="14401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smtClean="0">
                <a:latin typeface="Arial" pitchFamily="34" charset="0"/>
                <a:cs typeface="Arial" pitchFamily="34" charset="0"/>
              </a:rPr>
              <a:t>Развивающиеся страны мира</a:t>
            </a:r>
            <a:endParaRPr lang="ru-RU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06" y="44917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3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32656"/>
            <a:ext cx="914400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55600" algn="just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определению МСЭ,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сеть будущего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— это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глобальная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информационная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инфраструктура (ГИИ),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которая объединяет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 себе уже существующие ИКТ-сети с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учетом компонентов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, которые только планируются к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внедрению,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с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единым центром управления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ГИИ, способная предоставлять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полный спектр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телекоммуникационных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услуг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(в любом географическом месте, с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гарантированным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качеством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по приемлемой стоимости и в любое 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время)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на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базе инновационных технологий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" y="64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6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413" y="-27384"/>
            <a:ext cx="883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Концепция сети будущего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(Future Networks)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97" y="2204864"/>
            <a:ext cx="46085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Arial" pitchFamily="34" charset="0"/>
                <a:cs typeface="Arial" pitchFamily="34" charset="0"/>
              </a:rPr>
              <a:t>Согласно Рекомендации МСЭ на развитие </a:t>
            </a:r>
            <a:r>
              <a:rPr lang="ru-RU" dirty="0">
                <a:latin typeface="Arial" pitchFamily="34" charset="0"/>
                <a:cs typeface="Arial" pitchFamily="34" charset="0"/>
              </a:rPr>
              <a:t>сетей будущего будут влиять четыре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фактора:</a:t>
            </a:r>
          </a:p>
          <a:p>
            <a:pPr algn="just"/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Фактор услуг;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Фактор данных;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Экологический фактор;</a:t>
            </a:r>
          </a:p>
          <a:p>
            <a:pPr marL="285750" indent="-285750" algn="just">
              <a:buFont typeface="Wingdings" pitchFamily="2" charset="2"/>
              <a:buChar char="q"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Социально-экономический фактор.</a:t>
            </a:r>
            <a:endParaRPr lang="ru-RU" b="1" i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22010" y="1874743"/>
            <a:ext cx="4114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Факторы, которые будут влиять на создание сетей будущего </a:t>
            </a:r>
            <a:endParaRPr lang="en-US" sz="16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(из Рекомендации МСЭ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</a:rPr>
              <a:t>Y.3001)</a:t>
            </a:r>
            <a:endParaRPr lang="ru-RU" sz="16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563888" y="2780928"/>
            <a:ext cx="5472609" cy="4064000"/>
            <a:chOff x="3419871" y="2492896"/>
            <a:chExt cx="5472609" cy="4064000"/>
          </a:xfrm>
        </p:grpSpPr>
        <p:graphicFrame>
          <p:nvGraphicFramePr>
            <p:cNvPr id="17" name="Диаграмма 16"/>
            <p:cNvGraphicFramePr/>
            <p:nvPr>
              <p:extLst>
                <p:ext uri="{D42A27DB-BD31-4B8C-83A1-F6EECF244321}">
                  <p14:modId xmlns:p14="http://schemas.microsoft.com/office/powerpoint/2010/main" val="222595473"/>
                </p:ext>
              </p:extLst>
            </p:nvPr>
          </p:nvGraphicFramePr>
          <p:xfrm>
            <a:off x="4716016" y="2492896"/>
            <a:ext cx="4176464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8" name="Группа 17"/>
            <p:cNvGrpSpPr/>
            <p:nvPr/>
          </p:nvGrpSpPr>
          <p:grpSpPr>
            <a:xfrm>
              <a:off x="3419871" y="3104964"/>
              <a:ext cx="3202169" cy="1224136"/>
              <a:chOff x="3285031" y="764704"/>
              <a:chExt cx="3395366" cy="1224136"/>
            </a:xfrm>
          </p:grpSpPr>
          <p:sp>
            <p:nvSpPr>
              <p:cNvPr id="32" name="Прямоугольник 31"/>
              <p:cNvSpPr/>
              <p:nvPr/>
            </p:nvSpPr>
            <p:spPr>
              <a:xfrm>
                <a:off x="3285031" y="764704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Полный спектр инфокоммуникационных услуг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Прямоугольник 32"/>
              <p:cNvSpPr/>
              <p:nvPr/>
            </p:nvSpPr>
            <p:spPr>
              <a:xfrm>
                <a:off x="3296021" y="980728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Функциональная гибкость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3285031" y="1196752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Виртуализация ресурсов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3285031" y="1412776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Централизованное управление сетью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3285031" y="1628800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Мобильность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3285031" y="1844824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Надежность и безопасность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873551" y="3537012"/>
              <a:ext cx="1946921" cy="576064"/>
              <a:chOff x="3285031" y="764704"/>
              <a:chExt cx="3384376" cy="576064"/>
            </a:xfrm>
          </p:grpSpPr>
          <p:sp>
            <p:nvSpPr>
              <p:cNvPr id="30" name="Прямоугольник 29"/>
              <p:cNvSpPr/>
              <p:nvPr/>
            </p:nvSpPr>
            <p:spPr>
              <a:xfrm>
                <a:off x="3285031" y="764704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Доступ к информации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3285031" y="1196752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Идентификация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0" name="Группа 19"/>
            <p:cNvGrpSpPr/>
            <p:nvPr/>
          </p:nvGrpSpPr>
          <p:grpSpPr>
            <a:xfrm>
              <a:off x="6873550" y="5013176"/>
              <a:ext cx="1946921" cy="576064"/>
              <a:chOff x="3285031" y="764704"/>
              <a:chExt cx="3384376" cy="576064"/>
            </a:xfrm>
          </p:grpSpPr>
          <p:sp>
            <p:nvSpPr>
              <p:cNvPr id="28" name="Прямоугольник 27"/>
              <p:cNvSpPr/>
              <p:nvPr/>
            </p:nvSpPr>
            <p:spPr>
              <a:xfrm>
                <a:off x="3285031" y="764704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Общедоступность услуг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Прямоугольник 28"/>
              <p:cNvSpPr/>
              <p:nvPr/>
            </p:nvSpPr>
            <p:spPr>
              <a:xfrm>
                <a:off x="3285031" y="1196752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Экономические стимулы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3419872" y="5013176"/>
              <a:ext cx="3191804" cy="576064"/>
              <a:chOff x="3285031" y="764704"/>
              <a:chExt cx="3384376" cy="576064"/>
            </a:xfrm>
          </p:grpSpPr>
          <p:sp>
            <p:nvSpPr>
              <p:cNvPr id="26" name="Прямоугольник 25"/>
              <p:cNvSpPr/>
              <p:nvPr/>
            </p:nvSpPr>
            <p:spPr>
              <a:xfrm>
                <a:off x="3285031" y="764704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100" spc="-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Уменьшение потребления энергетических ресурсов</a:t>
                </a:r>
                <a:endParaRPr lang="ru-RU" sz="1100" spc="-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3285031" y="1196752"/>
                <a:ext cx="3384376" cy="144016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ru-RU" sz="1100" dirty="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Оптимизация</a:t>
                </a:r>
                <a:endParaRPr lang="ru-RU" sz="11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5868144" y="2564904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Фактор</a:t>
              </a:r>
            </a:p>
            <a:p>
              <a:pPr algn="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услуг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12632" y="2564903"/>
              <a:ext cx="7920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Фактор</a:t>
              </a:r>
            </a:p>
            <a:p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данных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330272" y="5805264"/>
              <a:ext cx="13299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Экологический</a:t>
              </a:r>
            </a:p>
            <a:p>
              <a:pPr algn="r"/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фактор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32240" y="5733256"/>
              <a:ext cx="13905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Социально-</a:t>
              </a:r>
            </a:p>
            <a:p>
              <a:r>
                <a:rPr lang="ru-RU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э</a:t>
              </a:r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кономический</a:t>
              </a:r>
            </a:p>
            <a:p>
              <a:r>
                <a:rPr lang="ru-RU" sz="1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itchFamily="34" charset="0"/>
                  <a:cs typeface="Arial" pitchFamily="34" charset="0"/>
                </a:rPr>
                <a:t>фактор</a:t>
              </a:r>
              <a:endParaRPr lang="ru-RU" sz="1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43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1413" y="107340"/>
            <a:ext cx="8833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spcAft>
                <a:spcPts val="1820"/>
              </a:spcAft>
            </a:pPr>
            <a:r>
              <a:rPr lang="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Предпосылки перехода к </a:t>
            </a: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post-NGN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3" y="1340768"/>
            <a:ext cx="8784976" cy="345638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360000" algn="just">
              <a:buFont typeface="Wingdings" pitchFamily="2" charset="2"/>
              <a:buChar char="q"/>
            </a:pPr>
            <a:r>
              <a:rPr lang="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Насыщение </a:t>
            </a:r>
            <a:r>
              <a:rPr lang="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рынка телекоммуникаций по количеству пользователей и спектру услуг</a:t>
            </a:r>
            <a:r>
              <a:rPr lang="ru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just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indent="360000" algn="just"/>
            <a:endParaRPr lang="en-US" b="1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Font typeface="Wingdings" pitchFamily="2" charset="2"/>
              <a:buChar char="q"/>
            </a:pPr>
            <a:r>
              <a:rPr lang="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Увеличение </a:t>
            </a:r>
            <a:r>
              <a:rPr lang="ru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количества мобильных пользователей</a:t>
            </a:r>
            <a:r>
              <a:rPr lang="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indent="360000" algn="just">
              <a:buFont typeface="Wingdings" pitchFamily="2" charset="2"/>
              <a:buChar char="q"/>
            </a:pPr>
            <a:endParaRPr lang="ru" b="1" dirty="0" smtClean="0">
              <a:latin typeface="Arial" pitchFamily="34" charset="0"/>
              <a:cs typeface="Arial" pitchFamily="34" charset="0"/>
            </a:endParaRPr>
          </a:p>
          <a:p>
            <a:pPr indent="360000" algn="just">
              <a:buFont typeface="Wingdings" pitchFamily="2" charset="2"/>
              <a:buChar char="q"/>
            </a:pPr>
            <a:endParaRPr lang="ru" b="1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Font typeface="Wingdings" pitchFamily="2" charset="2"/>
              <a:buChar char="q"/>
            </a:pPr>
            <a:r>
              <a:rPr lang="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Активное </a:t>
            </a:r>
            <a:r>
              <a:rPr lang="ru" b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проникновение веб-технологий в инфраструктуру населенных пунктов и быт (умный дом, умный город, госуслуги и т.п</a:t>
            </a:r>
            <a:r>
              <a:rPr lang="ru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.).</a:t>
            </a:r>
          </a:p>
          <a:p>
            <a:pPr indent="360000" algn="just">
              <a:buFont typeface="Wingdings" pitchFamily="2" charset="2"/>
              <a:buChar char="q"/>
            </a:pPr>
            <a:endParaRPr lang="ru" b="1" dirty="0" smtClean="0">
              <a:latin typeface="Arial" pitchFamily="34" charset="0"/>
              <a:cs typeface="Arial" pitchFamily="34" charset="0"/>
            </a:endParaRPr>
          </a:p>
          <a:p>
            <a:pPr indent="360000" algn="just">
              <a:buFont typeface="Wingdings" pitchFamily="2" charset="2"/>
              <a:buChar char="q"/>
            </a:pPr>
            <a:endParaRPr lang="ru" b="1" dirty="0">
              <a:latin typeface="Arial" pitchFamily="34" charset="0"/>
              <a:cs typeface="Arial" pitchFamily="34" charset="0"/>
            </a:endParaRPr>
          </a:p>
          <a:p>
            <a:pPr indent="360000" algn="just">
              <a:buFont typeface="Wingdings" pitchFamily="2" charset="2"/>
              <a:buChar char="q"/>
            </a:pPr>
            <a:r>
              <a:rPr lang="ru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" b="1" dirty="0">
                <a:latin typeface="Arial" pitchFamily="34" charset="0"/>
                <a:cs typeface="Arial" pitchFamily="34" charset="0"/>
              </a:rPr>
              <a:t>автоматизации и компьютеризации транспортных средств, медицины, средств мониторинга.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380" y="6411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1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077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Развитие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рынка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SDN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как составляющая 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post-NGN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7" y="476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8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778471180"/>
              </p:ext>
            </p:extLst>
          </p:nvPr>
        </p:nvGraphicFramePr>
        <p:xfrm>
          <a:off x="3928851" y="404664"/>
          <a:ext cx="511256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707904" y="332656"/>
            <a:ext cx="400110" cy="331236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Рынок 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SDN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, млрд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долларов США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932040" y="476672"/>
            <a:ext cx="4176464" cy="360040"/>
          </a:xfrm>
          <a:prstGeom prst="rightArrow">
            <a:avLst>
              <a:gd name="adj1" fmla="val 50000"/>
              <a:gd name="adj2" fmla="val 27991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latin typeface="Arial" pitchFamily="34" charset="0"/>
                <a:cs typeface="Arial" pitchFamily="34" charset="0"/>
              </a:rPr>
              <a:t>среднегодовой темп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роста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32 %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3" y="764704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55600" algn="just"/>
            <a:r>
              <a:rPr lang="ru-RU" sz="1600" dirty="0" smtClean="0"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опубликованным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оценкам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Analysys</a:t>
            </a:r>
            <a:r>
              <a:rPr lang="en-U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Mason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среднегодовой темп 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роста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сегменте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SDN 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на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ближайшие пять лет </a:t>
            </a:r>
            <a:r>
              <a:rPr lang="ru-RU" sz="1600" b="1" dirty="0">
                <a:latin typeface="Arial" pitchFamily="34" charset="0"/>
                <a:cs typeface="Arial" pitchFamily="34" charset="0"/>
              </a:rPr>
              <a:t>составит 32%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суммарный объем рынка увеличится с 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7 млрд. долл. в 2015-м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 до 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28 млрд. долл. в </a:t>
            </a:r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2020-м.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8" t="17578" r="20312" b="47656"/>
          <a:stretch/>
        </p:blipFill>
        <p:spPr bwMode="auto">
          <a:xfrm>
            <a:off x="70858" y="4026725"/>
            <a:ext cx="5149215" cy="24986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36096" y="3933057"/>
            <a:ext cx="367240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39750" algn="just"/>
            <a:r>
              <a:rPr lang="ru-RU" sz="1400" dirty="0" smtClean="0">
                <a:latin typeface="Arial" pitchFamily="34" charset="0"/>
                <a:cs typeface="Arial" pitchFamily="34" charset="0"/>
              </a:rPr>
              <a:t>Прогноз 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распространяется на четыре географических региона: </a:t>
            </a:r>
            <a:r>
              <a:rPr lang="ru-RU" sz="1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Азиатско-Тихоокеанский (APAC)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14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Европа, Ближний Восток и Африка (EMEA), </a:t>
            </a:r>
            <a:r>
              <a:rPr lang="ru-RU" sz="1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латинская Америка (LATAM)</a:t>
            </a:r>
            <a:r>
              <a:rPr lang="ru-RU" sz="1400" dirty="0">
                <a:latin typeface="Arial" pitchFamily="34" charset="0"/>
                <a:cs typeface="Arial" pitchFamily="34" charset="0"/>
              </a:rPr>
              <a:t> и </a:t>
            </a:r>
            <a:r>
              <a:rPr lang="ru-RU" sz="1400" b="1" dirty="0">
                <a:solidFill>
                  <a:srgbClr val="F446D3"/>
                </a:solidFill>
                <a:latin typeface="Arial" pitchFamily="34" charset="0"/>
                <a:cs typeface="Arial" pitchFamily="34" charset="0"/>
              </a:rPr>
              <a:t>Северная Америка (NA). </a:t>
            </a:r>
            <a:endParaRPr lang="ru-RU" sz="1400" b="1" dirty="0" smtClean="0">
              <a:solidFill>
                <a:srgbClr val="F446D3"/>
              </a:solidFill>
              <a:latin typeface="Arial" pitchFamily="34" charset="0"/>
              <a:cs typeface="Arial" pitchFamily="34" charset="0"/>
            </a:endParaRPr>
          </a:p>
          <a:p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b="1" dirty="0" smtClean="0">
                <a:latin typeface="Arial" pitchFamily="34" charset="0"/>
                <a:cs typeface="Arial" pitchFamily="34" charset="0"/>
              </a:rPr>
              <a:t>Интерес </a:t>
            </a:r>
            <a:r>
              <a:rPr lang="ru-RU" sz="1200" b="1" dirty="0">
                <a:latin typeface="Arial" pitchFamily="34" charset="0"/>
                <a:cs typeface="Arial" pitchFamily="34" charset="0"/>
              </a:rPr>
              <a:t>к внедрению SDN-продуктов и </a:t>
            </a:r>
            <a:r>
              <a:rPr lang="ru-RU" sz="1200" b="1" dirty="0" smtClean="0">
                <a:latin typeface="Arial" pitchFamily="34" charset="0"/>
                <a:cs typeface="Arial" pitchFamily="34" charset="0"/>
              </a:rPr>
              <a:t>услуг по регионам: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АРАС рынок </a:t>
            </a:r>
            <a:r>
              <a:rPr lang="ru-RU" sz="1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вырастет на </a:t>
            </a:r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38%;</a:t>
            </a:r>
          </a:p>
          <a:p>
            <a:r>
              <a:rPr lang="ru-RU" sz="1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NA рынок вырастет на 30%;</a:t>
            </a:r>
            <a:endParaRPr lang="ru-RU" sz="1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EMEA рынок вырастет на 30%;</a:t>
            </a:r>
          </a:p>
          <a:p>
            <a:r>
              <a:rPr lang="ru-RU" sz="1600" b="1" dirty="0" smtClean="0">
                <a:solidFill>
                  <a:srgbClr val="F446D3"/>
                </a:solidFill>
                <a:latin typeface="Arial" pitchFamily="34" charset="0"/>
                <a:cs typeface="Arial" pitchFamily="34" charset="0"/>
              </a:rPr>
              <a:t>LATAM рынок вырастет на 25%.</a:t>
            </a:r>
            <a:endParaRPr lang="ru-RU" sz="1600" b="1" dirty="0">
              <a:solidFill>
                <a:srgbClr val="F446D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28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398077" y="44624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b="1" dirty="0">
                <a:latin typeface="Arial" pitchFamily="34" charset="0"/>
                <a:cs typeface="Arial" pitchFamily="34" charset="0"/>
              </a:rPr>
              <a:t>Анализ перспектив развития рынка услуг М2М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в сетях 4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G (LTE)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497" y="4768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9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141818849"/>
              </p:ext>
            </p:extLst>
          </p:nvPr>
        </p:nvGraphicFramePr>
        <p:xfrm>
          <a:off x="381643" y="548680"/>
          <a:ext cx="5040560" cy="297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496" y="548680"/>
            <a:ext cx="400110" cy="245640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1400" b="1" dirty="0" smtClean="0">
                <a:latin typeface="Arial" pitchFamily="34" charset="0"/>
                <a:cs typeface="Arial" pitchFamily="34" charset="0"/>
              </a:rPr>
              <a:t>M2M </a:t>
            </a:r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подключения, млрд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3608" y="332656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" pitchFamily="34" charset="0"/>
                <a:cs typeface="Arial" pitchFamily="34" charset="0"/>
              </a:rPr>
              <a:t>Количество М2М соединений в сетях 4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 (LTE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836714"/>
            <a:ext cx="3636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ru-RU" sz="1600" dirty="0" smtClean="0">
                <a:latin typeface="Arial" pitchFamily="34" charset="0"/>
                <a:cs typeface="Arial" pitchFamily="34" charset="0"/>
              </a:rPr>
              <a:t>Согласно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прогнозам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Machina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Research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количество М2М-соединений в сетях мобильных операторов </a:t>
            </a:r>
            <a:r>
              <a:rPr lang="ru-RU" sz="1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2018 г. превысит 1,5 млр</a:t>
            </a:r>
            <a:r>
              <a:rPr lang="ru-RU" sz="16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, а </a:t>
            </a:r>
            <a:r>
              <a:rPr lang="ru-RU" sz="16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в 2022 г. на долю мобильных операторов придется свыше 2,6 млрд М2М-соединений.</a:t>
            </a:r>
          </a:p>
        </p:txBody>
      </p:sp>
      <p:grpSp>
        <p:nvGrpSpPr>
          <p:cNvPr id="28" name="Группа 27"/>
          <p:cNvGrpSpPr/>
          <p:nvPr/>
        </p:nvGrpSpPr>
        <p:grpSpPr>
          <a:xfrm>
            <a:off x="2742446" y="2921230"/>
            <a:ext cx="6391551" cy="3823857"/>
            <a:chOff x="2742445" y="2921228"/>
            <a:chExt cx="6391551" cy="3823857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2742445" y="3573016"/>
              <a:ext cx="5301598" cy="3172069"/>
              <a:chOff x="4153249" y="3573016"/>
              <a:chExt cx="5301598" cy="3172069"/>
            </a:xfrm>
          </p:grpSpPr>
          <p:pic>
            <p:nvPicPr>
              <p:cNvPr id="1027" name="Picture 3" descr="C:\Users\Администратор\Desktop\доклад ректор на конф\Конференция червень\17970451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2160" y="3573016"/>
                <a:ext cx="2178225" cy="13777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Овальная выноска 16"/>
              <p:cNvSpPr/>
              <p:nvPr/>
            </p:nvSpPr>
            <p:spPr>
              <a:xfrm rot="15373125">
                <a:off x="4492550" y="3409616"/>
                <a:ext cx="907936" cy="1586537"/>
              </a:xfrm>
              <a:prstGeom prst="wedgeEllipseCallout">
                <a:avLst>
                  <a:gd name="adj1" fmla="val -33158"/>
                  <a:gd name="adj2" fmla="val 82690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Энергетика</a:t>
                </a:r>
                <a:endParaRPr lang="ru-RU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Овальная выноска 23"/>
              <p:cNvSpPr/>
              <p:nvPr/>
            </p:nvSpPr>
            <p:spPr>
              <a:xfrm rot="15373125">
                <a:off x="4654286" y="4345719"/>
                <a:ext cx="907936" cy="1586537"/>
              </a:xfrm>
              <a:prstGeom prst="wedgeEllipseCallout">
                <a:avLst>
                  <a:gd name="adj1" fmla="val 25238"/>
                  <a:gd name="adj2" fmla="val 86515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Здраво-охранение</a:t>
                </a:r>
                <a:endParaRPr lang="ru-RU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Овальная выноска 24"/>
              <p:cNvSpPr/>
              <p:nvPr/>
            </p:nvSpPr>
            <p:spPr>
              <a:xfrm rot="15373125">
                <a:off x="4996607" y="5318231"/>
                <a:ext cx="907936" cy="1586537"/>
              </a:xfrm>
              <a:prstGeom prst="wedgeEllipseCallout">
                <a:avLst>
                  <a:gd name="adj1" fmla="val 107529"/>
                  <a:gd name="adj2" fmla="val 8807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1400" b="1" dirty="0" err="1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Промыш</a:t>
                </a:r>
                <a:r>
                  <a:rPr lang="ru-RU" sz="1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-леность</a:t>
                </a:r>
                <a:endParaRPr lang="ru-RU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Овальная выноска 25"/>
              <p:cNvSpPr/>
              <p:nvPr/>
            </p:nvSpPr>
            <p:spPr>
              <a:xfrm rot="15373125">
                <a:off x="6580782" y="5497848"/>
                <a:ext cx="907936" cy="1586537"/>
              </a:xfrm>
              <a:prstGeom prst="wedgeEllipseCallout">
                <a:avLst>
                  <a:gd name="adj1" fmla="val 142496"/>
                  <a:gd name="adj2" fmla="val 21767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Транспорт</a:t>
                </a:r>
                <a:endParaRPr lang="ru-RU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Овальная выноска 26"/>
              <p:cNvSpPr/>
              <p:nvPr/>
            </p:nvSpPr>
            <p:spPr>
              <a:xfrm rot="15373125">
                <a:off x="8207611" y="5318231"/>
                <a:ext cx="907936" cy="1586537"/>
              </a:xfrm>
              <a:prstGeom prst="wedgeEllipseCallout">
                <a:avLst>
                  <a:gd name="adj1" fmla="val 170280"/>
                  <a:gd name="adj2" fmla="val -48151"/>
                </a:avLst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r>
                  <a:rPr lang="ru-RU" sz="1400" b="1" dirty="0" smtClean="0">
                    <a:solidFill>
                      <a:srgbClr val="FFFF00"/>
                    </a:solidFill>
                    <a:latin typeface="Arial" pitchFamily="34" charset="0"/>
                    <a:cs typeface="Arial" pitchFamily="34" charset="0"/>
                  </a:rPr>
                  <a:t>Торговля</a:t>
                </a:r>
                <a:endParaRPr lang="ru-RU" sz="1400" b="1" dirty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" name="Овальная выноска 29"/>
            <p:cNvSpPr/>
            <p:nvPr/>
          </p:nvSpPr>
          <p:spPr>
            <a:xfrm rot="15373125">
              <a:off x="7775972" y="4253417"/>
              <a:ext cx="907936" cy="1794433"/>
            </a:xfrm>
            <a:prstGeom prst="wedgeEllipseCallout">
              <a:avLst>
                <a:gd name="adj1" fmla="val 107035"/>
                <a:gd name="adj2" fmla="val -101729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Потребители</a:t>
              </a:r>
              <a:endPara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Овальная выноска 30"/>
            <p:cNvSpPr/>
            <p:nvPr/>
          </p:nvSpPr>
          <p:spPr>
            <a:xfrm rot="15373125">
              <a:off x="7886760" y="3362088"/>
              <a:ext cx="907936" cy="1586537"/>
            </a:xfrm>
            <a:prstGeom prst="wedgeEllipseCallout">
              <a:avLst>
                <a:gd name="adj1" fmla="val 22201"/>
                <a:gd name="adj2" fmla="val -101513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ru-RU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Здания</a:t>
              </a:r>
              <a:endPara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Овальная выноска 31"/>
            <p:cNvSpPr/>
            <p:nvPr/>
          </p:nvSpPr>
          <p:spPr>
            <a:xfrm rot="15373125">
              <a:off x="7208280" y="2581927"/>
              <a:ext cx="907936" cy="1586537"/>
            </a:xfrm>
            <a:prstGeom prst="wedgeEllipseCallout">
              <a:avLst>
                <a:gd name="adj1" fmla="val -39157"/>
                <a:gd name="adj2" fmla="val -88430"/>
              </a:avLst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" rtlCol="0" anchor="ctr"/>
            <a:lstStyle/>
            <a:p>
              <a:pPr algn="ctr"/>
              <a:r>
                <a:rPr lang="uk-UA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ІТ </a:t>
              </a:r>
              <a:r>
                <a:rPr lang="ru-RU" sz="14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и связь</a:t>
              </a:r>
              <a:endParaRPr lang="ru-RU" sz="1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9" name="Выноска со стрелкой вправо 28"/>
          <p:cNvSpPr/>
          <p:nvPr/>
        </p:nvSpPr>
        <p:spPr>
          <a:xfrm>
            <a:off x="179512" y="3789042"/>
            <a:ext cx="2477628" cy="2322459"/>
          </a:xfrm>
          <a:prstGeom prst="rightArrowCallout">
            <a:avLst>
              <a:gd name="adj1" fmla="val 14839"/>
              <a:gd name="adj2" fmla="val 25000"/>
              <a:gd name="adj3" fmla="val 17803"/>
              <a:gd name="adj4" fmla="val 64977"/>
            </a:avLst>
          </a:prstGeom>
          <a:solidFill>
            <a:schemeClr val="accent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Сферы применения услуг М2М</a:t>
            </a:r>
            <a:endParaRPr lang="ru-RU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1668</TotalTime>
  <Words>1114</Words>
  <Application>Microsoft Office PowerPoint</Application>
  <PresentationFormat>Экран (4:3)</PresentationFormat>
  <Paragraphs>340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Вадим</cp:lastModifiedBy>
  <cp:revision>305</cp:revision>
  <cp:lastPrinted>2017-04-24T13:14:26Z</cp:lastPrinted>
  <dcterms:created xsi:type="dcterms:W3CDTF">2016-10-31T10:11:48Z</dcterms:created>
  <dcterms:modified xsi:type="dcterms:W3CDTF">2017-06-07T06:28:09Z</dcterms:modified>
</cp:coreProperties>
</file>