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3" r:id="rId4"/>
    <p:sldId id="261" r:id="rId5"/>
    <p:sldId id="258" r:id="rId6"/>
    <p:sldId id="264" r:id="rId7"/>
    <p:sldId id="259" r:id="rId8"/>
    <p:sldId id="262" r:id="rId9"/>
    <p:sldId id="268" r:id="rId10"/>
    <p:sldId id="269" r:id="rId11"/>
    <p:sldId id="270" r:id="rId12"/>
    <p:sldId id="271" r:id="rId13"/>
    <p:sldId id="273" r:id="rId14"/>
    <p:sldId id="27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525" autoAdjust="0"/>
    <p:restoredTop sz="84889" autoAdjust="0"/>
  </p:normalViewPr>
  <p:slideViewPr>
    <p:cSldViewPr snapToGrid="0">
      <p:cViewPr varScale="1">
        <p:scale>
          <a:sx n="74" d="100"/>
          <a:sy n="74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E059A-06F2-4A82-9FCD-D340050CC824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07ABE-F086-41D2-8C18-E1A82F77B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5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Modern cellular networks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07ABE-F086-41D2-8C18-E1A82F77BB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SDN or</a:t>
            </a:r>
            <a:r>
              <a:rPr lang="en-US" baseline="0" dirty="0" smtClean="0"/>
              <a:t> software defined networking is the solution which is transforming networking architecture by decoupling data and control plane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07ABE-F086-41D2-8C18-E1A82F77BB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97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523A0-40D6-4143-B4B9-E215F7BFF6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2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07ABE-F086-41D2-8C18-E1A82F77BB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57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07ABE-F086-41D2-8C18-E1A82F77BB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66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точки зрения пользователя, время на получение ответа на свои запрос к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Web-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службс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называемое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сквозным временем отклика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end-to-end response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хте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можно разбить на два главных компонента: время сети и время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Wcb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-сайта (см рис. 3.1). Время сети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(network time)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это время, потраченное различными сообщениями на перемещения от пользовательского браузера до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-сайта. В свою очередь, время сети можно разделить на задержку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время передачи.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Задержка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[latency)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указывает на количество времени в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RTT (round-trip time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время на передачу и подтверждение приема), затрачиваемого на обмен сообщениями между клиентским браузером и сайтом. Задержка зависит от природы используемых протоколов передачи данных н. в случае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-страниц, от дизайна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-страниц, что более подробно рассматривается в этой главе.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Время передачи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(transmission time)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 это время, необходимое для передачи всех байт, которыми обмениваются браузер и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-сайт Время передачи зависит от пропускной способности самого медленного соединении в цепочке между браузером и сайтом.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Запрос на получение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-службы может посетить один или большее количество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Web-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сайтов. Время, затрачиваемое запросом на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сайтс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можно разложить на два компонента (см. рис. 3.1): время обслуживания и время нахождения в очереди.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Время обслуживания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 time)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это промежуток времени, в течение которого запрос обслуживается такими ресурсами, как процессоры, диски, сегменты локальной сети или линии связи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C39E8-CEDC-46B7-A207-6ECD10671D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13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C39E8-CEDC-46B7-A207-6ECD10671D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25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C39E8-CEDC-46B7-A207-6ECD10671D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5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17C9-998E-48C3-9366-BD0141BFE628}" type="datetime1">
              <a:rPr lang="en-US" smtClean="0"/>
              <a:t>6/8/2017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2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EE2C-62D2-45A3-B04C-44A74895487F}" type="datetime1">
              <a:rPr lang="en-US" smtClean="0"/>
              <a:t>6/8/2017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1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7887-13F3-4D3B-B333-F7FF3299F1F7}" type="datetime1">
              <a:rPr lang="en-US" smtClean="0"/>
              <a:t>6/8/2017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5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4A94-510E-496B-850A-D4EC92FF45CD}" type="datetime1">
              <a:rPr lang="en-US" smtClean="0"/>
              <a:t>6/8/2017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FB4B-DFD6-44C4-AD5B-DD7FA7429FFE}" type="datetime1">
              <a:rPr lang="en-US" smtClean="0"/>
              <a:t>6/8/2017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7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6188-43F7-42FC-A20E-C52014265454}" type="datetime1">
              <a:rPr lang="en-US" smtClean="0"/>
              <a:t>6/8/2017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96D7-7750-434A-A293-80B19D1196E7}" type="datetime1">
              <a:rPr lang="en-US" smtClean="0"/>
              <a:t>6/8/2017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1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E2913-339B-4222-BAF0-45A08F38948B}" type="datetime1">
              <a:rPr lang="en-US" smtClean="0"/>
              <a:t>6/8/2017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5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3C07-D33F-40DC-B2C4-A868E9DE3C0C}" type="datetime1">
              <a:rPr lang="en-US" smtClean="0"/>
              <a:t>6/8/2017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4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C74F-709F-4DF3-859E-B5015CB01E54}" type="datetime1">
              <a:rPr lang="en-US" smtClean="0"/>
              <a:t>6/8/2017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5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5868-1CB3-4DCB-AF8F-C7791EDEC879}" type="datetime1">
              <a:rPr lang="en-US" smtClean="0"/>
              <a:t>6/8/2017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6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5F6E6-9421-4E4B-AE02-772F7336D212}" type="datetime1">
              <a:rPr lang="en-US" smtClean="0"/>
              <a:t>6/8/2017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627D6-F700-4A70-9893-237B11A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3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665622" y="2318554"/>
            <a:ext cx="9144000" cy="1634284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Control plane requirements for wireless and cellular networks based on SDN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2976" y="420562"/>
            <a:ext cx="9144000" cy="1655762"/>
          </a:xfrm>
        </p:spPr>
        <p:txBody>
          <a:bodyPr/>
          <a:lstStyle/>
          <a:p>
            <a:r>
              <a:rPr lang="en-US" dirty="0" smtClean="0"/>
              <a:t>Ministry of Education and Science of Ukraine</a:t>
            </a:r>
          </a:p>
          <a:p>
            <a:r>
              <a:rPr lang="en-US" dirty="0"/>
              <a:t>State </a:t>
            </a:r>
            <a:r>
              <a:rPr lang="en-US" dirty="0" smtClean="0"/>
              <a:t>University of Telecommunications</a:t>
            </a:r>
            <a:endParaRPr lang="ru-RU" dirty="0"/>
          </a:p>
          <a:p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35428" y="4766848"/>
            <a:ext cx="4361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err="1"/>
              <a:t>Pavlo</a:t>
            </a:r>
            <a:r>
              <a:rPr lang="en-US" dirty="0"/>
              <a:t> </a:t>
            </a:r>
            <a:r>
              <a:rPr lang="en-US" dirty="0" err="1" smtClean="0"/>
              <a:t>Melnikov</a:t>
            </a:r>
            <a:r>
              <a:rPr lang="en-US" dirty="0" smtClean="0"/>
              <a:t>, Ph.D. student</a:t>
            </a:r>
          </a:p>
          <a:p>
            <a:pPr algn="r"/>
            <a:r>
              <a:rPr lang="en-US" dirty="0"/>
              <a:t>State University </a:t>
            </a:r>
            <a:r>
              <a:rPr lang="en-US" dirty="0" smtClean="0"/>
              <a:t>of Telecommunications</a:t>
            </a:r>
            <a:endParaRPr lang="ru-RU" dirty="0"/>
          </a:p>
          <a:p>
            <a:pPr algn="r"/>
            <a:endParaRPr lang="en-US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022" y="285344"/>
            <a:ext cx="1219200" cy="1219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89889" cy="178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48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20" y="1613647"/>
            <a:ext cx="8702115" cy="388484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316482" y="496665"/>
            <a:ext cx="72542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Response delay minimization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76" y="283743"/>
            <a:ext cx="1219200" cy="1219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" y="73311"/>
            <a:ext cx="1692613" cy="169261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80520" y="5735329"/>
            <a:ext cx="116604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To minimize response delay, we need to define bandwidth server and router delay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3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16482" y="496665"/>
            <a:ext cx="72542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Response delay minimization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76" y="283743"/>
            <a:ext cx="1219200" cy="1219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" y="73311"/>
            <a:ext cx="1692613" cy="169261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13881" y="1765924"/>
            <a:ext cx="106087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The goal is to define</a:t>
            </a:r>
            <a:r>
              <a:rPr lang="ru-RU" sz="2600" dirty="0" smtClean="0"/>
              <a:t> </a:t>
            </a:r>
            <a:r>
              <a:rPr lang="en-US" sz="2600" dirty="0" smtClean="0"/>
              <a:t>Bandwidth-delay</a:t>
            </a:r>
          </a:p>
          <a:p>
            <a:r>
              <a:rPr lang="en-US" sz="2600" dirty="0" smtClean="0"/>
              <a:t> minimization which is introduced by a TCP Protocol  </a:t>
            </a:r>
          </a:p>
          <a:p>
            <a:r>
              <a:rPr lang="en-US" sz="2600" dirty="0" smtClean="0"/>
              <a:t> 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5793" y="2801470"/>
            <a:ext cx="5153025" cy="131445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46996" y="2894756"/>
            <a:ext cx="46945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Bandwidth x Delay = BDP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5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16482" y="496665"/>
            <a:ext cx="72542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Server delay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76" y="283743"/>
            <a:ext cx="1219200" cy="1219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" y="73311"/>
            <a:ext cx="1692613" cy="169261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13881" y="1765924"/>
            <a:ext cx="106087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The goal is to define</a:t>
            </a:r>
            <a:r>
              <a:rPr lang="ru-RU" sz="2600" dirty="0" smtClean="0"/>
              <a:t> </a:t>
            </a:r>
            <a:r>
              <a:rPr lang="en-US" sz="2600" dirty="0" smtClean="0"/>
              <a:t>delay minimization introduced by a RAID5 disc array which is located on a server.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881" y="5520317"/>
            <a:ext cx="6343841" cy="52759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00896" y="4847589"/>
            <a:ext cx="106087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Input intensity for request of one server disc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3881" y="2838609"/>
            <a:ext cx="106087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After counting the number of read operations, which are made by read write requests, we can get an equation for an input intensity of disc requests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896" y="3618864"/>
            <a:ext cx="5924550" cy="1228725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2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16482" y="496665"/>
            <a:ext cx="72542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Network delay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76" y="283743"/>
            <a:ext cx="1219200" cy="1219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" y="73311"/>
            <a:ext cx="1692613" cy="169261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12346" y="1765924"/>
            <a:ext cx="1060870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The goal is to define</a:t>
            </a:r>
            <a:r>
              <a:rPr lang="ru-RU" sz="2600" dirty="0" smtClean="0"/>
              <a:t> </a:t>
            </a:r>
            <a:r>
              <a:rPr lang="en-US" sz="2600" dirty="0" smtClean="0"/>
              <a:t>delay minimization which is introduced by a border router.</a:t>
            </a:r>
          </a:p>
          <a:p>
            <a:r>
              <a:rPr lang="en-US" sz="2600" dirty="0" smtClean="0"/>
              <a:t>The time </a:t>
            </a:r>
            <a:r>
              <a:rPr lang="en-US" sz="2600" dirty="0" err="1" smtClean="0"/>
              <a:t>nedded</a:t>
            </a:r>
            <a:r>
              <a:rPr lang="en-US" sz="2600" dirty="0" smtClean="0"/>
              <a:t> for router for datagram processing is called router delay and its value usually is represented by router manufacturer. The general time of message servicing on a router:</a:t>
            </a:r>
          </a:p>
          <a:p>
            <a:endParaRPr lang="en-US" sz="2600" dirty="0" smtClean="0"/>
          </a:p>
          <a:p>
            <a:r>
              <a:rPr lang="en-US" sz="2600" dirty="0" smtClean="0"/>
              <a:t>, where</a:t>
            </a:r>
          </a:p>
          <a:p>
            <a:endParaRPr lang="en-US" sz="26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5211092" y="3757610"/>
            <a:ext cx="29888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err="1">
                <a:solidFill>
                  <a:schemeClr val="accent1">
                    <a:lumMod val="50000"/>
                  </a:schemeClr>
                </a:solidFill>
              </a:rPr>
              <a:t>Rts</a:t>
            </a:r>
            <a:r>
              <a:rPr lang="en-US" sz="27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2700" dirty="0" err="1">
                <a:solidFill>
                  <a:schemeClr val="accent1">
                    <a:lumMod val="50000"/>
                  </a:schemeClr>
                </a:solidFill>
              </a:rPr>
              <a:t>Nd</a:t>
            </a:r>
            <a:r>
              <a:rPr lang="en-US" sz="2700" dirty="0">
                <a:solidFill>
                  <a:schemeClr val="accent1">
                    <a:lumMod val="50000"/>
                  </a:schemeClr>
                </a:solidFill>
              </a:rPr>
              <a:t> x </a:t>
            </a:r>
            <a:r>
              <a:rPr lang="en-US" sz="2700" dirty="0" err="1">
                <a:solidFill>
                  <a:schemeClr val="accent1">
                    <a:lumMod val="50000"/>
                  </a:schemeClr>
                </a:solidFill>
              </a:rPr>
              <a:t>Tdr</a:t>
            </a:r>
            <a:endParaRPr lang="en-US" sz="27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12346" y="4860449"/>
            <a:ext cx="6096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700" dirty="0" err="1"/>
              <a:t>Rts</a:t>
            </a:r>
            <a:r>
              <a:rPr lang="en-US" sz="2700" dirty="0"/>
              <a:t> – Router service time</a:t>
            </a:r>
          </a:p>
          <a:p>
            <a:r>
              <a:rPr lang="en-US" sz="2700" dirty="0" err="1"/>
              <a:t>Nd</a:t>
            </a:r>
            <a:r>
              <a:rPr lang="en-US" sz="2700" dirty="0"/>
              <a:t> – number of datagrams</a:t>
            </a:r>
          </a:p>
          <a:p>
            <a:r>
              <a:rPr lang="en-US" sz="2700" dirty="0" err="1" smtClean="0"/>
              <a:t>Tdr</a:t>
            </a:r>
            <a:r>
              <a:rPr lang="en-US" sz="2700" dirty="0" smtClean="0"/>
              <a:t> </a:t>
            </a:r>
            <a:r>
              <a:rPr lang="en-US" sz="2700" dirty="0"/>
              <a:t>– Router delay (latency)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14</a:t>
            </a:fld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46760" y="3549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accent5"/>
                </a:solidFill>
                <a:latin typeface="+mn-lt"/>
              </a:rPr>
              <a:t>Use Case</a:t>
            </a:r>
            <a:r>
              <a:rPr lang="uk-UA" sz="3200" b="1" dirty="0" smtClean="0">
                <a:solidFill>
                  <a:schemeClr val="accent5"/>
                </a:solidFill>
                <a:latin typeface="+mn-lt"/>
              </a:rPr>
              <a:t>:</a:t>
            </a:r>
            <a:r>
              <a:rPr lang="en-US" sz="3200" b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en-US" sz="3200" b="1" dirty="0" smtClean="0">
                <a:solidFill>
                  <a:schemeClr val="accent5"/>
                </a:solidFill>
                <a:latin typeface="+mn-lt"/>
              </a:rPr>
              <a:t>network equipment </a:t>
            </a:r>
            <a:br>
              <a:rPr lang="en-US" sz="3200" b="1" dirty="0" smtClean="0">
                <a:solidFill>
                  <a:schemeClr val="accent5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accent5"/>
                </a:solidFill>
                <a:latin typeface="+mn-lt"/>
              </a:rPr>
              <a:t>statistics </a:t>
            </a:r>
            <a:r>
              <a:rPr lang="en-US" sz="3200" b="1" dirty="0">
                <a:solidFill>
                  <a:schemeClr val="accent5"/>
                </a:solidFill>
                <a:latin typeface="+mn-lt"/>
              </a:rPr>
              <a:t>request </a:t>
            </a:r>
            <a:r>
              <a:rPr lang="en-US" sz="3200" b="1" dirty="0" smtClean="0">
                <a:solidFill>
                  <a:schemeClr val="accent5"/>
                </a:solidFill>
                <a:latin typeface="+mn-lt"/>
              </a:rPr>
              <a:t>using </a:t>
            </a:r>
            <a:r>
              <a:rPr lang="en-US" sz="3200" b="1" dirty="0" err="1" smtClean="0">
                <a:solidFill>
                  <a:schemeClr val="accent5"/>
                </a:solidFill>
                <a:latin typeface="+mn-lt"/>
              </a:rPr>
              <a:t>Openflow</a:t>
            </a:r>
            <a:r>
              <a:rPr lang="en-US" sz="3200" b="1" dirty="0" smtClean="0">
                <a:solidFill>
                  <a:schemeClr val="accent5"/>
                </a:solidFill>
                <a:latin typeface="+mn-lt"/>
              </a:rPr>
              <a:t> protocol</a:t>
            </a:r>
            <a:r>
              <a:rPr lang="uk-UA" sz="3200" b="1" dirty="0" smtClean="0">
                <a:solidFill>
                  <a:schemeClr val="accent5"/>
                </a:solidFill>
                <a:latin typeface="+mn-lt"/>
              </a:rPr>
              <a:t> </a:t>
            </a:r>
            <a:endParaRPr lang="en-US" sz="3200" b="1" dirty="0">
              <a:solidFill>
                <a:schemeClr val="accent5"/>
              </a:solidFill>
              <a:latin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76" y="283743"/>
            <a:ext cx="1219200" cy="1219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89889" cy="178988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46760" y="2488649"/>
            <a:ext cx="4382589" cy="415498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switch(</a:t>
            </a:r>
            <a:r>
              <a:rPr lang="en-US" sz="800" dirty="0" err="1">
                <a:solidFill>
                  <a:schemeClr val="bg1"/>
                </a:solidFill>
              </a:rPr>
              <a:t>reqinfo</a:t>
            </a:r>
            <a:r>
              <a:rPr lang="en-US" sz="800" dirty="0">
                <a:solidFill>
                  <a:schemeClr val="bg1"/>
                </a:solidFill>
              </a:rPr>
              <a:t>-&gt;mode)</a:t>
            </a:r>
          </a:p>
          <a:p>
            <a:r>
              <a:rPr lang="en-US" sz="800" dirty="0">
                <a:solidFill>
                  <a:schemeClr val="bg1"/>
                </a:solidFill>
              </a:rPr>
              <a:t> {</a:t>
            </a:r>
          </a:p>
          <a:p>
            <a:r>
              <a:rPr lang="en-US" sz="800" dirty="0">
                <a:solidFill>
                  <a:schemeClr val="bg1"/>
                </a:solidFill>
              </a:rPr>
              <a:t>  case MODE_GET: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</a:t>
            </a:r>
            <a:r>
              <a:rPr lang="en-US" sz="800" dirty="0" err="1">
                <a:solidFill>
                  <a:schemeClr val="bg1"/>
                </a:solidFill>
              </a:rPr>
              <a:t>pthread_mutex_lock</a:t>
            </a:r>
            <a:r>
              <a:rPr lang="en-US" sz="800" dirty="0">
                <a:solidFill>
                  <a:schemeClr val="bg1"/>
                </a:solidFill>
              </a:rPr>
              <a:t>(&amp;</a:t>
            </a:r>
            <a:r>
              <a:rPr lang="en-US" sz="800" dirty="0" err="1">
                <a:solidFill>
                  <a:schemeClr val="bg1"/>
                </a:solidFill>
              </a:rPr>
              <a:t>cambstats_mutex</a:t>
            </a:r>
            <a:r>
              <a:rPr lang="en-US" sz="800" dirty="0">
                <a:solidFill>
                  <a:schemeClr val="bg1"/>
                </a:solidFill>
              </a:rPr>
              <a:t>);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switch(</a:t>
            </a:r>
            <a:r>
              <a:rPr lang="en-US" sz="800" dirty="0" err="1">
                <a:solidFill>
                  <a:schemeClr val="bg1"/>
                </a:solidFill>
              </a:rPr>
              <a:t>reginfo</a:t>
            </a:r>
            <a:r>
              <a:rPr lang="en-US" sz="800" dirty="0">
                <a:solidFill>
                  <a:schemeClr val="bg1"/>
                </a:solidFill>
              </a:rPr>
              <a:t>-&gt;</a:t>
            </a:r>
            <a:r>
              <a:rPr lang="en-US" sz="800" dirty="0" err="1">
                <a:solidFill>
                  <a:schemeClr val="bg1"/>
                </a:solidFill>
              </a:rPr>
              <a:t>handlerName</a:t>
            </a:r>
            <a:r>
              <a:rPr lang="en-US" sz="800" dirty="0">
                <a:solidFill>
                  <a:schemeClr val="bg1"/>
                </a:solidFill>
              </a:rPr>
              <a:t>[0])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{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case '0': // 0 </a:t>
            </a:r>
            <a:r>
              <a:rPr lang="en-US" sz="800" dirty="0" err="1">
                <a:solidFill>
                  <a:schemeClr val="bg1"/>
                </a:solidFill>
              </a:rPr>
              <a:t>force_upd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</a:t>
            </a:r>
            <a:r>
              <a:rPr lang="en-US" sz="800" dirty="0" err="1">
                <a:solidFill>
                  <a:schemeClr val="bg1"/>
                </a:solidFill>
              </a:rPr>
              <a:t>camb_stats_schedule_update</a:t>
            </a:r>
            <a:r>
              <a:rPr lang="en-US" sz="800" dirty="0">
                <a:solidFill>
                  <a:schemeClr val="bg1"/>
                </a:solidFill>
              </a:rPr>
              <a:t>(STATS_UPD_ATH_ETH);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break;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case '1': // 1 </a:t>
            </a:r>
            <a:r>
              <a:rPr lang="en-US" sz="800" dirty="0" err="1">
                <a:solidFill>
                  <a:schemeClr val="bg1"/>
                </a:solidFill>
              </a:rPr>
              <a:t>eth_rx_bytes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param_64 = eth0_stats_res.rx_bytes &gt;&gt; 7; break;    /*convert to </a:t>
            </a:r>
            <a:r>
              <a:rPr lang="en-US" sz="800" dirty="0" err="1">
                <a:solidFill>
                  <a:schemeClr val="bg1"/>
                </a:solidFill>
              </a:rPr>
              <a:t>KBit</a:t>
            </a:r>
            <a:r>
              <a:rPr lang="en-US" sz="800" dirty="0">
                <a:solidFill>
                  <a:schemeClr val="bg1"/>
                </a:solidFill>
              </a:rPr>
              <a:t> 8/1024 /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case '2': // 2 </a:t>
            </a:r>
            <a:r>
              <a:rPr lang="en-US" sz="800" dirty="0" err="1">
                <a:solidFill>
                  <a:schemeClr val="bg1"/>
                </a:solidFill>
              </a:rPr>
              <a:t>eth_rx_packets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param_64 = eth0_stats_res.rx_packets; break;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case '3': // 3 </a:t>
            </a:r>
            <a:r>
              <a:rPr lang="en-US" sz="800" dirty="0" err="1">
                <a:solidFill>
                  <a:schemeClr val="bg1"/>
                </a:solidFill>
              </a:rPr>
              <a:t>eth_rx_errors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param_64 = eth0_stats_res.rx_errors; break;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case '4': // 4 </a:t>
            </a:r>
            <a:r>
              <a:rPr lang="en-US" sz="800" dirty="0" err="1">
                <a:solidFill>
                  <a:schemeClr val="bg1"/>
                </a:solidFill>
              </a:rPr>
              <a:t>eth_rx_drops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param_64 = eth0_stats_res.rx_drops; break;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case '5': // 5 </a:t>
            </a:r>
            <a:r>
              <a:rPr lang="en-US" sz="800" dirty="0" err="1">
                <a:solidFill>
                  <a:schemeClr val="bg1"/>
                </a:solidFill>
              </a:rPr>
              <a:t>eth_rx_multicast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param_64 = eth0_stats_res.rx_multicast; break;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case '6': // 6 </a:t>
            </a:r>
            <a:r>
              <a:rPr lang="en-US" sz="800" dirty="0" err="1">
                <a:solidFill>
                  <a:schemeClr val="bg1"/>
                </a:solidFill>
              </a:rPr>
              <a:t>eth_rx_broadcast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param_64 = eth0_stats_res.rx_broadcast; break;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case '7': // 7 </a:t>
            </a:r>
            <a:r>
              <a:rPr lang="en-US" sz="800" dirty="0" err="1">
                <a:solidFill>
                  <a:schemeClr val="bg1"/>
                </a:solidFill>
              </a:rPr>
              <a:t>eth_tx_bytes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param_64 = eth0_stats_res.tx_bytes &gt;&gt; 7; break;     /*convert to </a:t>
            </a:r>
            <a:r>
              <a:rPr lang="en-US" sz="800" dirty="0" err="1">
                <a:solidFill>
                  <a:schemeClr val="bg1"/>
                </a:solidFill>
              </a:rPr>
              <a:t>KBit</a:t>
            </a:r>
            <a:r>
              <a:rPr lang="en-US" sz="800" dirty="0">
                <a:solidFill>
                  <a:schemeClr val="bg1"/>
                </a:solidFill>
              </a:rPr>
              <a:t> 8/1024 /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case '8': // 8 </a:t>
            </a:r>
            <a:r>
              <a:rPr lang="en-US" sz="800" dirty="0" err="1">
                <a:solidFill>
                  <a:schemeClr val="bg1"/>
                </a:solidFill>
              </a:rPr>
              <a:t>eth_tx_packets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param_64 = eth0_stats_res.tx_packets; break;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case '9': // 9 </a:t>
            </a:r>
            <a:r>
              <a:rPr lang="en-US" sz="800" dirty="0" err="1">
                <a:solidFill>
                  <a:schemeClr val="bg1"/>
                </a:solidFill>
              </a:rPr>
              <a:t>eth_tx_errors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param_64 = eth0_stats_res.tx_errors; break;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case 'A': // A </a:t>
            </a:r>
            <a:r>
              <a:rPr lang="en-US" sz="800" dirty="0" err="1">
                <a:solidFill>
                  <a:schemeClr val="bg1"/>
                </a:solidFill>
              </a:rPr>
              <a:t>eth_tx_drops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param_64 = eth0_stats_res.tx_drops; break;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case 'B': // B </a:t>
            </a:r>
            <a:r>
              <a:rPr lang="en-US" sz="800" dirty="0" err="1">
                <a:solidFill>
                  <a:schemeClr val="bg1"/>
                </a:solidFill>
              </a:rPr>
              <a:t>eth_tx_multicast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param_64 = eth0_stats_res.tx_multicast; break</a:t>
            </a:r>
            <a:r>
              <a:rPr lang="en-US" sz="800" dirty="0" smtClean="0">
                <a:solidFill>
                  <a:schemeClr val="bg1"/>
                </a:solidFill>
              </a:rPr>
              <a:t>;</a:t>
            </a:r>
            <a:endParaRPr lang="ru-RU" sz="800" dirty="0" smtClean="0">
              <a:solidFill>
                <a:schemeClr val="bg1"/>
              </a:solidFill>
            </a:endParaRPr>
          </a:p>
          <a:p>
            <a:r>
              <a:rPr lang="en-US" sz="800" dirty="0" smtClean="0">
                <a:solidFill>
                  <a:schemeClr val="bg1"/>
                </a:solidFill>
              </a:rPr>
              <a:t>}</a:t>
            </a:r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892" y="2493633"/>
            <a:ext cx="5776461" cy="304172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53652" y="1954603"/>
            <a:ext cx="17412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Request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53774" y="1954603"/>
            <a:ext cx="29063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Response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0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15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523240" y="1907780"/>
            <a:ext cx="10633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Using </a:t>
            </a:r>
            <a:r>
              <a:rPr lang="en-US" sz="2400" dirty="0"/>
              <a:t>SDN </a:t>
            </a:r>
            <a:r>
              <a:rPr lang="en-US" sz="2400" dirty="0" smtClean="0"/>
              <a:t>control </a:t>
            </a:r>
            <a:r>
              <a:rPr lang="en-US" sz="2400" dirty="0"/>
              <a:t>plane for </a:t>
            </a:r>
            <a:r>
              <a:rPr lang="en-US" sz="2400" dirty="0" smtClean="0"/>
              <a:t>gathering and analyzing statistics </a:t>
            </a:r>
            <a:r>
              <a:rPr lang="en-US" sz="2400" dirty="0"/>
              <a:t>data </a:t>
            </a:r>
            <a:r>
              <a:rPr lang="en-US" sz="2400" dirty="0" smtClean="0"/>
              <a:t>of terminal </a:t>
            </a:r>
            <a:r>
              <a:rPr lang="en-US" sz="2400" dirty="0"/>
              <a:t>equipment, </a:t>
            </a:r>
            <a:r>
              <a:rPr lang="en-US" sz="2400" dirty="0" smtClean="0"/>
              <a:t>calculating </a:t>
            </a:r>
            <a:r>
              <a:rPr lang="en-US" sz="2400" dirty="0"/>
              <a:t>the intensity of read requests disk arrays, reducing </a:t>
            </a:r>
            <a:r>
              <a:rPr lang="en-US" sz="2400" dirty="0" smtClean="0"/>
              <a:t>the request-response latency is beneficial for using in wireless and cellular networks.</a:t>
            </a:r>
            <a:endParaRPr lang="en-US" sz="24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23240" y="315091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accent5"/>
                </a:solidFill>
                <a:latin typeface="+mn-lt"/>
              </a:rPr>
              <a:t>Conclussion</a:t>
            </a:r>
            <a:endParaRPr lang="en-US" b="1" dirty="0">
              <a:solidFill>
                <a:schemeClr val="accent5"/>
              </a:solidFill>
              <a:latin typeface="+mn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76" y="283743"/>
            <a:ext cx="1219200" cy="1219200"/>
          </a:xfrm>
          <a:prstGeom prst="rect">
            <a:avLst/>
          </a:prstGeom>
        </p:spPr>
      </p:pic>
      <p:sp>
        <p:nvSpPr>
          <p:cNvPr id="11" name="Номер слайда 9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3627D6-F700-4A70-9893-237B11ADDFC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" y="73311"/>
            <a:ext cx="1692613" cy="169261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040" y="3477440"/>
            <a:ext cx="5180965" cy="269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1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16</a:t>
            </a:fld>
            <a:endParaRPr lang="en-US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455121" y="2619496"/>
            <a:ext cx="2836929" cy="16342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Thank You!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76" y="283743"/>
            <a:ext cx="1219200" cy="1219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" y="73311"/>
            <a:ext cx="1692613" cy="169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0976" y="3449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+mn-lt"/>
              </a:rPr>
              <a:t>Content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76" y="283743"/>
            <a:ext cx="1219200" cy="1219200"/>
          </a:xfrm>
          <a:prstGeom prst="rect">
            <a:avLst/>
          </a:prstGeom>
        </p:spPr>
      </p:pic>
      <p:sp>
        <p:nvSpPr>
          <p:cNvPr id="6" name="Freeform 4"/>
          <p:cNvSpPr>
            <a:spLocks/>
          </p:cNvSpPr>
          <p:nvPr/>
        </p:nvSpPr>
        <p:spPr bwMode="gray">
          <a:xfrm>
            <a:off x="3077083" y="4188619"/>
            <a:ext cx="7540936" cy="568325"/>
          </a:xfrm>
          <a:custGeom>
            <a:avLst/>
            <a:gdLst>
              <a:gd name="T0" fmla="*/ 0 w 2856"/>
              <a:gd name="T1" fmla="*/ 5 h 358"/>
              <a:gd name="T2" fmla="*/ 0 w 2856"/>
              <a:gd name="T3" fmla="*/ 357 h 358"/>
              <a:gd name="T4" fmla="*/ 2667 w 2856"/>
              <a:gd name="T5" fmla="*/ 357 h 358"/>
              <a:gd name="T6" fmla="*/ 2854 w 2856"/>
              <a:gd name="T7" fmla="*/ 182 h 358"/>
              <a:gd name="T8" fmla="*/ 2667 w 2856"/>
              <a:gd name="T9" fmla="*/ 0 h 358"/>
              <a:gd name="T10" fmla="*/ 0 w 2856"/>
              <a:gd name="T11" fmla="*/ 5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9050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 b="1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1166580" y="4188619"/>
            <a:ext cx="1767628" cy="568325"/>
          </a:xfrm>
          <a:custGeom>
            <a:avLst/>
            <a:gdLst>
              <a:gd name="T0" fmla="*/ 372 w 372"/>
              <a:gd name="T1" fmla="*/ 1 h 358"/>
              <a:gd name="T2" fmla="*/ 372 w 372"/>
              <a:gd name="T3" fmla="*/ 358 h 358"/>
              <a:gd name="T4" fmla="*/ 165 w 372"/>
              <a:gd name="T5" fmla="*/ 357 h 358"/>
              <a:gd name="T6" fmla="*/ 0 w 372"/>
              <a:gd name="T7" fmla="*/ 181 h 358"/>
              <a:gd name="T8" fmla="*/ 164 w 372"/>
              <a:gd name="T9" fmla="*/ 1 h 358"/>
              <a:gd name="T10" fmla="*/ 372 w 372"/>
              <a:gd name="T11" fmla="*/ 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9050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gray">
          <a:xfrm>
            <a:off x="3077083" y="3413919"/>
            <a:ext cx="7540936" cy="568325"/>
          </a:xfrm>
          <a:custGeom>
            <a:avLst/>
            <a:gdLst>
              <a:gd name="T0" fmla="*/ 0 w 2856"/>
              <a:gd name="T1" fmla="*/ 5 h 358"/>
              <a:gd name="T2" fmla="*/ 0 w 2856"/>
              <a:gd name="T3" fmla="*/ 357 h 358"/>
              <a:gd name="T4" fmla="*/ 2667 w 2856"/>
              <a:gd name="T5" fmla="*/ 357 h 358"/>
              <a:gd name="T6" fmla="*/ 2854 w 2856"/>
              <a:gd name="T7" fmla="*/ 182 h 358"/>
              <a:gd name="T8" fmla="*/ 2667 w 2856"/>
              <a:gd name="T9" fmla="*/ 0 h 358"/>
              <a:gd name="T10" fmla="*/ 0 w 2856"/>
              <a:gd name="T11" fmla="*/ 5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9050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gray">
          <a:xfrm>
            <a:off x="1166580" y="3413919"/>
            <a:ext cx="1767628" cy="568325"/>
          </a:xfrm>
          <a:custGeom>
            <a:avLst/>
            <a:gdLst>
              <a:gd name="T0" fmla="*/ 372 w 372"/>
              <a:gd name="T1" fmla="*/ 1 h 358"/>
              <a:gd name="T2" fmla="*/ 372 w 372"/>
              <a:gd name="T3" fmla="*/ 358 h 358"/>
              <a:gd name="T4" fmla="*/ 165 w 372"/>
              <a:gd name="T5" fmla="*/ 357 h 358"/>
              <a:gd name="T6" fmla="*/ 0 w 372"/>
              <a:gd name="T7" fmla="*/ 181 h 358"/>
              <a:gd name="T8" fmla="*/ 164 w 372"/>
              <a:gd name="T9" fmla="*/ 1 h 358"/>
              <a:gd name="T10" fmla="*/ 372 w 372"/>
              <a:gd name="T11" fmla="*/ 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9050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gray">
          <a:xfrm>
            <a:off x="3077083" y="2631281"/>
            <a:ext cx="7540936" cy="568325"/>
          </a:xfrm>
          <a:custGeom>
            <a:avLst/>
            <a:gdLst>
              <a:gd name="T0" fmla="*/ 0 w 2856"/>
              <a:gd name="T1" fmla="*/ 5 h 358"/>
              <a:gd name="T2" fmla="*/ 0 w 2856"/>
              <a:gd name="T3" fmla="*/ 357 h 358"/>
              <a:gd name="T4" fmla="*/ 2667 w 2856"/>
              <a:gd name="T5" fmla="*/ 357 h 358"/>
              <a:gd name="T6" fmla="*/ 2854 w 2856"/>
              <a:gd name="T7" fmla="*/ 182 h 358"/>
              <a:gd name="T8" fmla="*/ 2667 w 2856"/>
              <a:gd name="T9" fmla="*/ 0 h 358"/>
              <a:gd name="T10" fmla="*/ 0 w 2856"/>
              <a:gd name="T11" fmla="*/ 5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9050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 b="1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gray">
          <a:xfrm>
            <a:off x="1166580" y="2631281"/>
            <a:ext cx="1767628" cy="568325"/>
          </a:xfrm>
          <a:custGeom>
            <a:avLst/>
            <a:gdLst>
              <a:gd name="T0" fmla="*/ 372 w 372"/>
              <a:gd name="T1" fmla="*/ 1 h 358"/>
              <a:gd name="T2" fmla="*/ 372 w 372"/>
              <a:gd name="T3" fmla="*/ 358 h 358"/>
              <a:gd name="T4" fmla="*/ 165 w 372"/>
              <a:gd name="T5" fmla="*/ 357 h 358"/>
              <a:gd name="T6" fmla="*/ 0 w 372"/>
              <a:gd name="T7" fmla="*/ 181 h 358"/>
              <a:gd name="T8" fmla="*/ 164 w 372"/>
              <a:gd name="T9" fmla="*/ 1 h 358"/>
              <a:gd name="T10" fmla="*/ 372 w 372"/>
              <a:gd name="T11" fmla="*/ 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9050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gray">
          <a:xfrm>
            <a:off x="1166580" y="1840706"/>
            <a:ext cx="1767628" cy="568325"/>
          </a:xfrm>
          <a:custGeom>
            <a:avLst/>
            <a:gdLst>
              <a:gd name="T0" fmla="*/ 372 w 372"/>
              <a:gd name="T1" fmla="*/ 1 h 358"/>
              <a:gd name="T2" fmla="*/ 372 w 372"/>
              <a:gd name="T3" fmla="*/ 358 h 358"/>
              <a:gd name="T4" fmla="*/ 165 w 372"/>
              <a:gd name="T5" fmla="*/ 357 h 358"/>
              <a:gd name="T6" fmla="*/ 0 w 372"/>
              <a:gd name="T7" fmla="*/ 181 h 358"/>
              <a:gd name="T8" fmla="*/ 164 w 372"/>
              <a:gd name="T9" fmla="*/ 1 h 358"/>
              <a:gd name="T10" fmla="*/ 372 w 372"/>
              <a:gd name="T11" fmla="*/ 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gray">
          <a:xfrm>
            <a:off x="3065972" y="1840706"/>
            <a:ext cx="7555893" cy="568325"/>
          </a:xfrm>
          <a:custGeom>
            <a:avLst/>
            <a:gdLst>
              <a:gd name="T0" fmla="*/ 0 w 2856"/>
              <a:gd name="T1" fmla="*/ 5 h 358"/>
              <a:gd name="T2" fmla="*/ 0 w 2856"/>
              <a:gd name="T3" fmla="*/ 357 h 358"/>
              <a:gd name="T4" fmla="*/ 2667 w 2856"/>
              <a:gd name="T5" fmla="*/ 357 h 358"/>
              <a:gd name="T6" fmla="*/ 2854 w 2856"/>
              <a:gd name="T7" fmla="*/ 182 h 358"/>
              <a:gd name="T8" fmla="*/ 2667 w 2856"/>
              <a:gd name="T9" fmla="*/ 0 h 358"/>
              <a:gd name="T10" fmla="*/ 0 w 2856"/>
              <a:gd name="T11" fmla="*/ 5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dirty="0">
                <a:solidFill>
                  <a:schemeClr val="bg1"/>
                </a:solidFill>
                <a:ea typeface="SimHei" pitchFamily="49" charset="-122"/>
              </a:rPr>
              <a:t>Introduction</a:t>
            </a:r>
            <a:endParaRPr lang="zh-CN" altLang="en-US" sz="2000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gray">
          <a:xfrm>
            <a:off x="3054224" y="2803716"/>
            <a:ext cx="7628816" cy="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defTabSz="877888" fontAlgn="base">
              <a:lnSpc>
                <a:spcPts val="1700"/>
              </a:lnSpc>
              <a:spcBef>
                <a:spcPct val="100000"/>
              </a:spcBef>
              <a:spcAft>
                <a:spcPct val="0"/>
              </a:spcAft>
              <a:buClr>
                <a:srgbClr val="595959"/>
              </a:buClr>
              <a:buSzPct val="55000"/>
            </a:pPr>
            <a:r>
              <a:rPr lang="en-US" sz="2000" dirty="0" smtClean="0">
                <a:solidFill>
                  <a:schemeClr val="bg1"/>
                </a:solidFill>
              </a:rPr>
              <a:t>SDN Architecture</a:t>
            </a:r>
            <a:endParaRPr lang="en-US" sz="2000" dirty="0">
              <a:solidFill>
                <a:schemeClr val="bg1"/>
              </a:solidFill>
            </a:endParaRPr>
          </a:p>
          <a:p>
            <a:pPr marL="444500" indent="-444500" defTabSz="877888" fontAlgn="base">
              <a:lnSpc>
                <a:spcPts val="1700"/>
              </a:lnSpc>
              <a:spcBef>
                <a:spcPct val="100000"/>
              </a:spcBef>
              <a:spcAft>
                <a:spcPct val="0"/>
              </a:spcAft>
              <a:buClr>
                <a:srgbClr val="595959"/>
              </a:buClr>
              <a:buSzPct val="55000"/>
            </a:pPr>
            <a:endParaRPr lang="en-US" altLang="zh-CN" sz="2000" dirty="0">
              <a:solidFill>
                <a:schemeClr val="bg1"/>
              </a:solidFill>
              <a:latin typeface="FrutigerNext LT Bold"/>
              <a:ea typeface="SimHei" pitchFamily="49" charset="-122"/>
            </a:endParaRPr>
          </a:p>
        </p:txBody>
      </p:sp>
      <p:grpSp>
        <p:nvGrpSpPr>
          <p:cNvPr id="15" name="组合 37"/>
          <p:cNvGrpSpPr>
            <a:grpSpLocks/>
          </p:cNvGrpSpPr>
          <p:nvPr/>
        </p:nvGrpSpPr>
        <p:grpSpPr bwMode="auto">
          <a:xfrm>
            <a:off x="1896252" y="1793080"/>
            <a:ext cx="925244" cy="2989260"/>
            <a:chOff x="2334152" y="1163993"/>
            <a:chExt cx="320040" cy="2990049"/>
          </a:xfrm>
        </p:grpSpPr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2334152" y="1163993"/>
              <a:ext cx="304118" cy="64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333333">
                  <a:alpha val="50000"/>
                </a:srgbClr>
              </a:outerShdw>
            </a:effectLst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zh-CN" sz="3600" b="1" dirty="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gray">
            <a:xfrm>
              <a:off x="2350074" y="1964303"/>
              <a:ext cx="304118" cy="64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333333">
                  <a:alpha val="50000"/>
                </a:srgbClr>
              </a:outerShdw>
            </a:effectLst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zh-CN" sz="3600" b="1" dirty="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gray">
            <a:xfrm>
              <a:off x="2350074" y="2732855"/>
              <a:ext cx="304118" cy="64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333333">
                  <a:alpha val="50000"/>
                </a:srgbClr>
              </a:outerShdw>
            </a:effectLst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zh-CN" sz="3600" b="1" dirty="0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gray">
            <a:xfrm>
              <a:off x="2340521" y="3512523"/>
              <a:ext cx="304118" cy="64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333333">
                  <a:alpha val="50000"/>
                </a:srgbClr>
              </a:outerShdw>
            </a:effectLst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zh-CN" sz="3600" b="1" dirty="0">
                  <a:solidFill>
                    <a:srgbClr val="FFFFFF"/>
                  </a:solidFill>
                </a:rPr>
                <a:t>4</a:t>
              </a: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gray">
          <a:xfrm>
            <a:off x="3090662" y="4255433"/>
            <a:ext cx="76889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bg1"/>
                </a:solidFill>
              </a:rPr>
              <a:t>System requirements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000" dirty="0">
              <a:solidFill>
                <a:schemeClr val="bg1"/>
              </a:solidFill>
              <a:ea typeface="SimHei" pitchFamily="49" charset="-122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" y="73311"/>
            <a:ext cx="1692613" cy="1692613"/>
          </a:xfrm>
          <a:prstGeom prst="rect">
            <a:avLst/>
          </a:prstGeom>
        </p:spPr>
      </p:pic>
      <p:sp>
        <p:nvSpPr>
          <p:cNvPr id="2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E404A56-92BF-4818-AA61-6760AF47B0F0}" type="slidenum">
              <a:rPr lang="en-US" sz="2500" smtClean="0"/>
              <a:t>2</a:t>
            </a:fld>
            <a:endParaRPr lang="en-US" sz="2500" dirty="0"/>
          </a:p>
        </p:txBody>
      </p:sp>
      <p:sp>
        <p:nvSpPr>
          <p:cNvPr id="24" name="Freeform 4"/>
          <p:cNvSpPr>
            <a:spLocks/>
          </p:cNvSpPr>
          <p:nvPr/>
        </p:nvSpPr>
        <p:spPr bwMode="gray">
          <a:xfrm>
            <a:off x="3077083" y="5023323"/>
            <a:ext cx="7540936" cy="568325"/>
          </a:xfrm>
          <a:custGeom>
            <a:avLst/>
            <a:gdLst>
              <a:gd name="T0" fmla="*/ 0 w 2856"/>
              <a:gd name="T1" fmla="*/ 5 h 358"/>
              <a:gd name="T2" fmla="*/ 0 w 2856"/>
              <a:gd name="T3" fmla="*/ 357 h 358"/>
              <a:gd name="T4" fmla="*/ 2667 w 2856"/>
              <a:gd name="T5" fmla="*/ 357 h 358"/>
              <a:gd name="T6" fmla="*/ 2854 w 2856"/>
              <a:gd name="T7" fmla="*/ 182 h 358"/>
              <a:gd name="T8" fmla="*/ 2667 w 2856"/>
              <a:gd name="T9" fmla="*/ 0 h 358"/>
              <a:gd name="T10" fmla="*/ 0 w 2856"/>
              <a:gd name="T11" fmla="*/ 5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9050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 b="1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5" name="Freeform 5"/>
          <p:cNvSpPr>
            <a:spLocks/>
          </p:cNvSpPr>
          <p:nvPr/>
        </p:nvSpPr>
        <p:spPr bwMode="gray">
          <a:xfrm>
            <a:off x="1166580" y="5023323"/>
            <a:ext cx="1767628" cy="568325"/>
          </a:xfrm>
          <a:custGeom>
            <a:avLst/>
            <a:gdLst>
              <a:gd name="T0" fmla="*/ 372 w 372"/>
              <a:gd name="T1" fmla="*/ 1 h 358"/>
              <a:gd name="T2" fmla="*/ 372 w 372"/>
              <a:gd name="T3" fmla="*/ 358 h 358"/>
              <a:gd name="T4" fmla="*/ 165 w 372"/>
              <a:gd name="T5" fmla="*/ 357 h 358"/>
              <a:gd name="T6" fmla="*/ 0 w 372"/>
              <a:gd name="T7" fmla="*/ 181 h 358"/>
              <a:gd name="T8" fmla="*/ 164 w 372"/>
              <a:gd name="T9" fmla="*/ 1 h 358"/>
              <a:gd name="T10" fmla="*/ 372 w 372"/>
              <a:gd name="T11" fmla="*/ 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9050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gray">
          <a:xfrm>
            <a:off x="3065972" y="5107430"/>
            <a:ext cx="7688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solidFill>
                  <a:schemeClr val="bg1"/>
                </a:solidFill>
                <a:ea typeface="SimHei" pitchFamily="49" charset="-122"/>
              </a:rPr>
              <a:t>Response Delay analysis </a:t>
            </a:r>
            <a:endParaRPr lang="en-US" altLang="zh-CN" sz="2000" dirty="0">
              <a:solidFill>
                <a:schemeClr val="bg1"/>
              </a:solidFill>
              <a:ea typeface="SimHei" pitchFamily="49" charset="-122"/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gray">
          <a:xfrm>
            <a:off x="1942282" y="4963319"/>
            <a:ext cx="879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uk-UA" altLang="zh-CN" sz="3600" b="1" dirty="0" smtClean="0">
                <a:solidFill>
                  <a:srgbClr val="FFFFFF"/>
                </a:solidFill>
              </a:rPr>
              <a:t>5</a:t>
            </a:r>
            <a:endParaRPr lang="en-US" altLang="zh-CN" sz="3600" b="1" dirty="0">
              <a:solidFill>
                <a:srgbClr val="FFFFFF"/>
              </a:solidFill>
            </a:endParaRPr>
          </a:p>
        </p:txBody>
      </p:sp>
      <p:sp>
        <p:nvSpPr>
          <p:cNvPr id="28" name="Freeform 4"/>
          <p:cNvSpPr>
            <a:spLocks/>
          </p:cNvSpPr>
          <p:nvPr/>
        </p:nvSpPr>
        <p:spPr bwMode="gray">
          <a:xfrm>
            <a:off x="3077083" y="5785629"/>
            <a:ext cx="7540936" cy="568325"/>
          </a:xfrm>
          <a:custGeom>
            <a:avLst/>
            <a:gdLst>
              <a:gd name="T0" fmla="*/ 0 w 2856"/>
              <a:gd name="T1" fmla="*/ 5 h 358"/>
              <a:gd name="T2" fmla="*/ 0 w 2856"/>
              <a:gd name="T3" fmla="*/ 357 h 358"/>
              <a:gd name="T4" fmla="*/ 2667 w 2856"/>
              <a:gd name="T5" fmla="*/ 357 h 358"/>
              <a:gd name="T6" fmla="*/ 2854 w 2856"/>
              <a:gd name="T7" fmla="*/ 182 h 358"/>
              <a:gd name="T8" fmla="*/ 2667 w 2856"/>
              <a:gd name="T9" fmla="*/ 0 h 358"/>
              <a:gd name="T10" fmla="*/ 0 w 2856"/>
              <a:gd name="T11" fmla="*/ 5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9050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 b="1" dirty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9" name="Freeform 5"/>
          <p:cNvSpPr>
            <a:spLocks/>
          </p:cNvSpPr>
          <p:nvPr/>
        </p:nvSpPr>
        <p:spPr bwMode="gray">
          <a:xfrm>
            <a:off x="1166580" y="5785629"/>
            <a:ext cx="1767628" cy="568325"/>
          </a:xfrm>
          <a:custGeom>
            <a:avLst/>
            <a:gdLst>
              <a:gd name="T0" fmla="*/ 372 w 372"/>
              <a:gd name="T1" fmla="*/ 1 h 358"/>
              <a:gd name="T2" fmla="*/ 372 w 372"/>
              <a:gd name="T3" fmla="*/ 358 h 358"/>
              <a:gd name="T4" fmla="*/ 165 w 372"/>
              <a:gd name="T5" fmla="*/ 357 h 358"/>
              <a:gd name="T6" fmla="*/ 0 w 372"/>
              <a:gd name="T7" fmla="*/ 181 h 358"/>
              <a:gd name="T8" fmla="*/ 164 w 372"/>
              <a:gd name="T9" fmla="*/ 1 h 358"/>
              <a:gd name="T10" fmla="*/ 372 w 372"/>
              <a:gd name="T11" fmla="*/ 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9050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gray">
          <a:xfrm>
            <a:off x="1942282" y="5725625"/>
            <a:ext cx="879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gray">
          <a:xfrm>
            <a:off x="3054224" y="3491464"/>
            <a:ext cx="76288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</a:rPr>
              <a:t>Appliance of SDN in context of wireless and cellular networks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gray">
          <a:xfrm>
            <a:off x="3090662" y="5833299"/>
            <a:ext cx="7688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 smtClean="0">
                <a:solidFill>
                  <a:schemeClr val="bg1"/>
                </a:solidFill>
                <a:ea typeface="SimHei" pitchFamily="49" charset="-122"/>
              </a:rPr>
              <a:t>Conclussion</a:t>
            </a:r>
            <a:endParaRPr lang="en-US" altLang="zh-CN" sz="2000" dirty="0">
              <a:solidFill>
                <a:schemeClr val="bg1"/>
              </a:solidFill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448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z="2500" smtClean="0"/>
              <a:t>3</a:t>
            </a:fld>
            <a:endParaRPr lang="en-US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1633" y="1886937"/>
            <a:ext cx="50016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u="sng" dirty="0"/>
              <a:t>Problems with Current Cellular </a:t>
            </a:r>
            <a:r>
              <a:rPr lang="en-US" sz="2200" u="sng" dirty="0" smtClean="0"/>
              <a:t>Networks</a:t>
            </a:r>
            <a:r>
              <a:rPr lang="en-US" sz="2200" dirty="0" smtClean="0"/>
              <a:t>:</a:t>
            </a:r>
            <a:endParaRPr lang="en-US" sz="2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76" y="283743"/>
            <a:ext cx="1219200" cy="1219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" y="73311"/>
            <a:ext cx="1692613" cy="169261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52753" y="2374058"/>
            <a:ext cx="645187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/>
              <a:t>Plagued </a:t>
            </a:r>
            <a:r>
              <a:rPr lang="en-US" sz="2000" dirty="0"/>
              <a:t>by complex and inflexible architecture </a:t>
            </a:r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Most </a:t>
            </a:r>
            <a:r>
              <a:rPr lang="en-US" sz="2000" dirty="0"/>
              <a:t>data plane related functionality centralized </a:t>
            </a:r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Control </a:t>
            </a:r>
            <a:r>
              <a:rPr lang="en-US" sz="2000" dirty="0"/>
              <a:t>plane too distributed </a:t>
            </a:r>
            <a:r>
              <a:rPr lang="en-US" sz="2000" dirty="0" smtClean="0"/>
              <a:t>e.g</a:t>
            </a:r>
            <a:r>
              <a:rPr lang="en-US" sz="2000" dirty="0"/>
              <a:t>., radio resource </a:t>
            </a:r>
            <a:r>
              <a:rPr lang="en-US" sz="2000" dirty="0" smtClean="0"/>
              <a:t>allocation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No </a:t>
            </a:r>
            <a:r>
              <a:rPr lang="en-US" sz="2000" dirty="0"/>
              <a:t>clear separation between control and data planes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00098" y="627229"/>
            <a:ext cx="31060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</a:rPr>
              <a:t>Introduction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679" y="1671994"/>
            <a:ext cx="5835127" cy="4190326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313428" y="5657903"/>
            <a:ext cx="46038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Too complex and inflexible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75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625" y="1396772"/>
            <a:ext cx="7521677" cy="4575765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56187" y="207810"/>
            <a:ext cx="10055942" cy="126762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+mn-lt"/>
              </a:rPr>
              <a:t>SDN Architecture</a:t>
            </a:r>
            <a:endParaRPr lang="en-US" b="1" dirty="0">
              <a:solidFill>
                <a:schemeClr val="accent5"/>
              </a:solidFill>
              <a:latin typeface="+mn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76" y="283743"/>
            <a:ext cx="1219200" cy="1219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" y="73311"/>
            <a:ext cx="1692613" cy="1692613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z="2500" smtClean="0"/>
              <a:t>4</a:t>
            </a:fld>
            <a:endParaRPr lang="en-US" sz="2500"/>
          </a:p>
        </p:txBody>
      </p:sp>
      <p:sp>
        <p:nvSpPr>
          <p:cNvPr id="10" name="Прямоугольник 9"/>
          <p:cNvSpPr/>
          <p:nvPr/>
        </p:nvSpPr>
        <p:spPr>
          <a:xfrm>
            <a:off x="2183120" y="5954137"/>
            <a:ext cx="7505260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00" dirty="0" smtClean="0">
                <a:solidFill>
                  <a:schemeClr val="accent5">
                    <a:lumMod val="75000"/>
                  </a:schemeClr>
                </a:solidFill>
              </a:rPr>
              <a:t>Simplifying complexity in </a:t>
            </a:r>
            <a:r>
              <a:rPr lang="en-US" sz="3400" dirty="0">
                <a:solidFill>
                  <a:schemeClr val="accent5">
                    <a:lumMod val="75000"/>
                  </a:schemeClr>
                </a:solidFill>
              </a:rPr>
              <a:t>network</a:t>
            </a:r>
            <a:r>
              <a:rPr lang="en-US" sz="3400" dirty="0" smtClean="0">
                <a:solidFill>
                  <a:schemeClr val="accent5">
                    <a:lumMod val="75000"/>
                  </a:schemeClr>
                </a:solidFill>
              </a:rPr>
              <a:t> control</a:t>
            </a:r>
            <a:endParaRPr lang="en-US" sz="3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31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+mn-lt"/>
              </a:rPr>
              <a:t>Main terminology of SDN</a:t>
            </a:r>
            <a:endParaRPr lang="en-US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u="sng" dirty="0" err="1" smtClean="0">
                <a:solidFill>
                  <a:srgbClr val="FF0000"/>
                </a:solidFill>
              </a:rPr>
              <a:t>OpenFlow</a:t>
            </a:r>
            <a:r>
              <a:rPr lang="en-US" sz="1800" dirty="0" smtClean="0"/>
              <a:t> is the protocol which is used in software defined networks</a:t>
            </a:r>
            <a:r>
              <a:rPr lang="ru-RU" sz="1800" dirty="0"/>
              <a:t> </a:t>
            </a:r>
            <a:r>
              <a:rPr lang="en-US" sz="1800" dirty="0" smtClean="0"/>
              <a:t>for communicating between SDN operational nodes. Can be used as a control and management protocol</a:t>
            </a:r>
          </a:p>
          <a:p>
            <a:r>
              <a:rPr lang="en-US" sz="1800" u="sng" dirty="0" smtClean="0">
                <a:solidFill>
                  <a:srgbClr val="FF0000"/>
                </a:solidFill>
              </a:rPr>
              <a:t>Control Plane </a:t>
            </a:r>
            <a:r>
              <a:rPr lang="en-US" sz="1800" dirty="0" smtClean="0"/>
              <a:t>is the layer </a:t>
            </a:r>
            <a:r>
              <a:rPr lang="en-US" sz="1800" dirty="0"/>
              <a:t>of decisions </a:t>
            </a:r>
            <a:r>
              <a:rPr lang="en-US" sz="1800" dirty="0" smtClean="0"/>
              <a:t>applying an incoming and outgoing traffic through the network. </a:t>
            </a:r>
            <a:r>
              <a:rPr lang="en-US" sz="1800" dirty="0"/>
              <a:t>Control plane packets are processed by the router to update the routing table </a:t>
            </a:r>
            <a:r>
              <a:rPr lang="en-US" sz="1800" dirty="0" smtClean="0"/>
              <a:t>information</a:t>
            </a:r>
          </a:p>
          <a:p>
            <a:r>
              <a:rPr lang="en-US" sz="1800" u="sng" dirty="0" smtClean="0">
                <a:solidFill>
                  <a:srgbClr val="FF0000"/>
                </a:solidFill>
              </a:rPr>
              <a:t>Data Plane </a:t>
            </a:r>
            <a:r>
              <a:rPr lang="en-US" sz="1800" dirty="0" smtClean="0"/>
              <a:t>is the layer which forwards </a:t>
            </a:r>
            <a:r>
              <a:rPr lang="en-US" sz="1800" dirty="0"/>
              <a:t>traffic to the next hop along the path to the selected destination network according to control plane logic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76" y="283743"/>
            <a:ext cx="1219200" cy="1219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091" y="3620365"/>
            <a:ext cx="8081818" cy="2778125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z="2500" smtClean="0"/>
              <a:t>5</a:t>
            </a:fld>
            <a:endParaRPr lang="en-US" sz="250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" y="73311"/>
            <a:ext cx="1692613" cy="169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z="2500" smtClean="0"/>
              <a:t>6</a:t>
            </a:fld>
            <a:endParaRPr lang="en-US" sz="2500"/>
          </a:p>
        </p:txBody>
      </p:sp>
      <p:sp>
        <p:nvSpPr>
          <p:cNvPr id="5" name="Прямоугольник 4"/>
          <p:cNvSpPr/>
          <p:nvPr/>
        </p:nvSpPr>
        <p:spPr>
          <a:xfrm>
            <a:off x="579120" y="1765924"/>
            <a:ext cx="10363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FF0000"/>
                </a:solidFill>
              </a:rPr>
              <a:t>Offers</a:t>
            </a:r>
            <a:r>
              <a:rPr lang="en-US" sz="2400" dirty="0" smtClean="0"/>
              <a:t> </a:t>
            </a:r>
            <a:r>
              <a:rPr lang="en-US" sz="2400" dirty="0"/>
              <a:t>a logically centralized control plane - will lead to simpler and effective radio resource management (e.g., inter-cell interference management)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rgbClr val="FF0000"/>
                </a:solidFill>
              </a:rPr>
              <a:t>Enables</a:t>
            </a:r>
            <a:r>
              <a:rPr lang="en-US" sz="2400" dirty="0"/>
              <a:t> common control protocol across diverse wireless technologies - will ease seamless mobility support within and across technologies (e.g., 4G LTE, 3G UMTS, </a:t>
            </a:r>
            <a:r>
              <a:rPr lang="en-US" sz="2400" dirty="0" err="1" smtClean="0"/>
              <a:t>WiFi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rgbClr val="FF0000"/>
                </a:solidFill>
              </a:rPr>
              <a:t>Allows</a:t>
            </a:r>
            <a:r>
              <a:rPr lang="en-US" sz="2400" dirty="0"/>
              <a:t> distributing traffic monitoring at switches deep inside the core network and ease the burden on the packet </a:t>
            </a:r>
            <a:r>
              <a:rPr lang="en-US" sz="2400" dirty="0" smtClean="0"/>
              <a:t>gateway</a:t>
            </a:r>
            <a:endParaRPr lang="en-US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76" y="283743"/>
            <a:ext cx="1219200" cy="1219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" y="73311"/>
            <a:ext cx="1692613" cy="169261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451522" y="425725"/>
            <a:ext cx="8485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Appliance of SDN in wireless and cellular </a:t>
            </a:r>
            <a:endParaRPr lang="en-US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networks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77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05833" y="338721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+mn-lt"/>
              </a:rPr>
              <a:t>SDN and </a:t>
            </a:r>
            <a:r>
              <a:rPr lang="en-US" b="1" dirty="0" err="1" smtClean="0">
                <a:solidFill>
                  <a:schemeClr val="accent5"/>
                </a:solidFill>
                <a:latin typeface="+mn-lt"/>
              </a:rPr>
              <a:t>Openflow</a:t>
            </a:r>
            <a:r>
              <a:rPr lang="en-US" b="1" dirty="0" smtClean="0">
                <a:solidFill>
                  <a:schemeClr val="accent5"/>
                </a:solidFill>
                <a:latin typeface="+mn-lt"/>
              </a:rPr>
              <a:t> Use Case </a:t>
            </a:r>
            <a:endParaRPr lang="en-US" b="1" dirty="0">
              <a:solidFill>
                <a:schemeClr val="accent5"/>
              </a:solidFill>
              <a:latin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76" y="283743"/>
            <a:ext cx="1219200" cy="1219200"/>
          </a:xfrm>
          <a:prstGeom prst="rect">
            <a:avLst/>
          </a:prstGeom>
        </p:spPr>
      </p:pic>
      <p:sp>
        <p:nvSpPr>
          <p:cNvPr id="7" name="Объект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Appliance of</a:t>
            </a:r>
            <a:r>
              <a:rPr lang="uk-UA" dirty="0" smtClean="0"/>
              <a:t> </a:t>
            </a:r>
            <a:r>
              <a:rPr lang="en-US" dirty="0" smtClean="0"/>
              <a:t>SDN in control plane for receiving statistics data from wireless and cellular networks on</a:t>
            </a:r>
            <a:r>
              <a:rPr lang="uk-UA" dirty="0" smtClean="0"/>
              <a:t>:</a:t>
            </a:r>
          </a:p>
          <a:p>
            <a:r>
              <a:rPr lang="en-US" dirty="0" smtClean="0"/>
              <a:t>Physical</a:t>
            </a:r>
            <a:r>
              <a:rPr lang="uk-UA" dirty="0" smtClean="0"/>
              <a:t> (</a:t>
            </a:r>
            <a:r>
              <a:rPr lang="en-US" dirty="0" smtClean="0"/>
              <a:t>RSSI, Antenna Gain, Throughput)</a:t>
            </a:r>
            <a:r>
              <a:rPr lang="uk-UA" dirty="0" smtClean="0"/>
              <a:t>, </a:t>
            </a:r>
          </a:p>
          <a:p>
            <a:r>
              <a:rPr lang="en-US" dirty="0" smtClean="0"/>
              <a:t>Data Link </a:t>
            </a:r>
            <a:r>
              <a:rPr lang="ru-RU" dirty="0" smtClean="0"/>
              <a:t>(</a:t>
            </a:r>
            <a:r>
              <a:rPr lang="en-US" dirty="0" smtClean="0"/>
              <a:t>MAC Addresses, Frame Counters</a:t>
            </a:r>
            <a:r>
              <a:rPr lang="ru-RU" dirty="0" smtClean="0"/>
              <a:t>),</a:t>
            </a:r>
          </a:p>
          <a:p>
            <a:r>
              <a:rPr lang="en-US" dirty="0" smtClean="0"/>
              <a:t>Network</a:t>
            </a:r>
            <a:r>
              <a:rPr lang="ru-RU" dirty="0" smtClean="0"/>
              <a:t> (</a:t>
            </a:r>
            <a:r>
              <a:rPr lang="en-US" dirty="0" smtClean="0"/>
              <a:t>IP addresses</a:t>
            </a:r>
            <a:r>
              <a:rPr lang="ru-RU" dirty="0" smtClean="0"/>
              <a:t>, </a:t>
            </a:r>
            <a:r>
              <a:rPr lang="en-US" dirty="0" smtClean="0"/>
              <a:t>subnetworks, Packet Counters)</a:t>
            </a:r>
            <a:r>
              <a:rPr lang="uk-UA" dirty="0" smtClean="0"/>
              <a:t>,</a:t>
            </a:r>
          </a:p>
          <a:p>
            <a:r>
              <a:rPr lang="en-US" dirty="0" smtClean="0"/>
              <a:t>Transport</a:t>
            </a:r>
            <a:r>
              <a:rPr lang="uk-UA" dirty="0" smtClean="0"/>
              <a:t> (</a:t>
            </a:r>
            <a:r>
              <a:rPr lang="en-US" dirty="0" smtClean="0"/>
              <a:t>active</a:t>
            </a:r>
            <a:r>
              <a:rPr lang="uk-UA" dirty="0" smtClean="0"/>
              <a:t> </a:t>
            </a:r>
            <a:r>
              <a:rPr lang="en-US" dirty="0" smtClean="0"/>
              <a:t>TCP/UDP connections</a:t>
            </a:r>
            <a:r>
              <a:rPr lang="uk-UA" dirty="0" smtClean="0"/>
              <a:t>)</a:t>
            </a:r>
            <a:endParaRPr lang="en-US" dirty="0" smtClean="0"/>
          </a:p>
          <a:p>
            <a:r>
              <a:rPr lang="en-US" dirty="0" smtClean="0"/>
              <a:t>Session (Number of active sessions (VoIP))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layers;</a:t>
            </a:r>
            <a:endParaRPr lang="uk-UA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7</a:t>
            </a:fld>
            <a:endParaRPr lang="en-US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" y="73311"/>
            <a:ext cx="1692613" cy="169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35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23240" y="315091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+mn-lt"/>
              </a:rPr>
              <a:t>Requirements to the system</a:t>
            </a:r>
            <a:endParaRPr lang="en-US" b="1" dirty="0">
              <a:solidFill>
                <a:schemeClr val="accent5"/>
              </a:solidFill>
              <a:latin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76" y="283743"/>
            <a:ext cx="1219200" cy="12192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88647" y="2212253"/>
            <a:ext cx="106087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Response delay </a:t>
            </a:r>
            <a:r>
              <a:rPr lang="en-US" sz="2600" dirty="0"/>
              <a:t>minimization</a:t>
            </a:r>
            <a:endParaRPr lang="en-US" sz="26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288647" y="3208546"/>
            <a:ext cx="106087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Statistics gathering</a:t>
            </a:r>
            <a:r>
              <a:rPr lang="uk-UA" sz="2600" dirty="0" smtClean="0"/>
              <a:t> </a:t>
            </a:r>
            <a:r>
              <a:rPr lang="en-US" sz="2600" dirty="0" smtClean="0"/>
              <a:t>on enterprise servers for further analysis by administrator/system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88647" y="4713726"/>
            <a:ext cx="106087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Scaling ability at increasing the number of end devices in a network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27D6-F700-4A70-9893-237B11ADDFCC}" type="slidenum">
              <a:rPr lang="en-US" smtClean="0"/>
              <a:t>8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18599" y="1658255"/>
            <a:ext cx="35376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5"/>
                </a:solidFill>
              </a:rPr>
              <a:t>Requirements to a </a:t>
            </a:r>
            <a:r>
              <a:rPr lang="en-US" sz="2000" dirty="0">
                <a:solidFill>
                  <a:schemeClr val="accent5"/>
                </a:solidFill>
              </a:rPr>
              <a:t>control plane</a:t>
            </a:r>
            <a:endParaRPr lang="en-US" sz="20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81" y="2104980"/>
            <a:ext cx="734717" cy="73471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98" y="2473300"/>
            <a:ext cx="289681" cy="28968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4" y="3103694"/>
            <a:ext cx="851116" cy="85111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60" y="4543108"/>
            <a:ext cx="833678" cy="83367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" y="73311"/>
            <a:ext cx="1692613" cy="169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56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23240" y="315091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Request-Response delay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76" y="283743"/>
            <a:ext cx="1219200" cy="1219200"/>
          </a:xfrm>
          <a:prstGeom prst="rect">
            <a:avLst/>
          </a:prstGeom>
        </p:spPr>
      </p:pic>
      <p:sp>
        <p:nvSpPr>
          <p:cNvPr id="9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63627D6-F700-4A70-9893-237B11ADDFCC}" type="slidenum">
              <a:rPr lang="en-US" smtClean="0"/>
              <a:t>9</a:t>
            </a:fld>
            <a:endParaRPr lang="en-US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" y="73311"/>
            <a:ext cx="1692613" cy="169261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40" y="2007704"/>
            <a:ext cx="10058400" cy="318365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3980815" y="5433137"/>
            <a:ext cx="116604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Parts of a response delay</a:t>
            </a:r>
          </a:p>
        </p:txBody>
      </p:sp>
    </p:spTree>
    <p:extLst>
      <p:ext uri="{BB962C8B-B14F-4D97-AF65-F5344CB8AC3E}">
        <p14:creationId xmlns:p14="http://schemas.microsoft.com/office/powerpoint/2010/main" val="376999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</TotalTime>
  <Words>1055</Words>
  <Application>Microsoft Office PowerPoint</Application>
  <PresentationFormat>Широкоэкранный</PresentationFormat>
  <Paragraphs>140</Paragraphs>
  <Slides>16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宋体</vt:lpstr>
      <vt:lpstr>Arial</vt:lpstr>
      <vt:lpstr>Calibri</vt:lpstr>
      <vt:lpstr>Calibri Light</vt:lpstr>
      <vt:lpstr>等线</vt:lpstr>
      <vt:lpstr>FrutigerNext LT Bold</vt:lpstr>
      <vt:lpstr>SimHei</vt:lpstr>
      <vt:lpstr>Тема Office</vt:lpstr>
      <vt:lpstr>Control plane requirements for wireless and cellular networks based on SDN</vt:lpstr>
      <vt:lpstr>Content</vt:lpstr>
      <vt:lpstr>Презентация PowerPoint</vt:lpstr>
      <vt:lpstr>SDN Architecture</vt:lpstr>
      <vt:lpstr>Main terminology of SDN</vt:lpstr>
      <vt:lpstr>Презентация PowerPoint</vt:lpstr>
      <vt:lpstr>SDN and Openflow Use Case </vt:lpstr>
      <vt:lpstr>Requirements to the system</vt:lpstr>
      <vt:lpstr>Request-Response delay</vt:lpstr>
      <vt:lpstr>Презентация PowerPoint</vt:lpstr>
      <vt:lpstr>Презентация PowerPoint</vt:lpstr>
      <vt:lpstr>Презентация PowerPoint</vt:lpstr>
      <vt:lpstr>Презентация PowerPoint</vt:lpstr>
      <vt:lpstr>Use Case: network equipment  statistics request using Openflow protocol </vt:lpstr>
      <vt:lpstr>Conclussion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Богдан Гутник</dc:creator>
  <cp:lastModifiedBy>Богдан Гутник</cp:lastModifiedBy>
  <cp:revision>24</cp:revision>
  <dcterms:created xsi:type="dcterms:W3CDTF">2017-06-03T09:35:48Z</dcterms:created>
  <dcterms:modified xsi:type="dcterms:W3CDTF">2017-06-08T06:35:14Z</dcterms:modified>
</cp:coreProperties>
</file>