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 id="2147484321" r:id="rId5"/>
    <p:sldMasterId id="2147484331" r:id="rId6"/>
    <p:sldMasterId id="2147484349" r:id="rId7"/>
    <p:sldMasterId id="2147484367" r:id="rId8"/>
    <p:sldMasterId id="2147484373" r:id="rId9"/>
  </p:sldMasterIdLst>
  <p:notesMasterIdLst>
    <p:notesMasterId r:id="rId25"/>
  </p:notesMasterIdLst>
  <p:handoutMasterIdLst>
    <p:handoutMasterId r:id="rId26"/>
  </p:handoutMasterIdLst>
  <p:sldIdLst>
    <p:sldId id="1157" r:id="rId10"/>
    <p:sldId id="1148" r:id="rId11"/>
    <p:sldId id="1143" r:id="rId12"/>
    <p:sldId id="1153" r:id="rId13"/>
    <p:sldId id="1165" r:id="rId14"/>
    <p:sldId id="1105" r:id="rId15"/>
    <p:sldId id="1158" r:id="rId16"/>
    <p:sldId id="1162" r:id="rId17"/>
    <p:sldId id="1166" r:id="rId18"/>
    <p:sldId id="1146" r:id="rId19"/>
    <p:sldId id="1152" r:id="rId20"/>
    <p:sldId id="1164" r:id="rId21"/>
    <p:sldId id="1161" r:id="rId22"/>
    <p:sldId id="1160" r:id="rId23"/>
    <p:sldId id="1163" r:id="rId24"/>
  </p:sldIdLst>
  <p:sldSz cx="9145588" cy="5145088"/>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342832" algn="l" rtl="0" fontAlgn="base">
      <a:spcBef>
        <a:spcPct val="0"/>
      </a:spcBef>
      <a:spcAft>
        <a:spcPct val="0"/>
      </a:spcAft>
      <a:defRPr kern="1200">
        <a:solidFill>
          <a:schemeClr val="tx1"/>
        </a:solidFill>
        <a:latin typeface="Calibri" pitchFamily="34" charset="0"/>
        <a:ea typeface="宋体" charset="-122"/>
        <a:cs typeface="+mn-cs"/>
      </a:defRPr>
    </a:lvl2pPr>
    <a:lvl3pPr marL="685664" algn="l" rtl="0" fontAlgn="base">
      <a:spcBef>
        <a:spcPct val="0"/>
      </a:spcBef>
      <a:spcAft>
        <a:spcPct val="0"/>
      </a:spcAft>
      <a:defRPr kern="1200">
        <a:solidFill>
          <a:schemeClr val="tx1"/>
        </a:solidFill>
        <a:latin typeface="Calibri" pitchFamily="34" charset="0"/>
        <a:ea typeface="宋体" charset="-122"/>
        <a:cs typeface="+mn-cs"/>
      </a:defRPr>
    </a:lvl3pPr>
    <a:lvl4pPr marL="1028495" algn="l" rtl="0" fontAlgn="base">
      <a:spcBef>
        <a:spcPct val="0"/>
      </a:spcBef>
      <a:spcAft>
        <a:spcPct val="0"/>
      </a:spcAft>
      <a:defRPr kern="1200">
        <a:solidFill>
          <a:schemeClr val="tx1"/>
        </a:solidFill>
        <a:latin typeface="Calibri" pitchFamily="34" charset="0"/>
        <a:ea typeface="宋体" charset="-122"/>
        <a:cs typeface="+mn-cs"/>
      </a:defRPr>
    </a:lvl4pPr>
    <a:lvl5pPr marL="1371326" algn="l" rtl="0" fontAlgn="base">
      <a:spcBef>
        <a:spcPct val="0"/>
      </a:spcBef>
      <a:spcAft>
        <a:spcPct val="0"/>
      </a:spcAft>
      <a:defRPr kern="1200">
        <a:solidFill>
          <a:schemeClr val="tx1"/>
        </a:solidFill>
        <a:latin typeface="Calibri" pitchFamily="34" charset="0"/>
        <a:ea typeface="宋体" charset="-122"/>
        <a:cs typeface="+mn-cs"/>
      </a:defRPr>
    </a:lvl5pPr>
    <a:lvl6pPr marL="1714157" algn="l" defTabSz="685664" rtl="0" eaLnBrk="1" latinLnBrk="0" hangingPunct="1">
      <a:defRPr kern="1200">
        <a:solidFill>
          <a:schemeClr val="tx1"/>
        </a:solidFill>
        <a:latin typeface="Calibri" pitchFamily="34" charset="0"/>
        <a:ea typeface="宋体" charset="-122"/>
        <a:cs typeface="+mn-cs"/>
      </a:defRPr>
    </a:lvl6pPr>
    <a:lvl7pPr marL="2056989" algn="l" defTabSz="685664" rtl="0" eaLnBrk="1" latinLnBrk="0" hangingPunct="1">
      <a:defRPr kern="1200">
        <a:solidFill>
          <a:schemeClr val="tx1"/>
        </a:solidFill>
        <a:latin typeface="Calibri" pitchFamily="34" charset="0"/>
        <a:ea typeface="宋体" charset="-122"/>
        <a:cs typeface="+mn-cs"/>
      </a:defRPr>
    </a:lvl7pPr>
    <a:lvl8pPr marL="2399820" algn="l" defTabSz="685664" rtl="0" eaLnBrk="1" latinLnBrk="0" hangingPunct="1">
      <a:defRPr kern="1200">
        <a:solidFill>
          <a:schemeClr val="tx1"/>
        </a:solidFill>
        <a:latin typeface="Calibri" pitchFamily="34" charset="0"/>
        <a:ea typeface="宋体" charset="-122"/>
        <a:cs typeface="+mn-cs"/>
      </a:defRPr>
    </a:lvl8pPr>
    <a:lvl9pPr marL="2742652" algn="l" defTabSz="685664"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xmlns="">
        <p15:guide id="1" orient="horz" pos="351">
          <p15:clr>
            <a:srgbClr val="A4A3A4"/>
          </p15:clr>
        </p15:guide>
        <p15:guide id="2" orient="horz" pos="532">
          <p15:clr>
            <a:srgbClr val="A4A3A4"/>
          </p15:clr>
        </p15:guide>
        <p15:guide id="3" orient="horz" pos="715">
          <p15:clr>
            <a:srgbClr val="A4A3A4"/>
          </p15:clr>
        </p15:guide>
        <p15:guide id="4" orient="horz" pos="2927">
          <p15:clr>
            <a:srgbClr val="A4A3A4"/>
          </p15:clr>
        </p15:guide>
        <p15:guide id="5" pos="5352">
          <p15:clr>
            <a:srgbClr val="A4A3A4"/>
          </p15:clr>
        </p15:guide>
        <p15:guide id="6" pos="41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1FF5BD"/>
    <a:srgbClr val="08B88A"/>
    <a:srgbClr val="66FF33"/>
    <a:srgbClr val="66CCFF"/>
    <a:srgbClr val="FFCC66"/>
    <a:srgbClr val="FF6600"/>
    <a:srgbClr val="99CCFF"/>
    <a:srgbClr val="FF9900"/>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04" autoAdjust="0"/>
    <p:restoredTop sz="78234" autoAdjust="0"/>
  </p:normalViewPr>
  <p:slideViewPr>
    <p:cSldViewPr snapToGrid="0">
      <p:cViewPr>
        <p:scale>
          <a:sx n="100" d="100"/>
          <a:sy n="100" d="100"/>
        </p:scale>
        <p:origin x="-1013" y="-360"/>
      </p:cViewPr>
      <p:guideLst>
        <p:guide orient="horz" pos="351"/>
        <p:guide orient="horz" pos="532"/>
        <p:guide orient="horz" pos="715"/>
        <p:guide orient="horz" pos="2927"/>
        <p:guide pos="5352"/>
        <p:guide pos="415"/>
      </p:guideLst>
    </p:cSldViewPr>
  </p:slideViewPr>
  <p:outlineViewPr>
    <p:cViewPr>
      <p:scale>
        <a:sx n="33" d="100"/>
        <a:sy n="33" d="100"/>
      </p:scale>
      <p:origin x="0" y="390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274"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DDC3EFB1-DF3C-418D-9E22-A8A4149AD64C}" type="datetimeFigureOut">
              <a:rPr lang="zh-CN" altLang="en-US"/>
              <a:pPr>
                <a:defRPr/>
              </a:pPr>
              <a:t>2017/6/8</a:t>
            </a:fld>
            <a:endParaRPr lang="en-US" altLang="zh-CN" dirty="0"/>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D2B376FF-3E32-4A5F-A77C-8A8DB197F227}" type="slidenum">
              <a:rPr lang="zh-CN" altLang="en-US"/>
              <a:pPr>
                <a:defRPr/>
              </a:pPr>
              <a:t>‹#›</a:t>
            </a:fld>
            <a:endParaRPr lang="en-US" altLang="zh-CN" dirty="0"/>
          </a:p>
        </p:txBody>
      </p:sp>
    </p:spTree>
    <p:extLst>
      <p:ext uri="{BB962C8B-B14F-4D97-AF65-F5344CB8AC3E}">
        <p14:creationId xmlns:p14="http://schemas.microsoft.com/office/powerpoint/2010/main" xmlns="" val="329810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BED2B0C-264C-4353-A54D-332686217DC0}" type="datetimeFigureOut">
              <a:rPr lang="zh-CN" altLang="en-US"/>
              <a:pPr>
                <a:defRPr/>
              </a:pPr>
              <a:t>2017/6/8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E8237E2-F070-436E-BC39-F6FC7C33A853}" type="slidenum">
              <a:rPr lang="zh-CN" altLang="en-US"/>
              <a:pPr>
                <a:defRPr/>
              </a:pPr>
              <a:t>‹#›</a:t>
            </a:fld>
            <a:endParaRPr lang="zh-CN" altLang="en-US"/>
          </a:p>
        </p:txBody>
      </p:sp>
    </p:spTree>
    <p:extLst>
      <p:ext uri="{BB962C8B-B14F-4D97-AF65-F5344CB8AC3E}">
        <p14:creationId xmlns:p14="http://schemas.microsoft.com/office/powerpoint/2010/main" xmlns="" val="1128711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832" algn="l" rtl="0" eaLnBrk="0" fontAlgn="base" hangingPunct="0">
      <a:spcBef>
        <a:spcPct val="30000"/>
      </a:spcBef>
      <a:spcAft>
        <a:spcPct val="0"/>
      </a:spcAft>
      <a:defRPr sz="900" kern="1200">
        <a:solidFill>
          <a:schemeClr val="tx1"/>
        </a:solidFill>
        <a:latin typeface="+mn-lt"/>
        <a:ea typeface="+mn-ea"/>
        <a:cs typeface="+mn-cs"/>
      </a:defRPr>
    </a:lvl2pPr>
    <a:lvl3pPr marL="685664" algn="l" rtl="0" eaLnBrk="0" fontAlgn="base" hangingPunct="0">
      <a:spcBef>
        <a:spcPct val="30000"/>
      </a:spcBef>
      <a:spcAft>
        <a:spcPct val="0"/>
      </a:spcAft>
      <a:defRPr sz="900" kern="1200">
        <a:solidFill>
          <a:schemeClr val="tx1"/>
        </a:solidFill>
        <a:latin typeface="+mn-lt"/>
        <a:ea typeface="+mn-ea"/>
        <a:cs typeface="+mn-cs"/>
      </a:defRPr>
    </a:lvl3pPr>
    <a:lvl4pPr marL="1028495" algn="l" rtl="0" eaLnBrk="0" fontAlgn="base" hangingPunct="0">
      <a:spcBef>
        <a:spcPct val="30000"/>
      </a:spcBef>
      <a:spcAft>
        <a:spcPct val="0"/>
      </a:spcAft>
      <a:defRPr sz="900" kern="1200">
        <a:solidFill>
          <a:schemeClr val="tx1"/>
        </a:solidFill>
        <a:latin typeface="+mn-lt"/>
        <a:ea typeface="+mn-ea"/>
        <a:cs typeface="+mn-cs"/>
      </a:defRPr>
    </a:lvl4pPr>
    <a:lvl5pPr marL="1371326" algn="l" rtl="0" eaLnBrk="0" fontAlgn="base" hangingPunct="0">
      <a:spcBef>
        <a:spcPct val="30000"/>
      </a:spcBef>
      <a:spcAft>
        <a:spcPct val="0"/>
      </a:spcAft>
      <a:defRPr sz="900" kern="1200">
        <a:solidFill>
          <a:schemeClr val="tx1"/>
        </a:solidFill>
        <a:latin typeface="+mn-lt"/>
        <a:ea typeface="+mn-ea"/>
        <a:cs typeface="+mn-cs"/>
      </a:defRPr>
    </a:lvl5pPr>
    <a:lvl6pPr marL="1714157" algn="l" defTabSz="685664" rtl="0" eaLnBrk="1" latinLnBrk="0" hangingPunct="1">
      <a:defRPr sz="900" kern="1200">
        <a:solidFill>
          <a:schemeClr val="tx1"/>
        </a:solidFill>
        <a:latin typeface="+mn-lt"/>
        <a:ea typeface="+mn-ea"/>
        <a:cs typeface="+mn-cs"/>
      </a:defRPr>
    </a:lvl6pPr>
    <a:lvl7pPr marL="2056989" algn="l" defTabSz="685664" rtl="0" eaLnBrk="1" latinLnBrk="0" hangingPunct="1">
      <a:defRPr sz="900" kern="1200">
        <a:solidFill>
          <a:schemeClr val="tx1"/>
        </a:solidFill>
        <a:latin typeface="+mn-lt"/>
        <a:ea typeface="+mn-ea"/>
        <a:cs typeface="+mn-cs"/>
      </a:defRPr>
    </a:lvl7pPr>
    <a:lvl8pPr marL="2399820" algn="l" defTabSz="685664" rtl="0" eaLnBrk="1" latinLnBrk="0" hangingPunct="1">
      <a:defRPr sz="900" kern="1200">
        <a:solidFill>
          <a:schemeClr val="tx1"/>
        </a:solidFill>
        <a:latin typeface="+mn-lt"/>
        <a:ea typeface="+mn-ea"/>
        <a:cs typeface="+mn-cs"/>
      </a:defRPr>
    </a:lvl8pPr>
    <a:lvl9pPr marL="2742652" algn="l" defTabSz="6856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114.net/keyword/%D0%C5%CF%A2%BB%A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900" b="1" kern="1200" dirty="0" smtClean="0">
                <a:solidFill>
                  <a:schemeClr val="tx1"/>
                </a:solidFill>
                <a:latin typeface="+mn-lt"/>
                <a:ea typeface="+mn-ea"/>
                <a:cs typeface="+mn-cs"/>
              </a:rPr>
              <a:t>建言：充分利用频谱资源 促进经济高速增长</a:t>
            </a:r>
            <a:endParaRPr lang="en-US" sz="900" kern="1200" dirty="0" smtClean="0">
              <a:solidFill>
                <a:schemeClr val="tx1"/>
              </a:solidFill>
              <a:latin typeface="+mn-lt"/>
              <a:ea typeface="+mn-ea"/>
              <a:cs typeface="+mn-cs"/>
            </a:endParaRPr>
          </a:p>
          <a:p>
            <a:r>
              <a:rPr lang="zh-CN" altLang="en-US" sz="900" kern="1200" dirty="0" smtClean="0">
                <a:solidFill>
                  <a:schemeClr val="tx1"/>
                </a:solidFill>
                <a:latin typeface="+mn-lt"/>
                <a:ea typeface="+mn-ea"/>
                <a:cs typeface="+mn-cs"/>
              </a:rPr>
              <a:t>据统计，移动通信的渗透率每提高</a:t>
            </a:r>
            <a:r>
              <a:rPr lang="en-US" sz="900" kern="1200" dirty="0" smtClean="0">
                <a:solidFill>
                  <a:schemeClr val="tx1"/>
                </a:solidFill>
                <a:latin typeface="+mn-lt"/>
                <a:ea typeface="+mn-ea"/>
                <a:cs typeface="+mn-cs"/>
              </a:rPr>
              <a:t>10%</a:t>
            </a:r>
            <a:r>
              <a:rPr lang="zh-CN" altLang="en-US" sz="900" kern="1200" dirty="0" smtClean="0">
                <a:solidFill>
                  <a:schemeClr val="tx1"/>
                </a:solidFill>
                <a:latin typeface="+mn-lt"/>
                <a:ea typeface="+mn-ea"/>
                <a:cs typeface="+mn-cs"/>
              </a:rPr>
              <a:t>，对</a:t>
            </a:r>
            <a:r>
              <a:rPr lang="en-US" sz="900" kern="1200" dirty="0" smtClean="0">
                <a:solidFill>
                  <a:schemeClr val="tx1"/>
                </a:solidFill>
                <a:latin typeface="+mn-lt"/>
                <a:ea typeface="+mn-ea"/>
                <a:cs typeface="+mn-cs"/>
              </a:rPr>
              <a:t>GDP</a:t>
            </a:r>
            <a:r>
              <a:rPr lang="zh-CN" altLang="en-US" sz="900" kern="1200" dirty="0" smtClean="0">
                <a:solidFill>
                  <a:schemeClr val="tx1"/>
                </a:solidFill>
                <a:latin typeface="+mn-lt"/>
                <a:ea typeface="+mn-ea"/>
                <a:cs typeface="+mn-cs"/>
              </a:rPr>
              <a:t>的拉动作用将达到</a:t>
            </a:r>
            <a:r>
              <a:rPr lang="en-US" sz="900" kern="1200" dirty="0" smtClean="0">
                <a:solidFill>
                  <a:schemeClr val="tx1"/>
                </a:solidFill>
                <a:latin typeface="+mn-lt"/>
                <a:ea typeface="+mn-ea"/>
                <a:cs typeface="+mn-cs"/>
              </a:rPr>
              <a:t>1.1%</a:t>
            </a:r>
            <a:r>
              <a:rPr lang="zh-CN" altLang="en-US" sz="900" kern="1200" dirty="0" smtClean="0">
                <a:solidFill>
                  <a:schemeClr val="tx1"/>
                </a:solidFill>
                <a:latin typeface="+mn-lt"/>
                <a:ea typeface="+mn-ea"/>
                <a:cs typeface="+mn-cs"/>
              </a:rPr>
              <a:t>。要充分认识</a:t>
            </a:r>
            <a:r>
              <a:rPr lang="zh-CN" altLang="en-US" sz="900" u="sng" kern="1200" dirty="0" smtClean="0">
                <a:solidFill>
                  <a:schemeClr val="tx1"/>
                </a:solidFill>
                <a:latin typeface="+mn-lt"/>
                <a:ea typeface="+mn-ea"/>
                <a:cs typeface="+mn-cs"/>
                <a:hlinkClick r:id="rId3"/>
              </a:rPr>
              <a:t>信息化</a:t>
            </a:r>
            <a:r>
              <a:rPr lang="zh-CN" altLang="en-US" sz="900" kern="1200" dirty="0" smtClean="0">
                <a:solidFill>
                  <a:schemeClr val="tx1"/>
                </a:solidFill>
                <a:latin typeface="+mn-lt"/>
                <a:ea typeface="+mn-ea"/>
                <a:cs typeface="+mn-cs"/>
              </a:rPr>
              <a:t>在建设创新型社会和经济发展中的先导性和基础性作用以及频率资源作为建设“无所不在”网络的基础性作用。</a:t>
            </a:r>
            <a:endParaRPr lang="en-US" sz="9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900" kern="1200" dirty="0" smtClean="0">
                <a:solidFill>
                  <a:schemeClr val="tx1"/>
                </a:solidFill>
                <a:latin typeface="+mn-lt"/>
                <a:ea typeface="+mn-ea"/>
                <a:cs typeface="+mn-cs"/>
              </a:rPr>
              <a:t>要像关注土地资源一样充分关注频谱资源的闲置问题，尽快规划释放数字红利频谱，并将其作为国家宽带战略配套政策的一部分。在移动宽带急剧发展的今天，要充分认识频谱资源的闲置与土地资源的闲置一样，会产生昂贵的经济发展机会成本。尽快启动农村地区的无线宽带广覆盖以及远程教育、远程医疗等民生应用，以缩小城乡数字鸿沟。</a:t>
            </a:r>
            <a:endParaRPr lang="en-US" sz="900" kern="1200" dirty="0" smtClean="0">
              <a:solidFill>
                <a:schemeClr val="tx1"/>
              </a:solidFill>
              <a:latin typeface="+mn-lt"/>
              <a:ea typeface="+mn-ea"/>
              <a:cs typeface="+mn-cs"/>
            </a:endParaRPr>
          </a:p>
          <a:p>
            <a:endParaRPr lang="en-US" altLang="zh-CN" sz="9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8237E2-F070-436E-BC39-F6FC7C33A853}" type="slidenum">
              <a:rPr lang="zh-CN" altLang="en-US" smtClean="0"/>
              <a:pPr>
                <a:defRPr/>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328058-29F7-46C6-8D38-03A129804023}" type="slidenum">
              <a:rPr lang="en-US" altLang="zh-CN" smtClean="0"/>
              <a:pPr/>
              <a:t>3</a:t>
            </a:fld>
            <a:endParaRPr lang="en-US" altLang="zh-CN" dirty="0"/>
          </a:p>
        </p:txBody>
      </p:sp>
    </p:spTree>
    <p:extLst>
      <p:ext uri="{BB962C8B-B14F-4D97-AF65-F5344CB8AC3E}">
        <p14:creationId xmlns:p14="http://schemas.microsoft.com/office/powerpoint/2010/main" xmlns="" val="419613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8237E2-F070-436E-BC39-F6FC7C33A853}" type="slidenum">
              <a:rPr lang="zh-CN" altLang="en-US" smtClean="0"/>
              <a:pPr>
                <a:defRPr/>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kern="1200" dirty="0" smtClean="0">
                <a:solidFill>
                  <a:schemeClr val="tx1"/>
                </a:solidFill>
                <a:latin typeface="+mn-lt"/>
                <a:ea typeface="+mn-ea"/>
                <a:cs typeface="+mn-cs"/>
              </a:rPr>
              <a:t>Finally, slide, which expresses the main idea that </a:t>
            </a:r>
            <a:r>
              <a:rPr lang="en-US" sz="900" kern="1200" dirty="0" err="1" smtClean="0">
                <a:solidFill>
                  <a:schemeClr val="tx1"/>
                </a:solidFill>
                <a:latin typeface="+mn-lt"/>
                <a:ea typeface="+mn-ea"/>
                <a:cs typeface="+mn-cs"/>
              </a:rPr>
              <a:t>Kyivstar</a:t>
            </a:r>
            <a:r>
              <a:rPr lang="en-US" sz="900" kern="1200" dirty="0" smtClean="0">
                <a:solidFill>
                  <a:schemeClr val="tx1"/>
                </a:solidFill>
                <a:latin typeface="+mn-lt"/>
                <a:ea typeface="+mn-ea"/>
                <a:cs typeface="+mn-cs"/>
              </a:rPr>
              <a:t> was trying to convey today to journalists (and through them - the public): the one with customers most of all (we will not point the finger, but it </a:t>
            </a:r>
            <a:r>
              <a:rPr lang="en-US" sz="900" kern="1200" dirty="0" err="1" smtClean="0">
                <a:solidFill>
                  <a:schemeClr val="tx1"/>
                </a:solidFill>
                <a:latin typeface="+mn-lt"/>
                <a:ea typeface="+mn-ea"/>
                <a:cs typeface="+mn-cs"/>
              </a:rPr>
              <a:t>Kyivstar</a:t>
            </a:r>
            <a:r>
              <a:rPr lang="en-US" sz="900" kern="1200" dirty="0" smtClean="0">
                <a:solidFill>
                  <a:schemeClr val="tx1"/>
                </a:solidFill>
                <a:latin typeface="+mn-lt"/>
                <a:ea typeface="+mn-ea"/>
                <a:cs typeface="+mn-cs"/>
              </a:rPr>
              <a:t>) should get more frequency resources than those who have fewer subscribers. The analogy with paths for swimmers and swimming pool looks very successful, but the chances that the entire frequency range will be divided in some other way than fifty-fifty, almost </a:t>
            </a:r>
            <a:r>
              <a:rPr lang="en-US" sz="900" kern="1200" dirty="0" err="1" smtClean="0">
                <a:solidFill>
                  <a:schemeClr val="tx1"/>
                </a:solidFill>
                <a:latin typeface="+mn-lt"/>
                <a:ea typeface="+mn-ea"/>
                <a:cs typeface="+mn-cs"/>
              </a:rPr>
              <a:t>none.Otherwise</a:t>
            </a:r>
            <a:r>
              <a:rPr lang="en-US" sz="900" kern="1200" dirty="0" smtClean="0">
                <a:solidFill>
                  <a:schemeClr val="tx1"/>
                </a:solidFill>
                <a:latin typeface="+mn-lt"/>
                <a:ea typeface="+mn-ea"/>
                <a:cs typeface="+mn-cs"/>
              </a:rPr>
              <a:t>, we will get the same violation of equal rights for all players in the market, for which the fighting, trying to approach the level of the civilized world. Yes, and no one will carry out </a:t>
            </a:r>
            <a:r>
              <a:rPr lang="en-US" sz="900" kern="1200" dirty="0" err="1" smtClean="0">
                <a:solidFill>
                  <a:schemeClr val="tx1"/>
                </a:solidFill>
                <a:latin typeface="+mn-lt"/>
                <a:ea typeface="+mn-ea"/>
                <a:cs typeface="+mn-cs"/>
              </a:rPr>
              <a:t>refarming</a:t>
            </a:r>
            <a:r>
              <a:rPr lang="en-US" sz="900" kern="1200" dirty="0" smtClean="0">
                <a:solidFill>
                  <a:schemeClr val="tx1"/>
                </a:solidFill>
                <a:latin typeface="+mn-lt"/>
                <a:ea typeface="+mn-ea"/>
                <a:cs typeface="+mn-cs"/>
              </a:rPr>
              <a:t> of frequencies each time, as the distribution of subscribers of operators to change.</a:t>
            </a:r>
          </a:p>
          <a:p>
            <a:endParaRPr lang="en-US" dirty="0"/>
          </a:p>
        </p:txBody>
      </p:sp>
      <p:sp>
        <p:nvSpPr>
          <p:cNvPr id="4" name="Slide Number Placeholder 3"/>
          <p:cNvSpPr>
            <a:spLocks noGrp="1"/>
          </p:cNvSpPr>
          <p:nvPr>
            <p:ph type="sldNum" sz="quarter" idx="10"/>
          </p:nvPr>
        </p:nvSpPr>
        <p:spPr/>
        <p:txBody>
          <a:bodyPr/>
          <a:lstStyle/>
          <a:p>
            <a:pPr>
              <a:defRPr/>
            </a:pPr>
            <a:fld id="{BE8237E2-F070-436E-BC39-F6FC7C33A853}" type="slidenum">
              <a:rPr lang="zh-CN" altLang="en-US" smtClean="0"/>
              <a:pPr>
                <a:defRPr/>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900" kern="1200" dirty="0" smtClean="0">
                <a:solidFill>
                  <a:schemeClr val="tx1"/>
                </a:solidFill>
                <a:latin typeface="+mn-lt"/>
                <a:ea typeface="+mn-ea"/>
                <a:cs typeface="+mn-cs"/>
              </a:rPr>
              <a:t>2009</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2</a:t>
            </a:r>
            <a:r>
              <a:rPr lang="zh-CN" altLang="en-US" sz="900" kern="1200" dirty="0" smtClean="0">
                <a:solidFill>
                  <a:schemeClr val="tx1"/>
                </a:solidFill>
                <a:latin typeface="+mn-lt"/>
                <a:ea typeface="+mn-ea"/>
                <a:cs typeface="+mn-cs"/>
              </a:rPr>
              <a:t>月，在德国总理办公室举行的宽带产业峰会上，德国政府与电信业界达成一致，双方将共同致力于推动宽带在德国的普及。这些目标包括：到</a:t>
            </a:r>
            <a:r>
              <a:rPr lang="en-US" sz="900" kern="1200" dirty="0" smtClean="0">
                <a:solidFill>
                  <a:schemeClr val="tx1"/>
                </a:solidFill>
                <a:latin typeface="+mn-lt"/>
                <a:ea typeface="+mn-ea"/>
                <a:cs typeface="+mn-cs"/>
              </a:rPr>
              <a:t>2010</a:t>
            </a:r>
            <a:r>
              <a:rPr lang="zh-CN" altLang="en-US" sz="900" kern="1200" dirty="0" smtClean="0">
                <a:solidFill>
                  <a:schemeClr val="tx1"/>
                </a:solidFill>
                <a:latin typeface="+mn-lt"/>
                <a:ea typeface="+mn-ea"/>
                <a:cs typeface="+mn-cs"/>
              </a:rPr>
              <a:t>年，将德国家庭宽带覆盖率提高到</a:t>
            </a:r>
            <a:r>
              <a:rPr lang="en-US" sz="900" kern="1200" dirty="0" smtClean="0">
                <a:solidFill>
                  <a:schemeClr val="tx1"/>
                </a:solidFill>
                <a:latin typeface="+mn-lt"/>
                <a:ea typeface="+mn-ea"/>
                <a:cs typeface="+mn-cs"/>
              </a:rPr>
              <a:t>100%</a:t>
            </a:r>
            <a:r>
              <a:rPr lang="zh-CN" altLang="en-US" sz="900" kern="1200" dirty="0" smtClean="0">
                <a:solidFill>
                  <a:schemeClr val="tx1"/>
                </a:solidFill>
                <a:latin typeface="+mn-lt"/>
                <a:ea typeface="+mn-ea"/>
                <a:cs typeface="+mn-cs"/>
              </a:rPr>
              <a:t>；到</a:t>
            </a:r>
            <a:r>
              <a:rPr lang="en-US" sz="900" kern="1200" dirty="0" smtClean="0">
                <a:solidFill>
                  <a:schemeClr val="tx1"/>
                </a:solidFill>
                <a:latin typeface="+mn-lt"/>
                <a:ea typeface="+mn-ea"/>
                <a:cs typeface="+mn-cs"/>
              </a:rPr>
              <a:t>2014</a:t>
            </a:r>
            <a:r>
              <a:rPr lang="zh-CN" altLang="en-US" sz="900" kern="1200" dirty="0" smtClean="0">
                <a:solidFill>
                  <a:schemeClr val="tx1"/>
                </a:solidFill>
                <a:latin typeface="+mn-lt"/>
                <a:ea typeface="+mn-ea"/>
                <a:cs typeface="+mn-cs"/>
              </a:rPr>
              <a:t>年，将速率达</a:t>
            </a:r>
            <a:r>
              <a:rPr lang="en-US" sz="900" kern="1200" dirty="0" smtClean="0">
                <a:solidFill>
                  <a:schemeClr val="tx1"/>
                </a:solidFill>
                <a:latin typeface="+mn-lt"/>
                <a:ea typeface="+mn-ea"/>
                <a:cs typeface="+mn-cs"/>
              </a:rPr>
              <a:t>50Mbps</a:t>
            </a:r>
            <a:r>
              <a:rPr lang="zh-CN" altLang="en-US" sz="900" kern="1200" dirty="0" smtClean="0">
                <a:solidFill>
                  <a:schemeClr val="tx1"/>
                </a:solidFill>
                <a:latin typeface="+mn-lt"/>
                <a:ea typeface="+mn-ea"/>
                <a:cs typeface="+mn-cs"/>
              </a:rPr>
              <a:t>的宽带覆盖到德国</a:t>
            </a:r>
            <a:r>
              <a:rPr lang="en-US" sz="900" kern="1200" dirty="0" smtClean="0">
                <a:solidFill>
                  <a:schemeClr val="tx1"/>
                </a:solidFill>
                <a:latin typeface="+mn-lt"/>
                <a:ea typeface="+mn-ea"/>
                <a:cs typeface="+mn-cs"/>
              </a:rPr>
              <a:t>75%</a:t>
            </a:r>
            <a:r>
              <a:rPr lang="zh-CN" altLang="en-US" sz="900" kern="1200" dirty="0" smtClean="0">
                <a:solidFill>
                  <a:schemeClr val="tx1"/>
                </a:solidFill>
                <a:latin typeface="+mn-lt"/>
                <a:ea typeface="+mn-ea"/>
                <a:cs typeface="+mn-cs"/>
              </a:rPr>
              <a:t>的家庭；</a:t>
            </a:r>
            <a:r>
              <a:rPr lang="en-US" sz="900" kern="1200" dirty="0" smtClean="0">
                <a:solidFill>
                  <a:schemeClr val="tx1"/>
                </a:solidFill>
                <a:latin typeface="+mn-lt"/>
                <a:ea typeface="+mn-ea"/>
                <a:cs typeface="+mn-cs"/>
              </a:rPr>
              <a:t>2018</a:t>
            </a:r>
            <a:r>
              <a:rPr lang="zh-CN" altLang="en-US" sz="900" kern="1200" dirty="0" smtClean="0">
                <a:solidFill>
                  <a:schemeClr val="tx1"/>
                </a:solidFill>
                <a:latin typeface="+mn-lt"/>
                <a:ea typeface="+mn-ea"/>
                <a:cs typeface="+mn-cs"/>
              </a:rPr>
              <a:t>年再将这一比例提高到</a:t>
            </a:r>
            <a:r>
              <a:rPr lang="en-US" sz="900" kern="1200" dirty="0" smtClean="0">
                <a:solidFill>
                  <a:schemeClr val="tx1"/>
                </a:solidFill>
                <a:latin typeface="+mn-lt"/>
                <a:ea typeface="+mn-ea"/>
                <a:cs typeface="+mn-cs"/>
              </a:rPr>
              <a:t>100%</a:t>
            </a:r>
            <a:r>
              <a:rPr lang="zh-CN" altLang="en-US" sz="900" kern="1200" dirty="0" smtClean="0">
                <a:solidFill>
                  <a:schemeClr val="tx1"/>
                </a:solidFill>
                <a:latin typeface="+mn-lt"/>
                <a:ea typeface="+mn-ea"/>
                <a:cs typeface="+mn-cs"/>
              </a:rPr>
              <a:t>。与会各方就实现上述目标所采取的主要措施也达成了协议，其中包括利用</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数字红利</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频谱。德国于</a:t>
            </a:r>
            <a:r>
              <a:rPr lang="en-US" sz="900" kern="1200" dirty="0" smtClean="0">
                <a:solidFill>
                  <a:schemeClr val="tx1"/>
                </a:solidFill>
                <a:latin typeface="+mn-lt"/>
                <a:ea typeface="+mn-ea"/>
                <a:cs typeface="+mn-cs"/>
              </a:rPr>
              <a:t>2010</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4</a:t>
            </a:r>
            <a:r>
              <a:rPr lang="zh-CN" altLang="en-US" sz="900" kern="1200" dirty="0" smtClean="0">
                <a:solidFill>
                  <a:schemeClr val="tx1"/>
                </a:solidFill>
                <a:latin typeface="+mn-lt"/>
                <a:ea typeface="+mn-ea"/>
                <a:cs typeface="+mn-cs"/>
              </a:rPr>
              <a:t>月分别对</a:t>
            </a:r>
            <a:r>
              <a:rPr lang="en-US" sz="900" kern="1200" dirty="0" smtClean="0">
                <a:solidFill>
                  <a:schemeClr val="tx1"/>
                </a:solidFill>
                <a:latin typeface="+mn-lt"/>
                <a:ea typeface="+mn-ea"/>
                <a:cs typeface="+mn-cs"/>
              </a:rPr>
              <a:t>700MHz</a:t>
            </a:r>
            <a:r>
              <a:rPr lang="zh-CN" altLang="en-US" sz="900" kern="1200" dirty="0" smtClean="0">
                <a:solidFill>
                  <a:schemeClr val="tx1"/>
                </a:solidFill>
                <a:latin typeface="+mn-lt"/>
                <a:ea typeface="+mn-ea"/>
                <a:cs typeface="+mn-cs"/>
              </a:rPr>
              <a:t>、</a:t>
            </a:r>
            <a:r>
              <a:rPr lang="en-US" sz="900" kern="1200" dirty="0" smtClean="0">
                <a:solidFill>
                  <a:schemeClr val="tx1"/>
                </a:solidFill>
                <a:latin typeface="+mn-lt"/>
                <a:ea typeface="+mn-ea"/>
                <a:cs typeface="+mn-cs"/>
              </a:rPr>
              <a:t>1800MHz</a:t>
            </a:r>
            <a:r>
              <a:rPr lang="zh-CN" altLang="en-US" sz="900" kern="1200" dirty="0" smtClean="0">
                <a:solidFill>
                  <a:schemeClr val="tx1"/>
                </a:solidFill>
                <a:latin typeface="+mn-lt"/>
                <a:ea typeface="+mn-ea"/>
                <a:cs typeface="+mn-cs"/>
              </a:rPr>
              <a:t>、</a:t>
            </a:r>
            <a:r>
              <a:rPr lang="en-US" sz="900" kern="1200" dirty="0" smtClean="0">
                <a:solidFill>
                  <a:schemeClr val="tx1"/>
                </a:solidFill>
                <a:latin typeface="+mn-lt"/>
                <a:ea typeface="+mn-ea"/>
                <a:cs typeface="+mn-cs"/>
              </a:rPr>
              <a:t>2GHz</a:t>
            </a:r>
            <a:r>
              <a:rPr lang="zh-CN" altLang="en-US" sz="900" kern="1200" dirty="0" smtClean="0">
                <a:solidFill>
                  <a:schemeClr val="tx1"/>
                </a:solidFill>
                <a:latin typeface="+mn-lt"/>
                <a:ea typeface="+mn-ea"/>
                <a:cs typeface="+mn-cs"/>
              </a:rPr>
              <a:t>核心频段、</a:t>
            </a:r>
            <a:r>
              <a:rPr lang="en-US" sz="900" kern="1200" dirty="0" smtClean="0">
                <a:solidFill>
                  <a:schemeClr val="tx1"/>
                </a:solidFill>
                <a:latin typeface="+mn-lt"/>
                <a:ea typeface="+mn-ea"/>
                <a:cs typeface="+mn-cs"/>
              </a:rPr>
              <a:t>2.6GHz</a:t>
            </a:r>
            <a:r>
              <a:rPr lang="zh-CN" altLang="en-US" sz="900" kern="1200" dirty="0" smtClean="0">
                <a:solidFill>
                  <a:schemeClr val="tx1"/>
                </a:solidFill>
                <a:latin typeface="+mn-lt"/>
                <a:ea typeface="+mn-ea"/>
                <a:cs typeface="+mn-cs"/>
              </a:rPr>
              <a:t>频段进行了频谱拍卖，获得了共计</a:t>
            </a:r>
            <a:r>
              <a:rPr lang="en-US" sz="900" kern="1200" dirty="0" smtClean="0">
                <a:solidFill>
                  <a:schemeClr val="tx1"/>
                </a:solidFill>
                <a:latin typeface="+mn-lt"/>
                <a:ea typeface="+mn-ea"/>
                <a:cs typeface="+mn-cs"/>
              </a:rPr>
              <a:t>43.8</a:t>
            </a:r>
            <a:r>
              <a:rPr lang="zh-CN" altLang="en-US" sz="900" kern="1200" dirty="0" smtClean="0">
                <a:solidFill>
                  <a:schemeClr val="tx1"/>
                </a:solidFill>
                <a:latin typeface="+mn-lt"/>
                <a:ea typeface="+mn-ea"/>
                <a:cs typeface="+mn-cs"/>
              </a:rPr>
              <a:t>亿欧元的收入</a:t>
            </a:r>
            <a:r>
              <a:rPr lang="en-US" altLang="zh-CN" sz="900" kern="1200" dirty="0" smtClean="0">
                <a:solidFill>
                  <a:schemeClr val="tx1"/>
                </a:solidFill>
                <a:latin typeface="+mn-lt"/>
                <a:ea typeface="+mn-ea"/>
                <a:cs typeface="+mn-cs"/>
              </a:rPr>
              <a:t>;</a:t>
            </a:r>
          </a:p>
          <a:p>
            <a:r>
              <a:rPr lang="zh-CN" altLang="en-US" sz="900" b="1" kern="1200" dirty="0" smtClean="0">
                <a:solidFill>
                  <a:schemeClr val="tx1"/>
                </a:solidFill>
                <a:latin typeface="+mn-lt"/>
                <a:ea typeface="+mn-ea"/>
                <a:cs typeface="+mn-cs"/>
              </a:rPr>
              <a:t>欧盟国家纷纷释放</a:t>
            </a:r>
            <a:r>
              <a:rPr lang="en-US" sz="900" b="1" kern="1200" dirty="0" smtClean="0">
                <a:solidFill>
                  <a:schemeClr val="tx1"/>
                </a:solidFill>
                <a:latin typeface="+mn-lt"/>
                <a:ea typeface="+mn-ea"/>
                <a:cs typeface="+mn-cs"/>
              </a:rPr>
              <a:t>“</a:t>
            </a:r>
            <a:r>
              <a:rPr lang="zh-CN" altLang="en-US" sz="900" b="1" kern="1200" dirty="0" smtClean="0">
                <a:solidFill>
                  <a:schemeClr val="tx1"/>
                </a:solidFill>
                <a:latin typeface="+mn-lt"/>
                <a:ea typeface="+mn-ea"/>
                <a:cs typeface="+mn-cs"/>
              </a:rPr>
              <a:t>数字红利</a:t>
            </a:r>
            <a:r>
              <a:rPr lang="en-US" sz="900" b="1" kern="1200" dirty="0" smtClean="0">
                <a:solidFill>
                  <a:schemeClr val="tx1"/>
                </a:solidFill>
                <a:latin typeface="+mn-lt"/>
                <a:ea typeface="+mn-ea"/>
                <a:cs typeface="+mn-cs"/>
              </a:rPr>
              <a:t>”</a:t>
            </a:r>
            <a:r>
              <a:rPr lang="zh-CN" altLang="en-US" sz="900" b="1" kern="1200" dirty="0" smtClean="0">
                <a:solidFill>
                  <a:schemeClr val="tx1"/>
                </a:solidFill>
                <a:latin typeface="+mn-lt"/>
                <a:ea typeface="+mn-ea"/>
                <a:cs typeface="+mn-cs"/>
              </a:rPr>
              <a:t>频谱</a:t>
            </a:r>
            <a:r>
              <a:rPr lang="en-US" altLang="zh-CN" sz="900" b="0" kern="1200" dirty="0" smtClean="0">
                <a:solidFill>
                  <a:schemeClr val="tx1"/>
                </a:solidFill>
                <a:latin typeface="+mn-lt"/>
                <a:ea typeface="+mn-ea"/>
                <a:cs typeface="+mn-cs"/>
              </a:rPr>
              <a:t>;</a:t>
            </a:r>
          </a:p>
          <a:p>
            <a:r>
              <a:rPr lang="zh-CN" altLang="en-US" sz="900" kern="1200" dirty="0" smtClean="0">
                <a:solidFill>
                  <a:schemeClr val="tx1"/>
                </a:solidFill>
                <a:latin typeface="+mn-lt"/>
                <a:ea typeface="+mn-ea"/>
                <a:cs typeface="+mn-cs"/>
              </a:rPr>
              <a:t>欧盟频率管制政策的改革将符合两个目标：其一，对频谱进行自由化使用，这意味着技术和业务的中立性；其二，加大频谱交易和建立频谱市场。在</a:t>
            </a:r>
            <a:r>
              <a:rPr lang="en-US" sz="900" kern="1200" dirty="0" smtClean="0">
                <a:solidFill>
                  <a:schemeClr val="tx1"/>
                </a:solidFill>
                <a:latin typeface="+mn-lt"/>
                <a:ea typeface="+mn-ea"/>
                <a:cs typeface="+mn-cs"/>
              </a:rPr>
              <a:t>2009</a:t>
            </a:r>
            <a:r>
              <a:rPr lang="zh-CN" altLang="en-US" sz="900" kern="1200" dirty="0" smtClean="0">
                <a:solidFill>
                  <a:schemeClr val="tx1"/>
                </a:solidFill>
                <a:latin typeface="+mn-lt"/>
                <a:ea typeface="+mn-ea"/>
                <a:cs typeface="+mn-cs"/>
              </a:rPr>
              <a:t>年上半年欧盟出台一个雄心勃勃的行动计划，使得欧洲能够尽快从</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数字红利</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a:t>
            </a:r>
            <a:r>
              <a:rPr lang="en-US" sz="900" kern="1200" dirty="0" smtClean="0">
                <a:solidFill>
                  <a:schemeClr val="tx1"/>
                </a:solidFill>
                <a:latin typeface="+mn-lt"/>
                <a:ea typeface="+mn-ea"/>
                <a:cs typeface="+mn-cs"/>
              </a:rPr>
              <a:t>790MHz~862MHz</a:t>
            </a:r>
            <a:r>
              <a:rPr lang="zh-CN" altLang="en-US" sz="900" kern="1200" dirty="0" smtClean="0">
                <a:solidFill>
                  <a:schemeClr val="tx1"/>
                </a:solidFill>
                <a:latin typeface="+mn-lt"/>
                <a:ea typeface="+mn-ea"/>
                <a:cs typeface="+mn-cs"/>
              </a:rPr>
              <a:t>频段）中获得利益。欧盟要求成员国自</a:t>
            </a:r>
            <a:r>
              <a:rPr lang="en-US" sz="900" kern="1200" dirty="0" smtClean="0">
                <a:solidFill>
                  <a:schemeClr val="tx1"/>
                </a:solidFill>
                <a:latin typeface="+mn-lt"/>
                <a:ea typeface="+mn-ea"/>
                <a:cs typeface="+mn-cs"/>
              </a:rPr>
              <a:t>2012</a:t>
            </a:r>
            <a:r>
              <a:rPr lang="zh-CN" altLang="en-US" sz="900" kern="1200" dirty="0" smtClean="0">
                <a:solidFill>
                  <a:schemeClr val="tx1"/>
                </a:solidFill>
                <a:latin typeface="+mn-lt"/>
                <a:ea typeface="+mn-ea"/>
                <a:cs typeface="+mn-cs"/>
              </a:rPr>
              <a:t>年起全部实现从模拟电视向数字电视的转换，并释放由此所产生的</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数字红利</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频段，刺激无线业务发展。</a:t>
            </a:r>
            <a:r>
              <a:rPr lang="en-US" sz="900" kern="1200" dirty="0" smtClean="0">
                <a:solidFill>
                  <a:schemeClr val="tx1"/>
                </a:solidFill>
                <a:latin typeface="+mn-lt"/>
                <a:ea typeface="+mn-ea"/>
                <a:cs typeface="+mn-cs"/>
              </a:rPr>
              <a:t>2012</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3</a:t>
            </a:r>
            <a:r>
              <a:rPr lang="zh-CN" altLang="en-US" sz="900" kern="1200" dirty="0" smtClean="0">
                <a:solidFill>
                  <a:schemeClr val="tx1"/>
                </a:solidFill>
                <a:latin typeface="+mn-lt"/>
                <a:ea typeface="+mn-ea"/>
                <a:cs typeface="+mn-cs"/>
              </a:rPr>
              <a:t>月欧洲议会又通过了一项为期</a:t>
            </a:r>
            <a:r>
              <a:rPr lang="en-US" sz="900" kern="1200" dirty="0" smtClean="0">
                <a:solidFill>
                  <a:schemeClr val="tx1"/>
                </a:solidFill>
                <a:latin typeface="+mn-lt"/>
                <a:ea typeface="+mn-ea"/>
                <a:cs typeface="+mn-cs"/>
              </a:rPr>
              <a:t>5</a:t>
            </a:r>
            <a:r>
              <a:rPr lang="zh-CN" altLang="en-US" sz="900" kern="1200" dirty="0" smtClean="0">
                <a:solidFill>
                  <a:schemeClr val="tx1"/>
                </a:solidFill>
                <a:latin typeface="+mn-lt"/>
                <a:ea typeface="+mn-ea"/>
                <a:cs typeface="+mn-cs"/>
              </a:rPr>
              <a:t>年的无线电频谱政策计划，其中要求在</a:t>
            </a:r>
            <a:r>
              <a:rPr lang="en-US" sz="900" kern="1200" dirty="0" smtClean="0">
                <a:solidFill>
                  <a:schemeClr val="tx1"/>
                </a:solidFill>
                <a:latin typeface="+mn-lt"/>
                <a:ea typeface="+mn-ea"/>
                <a:cs typeface="+mn-cs"/>
              </a:rPr>
              <a:t>2013</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1</a:t>
            </a:r>
            <a:r>
              <a:rPr lang="zh-CN" altLang="en-US" sz="900" kern="1200" dirty="0" smtClean="0">
                <a:solidFill>
                  <a:schemeClr val="tx1"/>
                </a:solidFill>
                <a:latin typeface="+mn-lt"/>
                <a:ea typeface="+mn-ea"/>
                <a:cs typeface="+mn-cs"/>
              </a:rPr>
              <a:t>月</a:t>
            </a:r>
            <a:r>
              <a:rPr lang="en-US" sz="900" kern="1200" dirty="0" smtClean="0">
                <a:solidFill>
                  <a:schemeClr val="tx1"/>
                </a:solidFill>
                <a:latin typeface="+mn-lt"/>
                <a:ea typeface="+mn-ea"/>
                <a:cs typeface="+mn-cs"/>
              </a:rPr>
              <a:t>1</a:t>
            </a:r>
            <a:r>
              <a:rPr lang="zh-CN" altLang="en-US" sz="900" kern="1200" dirty="0" smtClean="0">
                <a:solidFill>
                  <a:schemeClr val="tx1"/>
                </a:solidFill>
                <a:latin typeface="+mn-lt"/>
                <a:ea typeface="+mn-ea"/>
                <a:cs typeface="+mn-cs"/>
              </a:rPr>
              <a:t>日前，所有欧盟成员国（除非已在该日期之前获得个别豁免）应授权将</a:t>
            </a:r>
            <a:r>
              <a:rPr lang="en-US" sz="900" kern="1200" dirty="0" smtClean="0">
                <a:solidFill>
                  <a:schemeClr val="tx1"/>
                </a:solidFill>
                <a:latin typeface="+mn-lt"/>
                <a:ea typeface="+mn-ea"/>
                <a:cs typeface="+mn-cs"/>
              </a:rPr>
              <a:t>700MHz</a:t>
            </a:r>
            <a:r>
              <a:rPr lang="zh-CN" altLang="en-US" sz="900" kern="1200" dirty="0" smtClean="0">
                <a:solidFill>
                  <a:schemeClr val="tx1"/>
                </a:solidFill>
                <a:latin typeface="+mn-lt"/>
                <a:ea typeface="+mn-ea"/>
                <a:cs typeface="+mn-cs"/>
              </a:rPr>
              <a:t>频段用于无线宽带通信。欧盟委员会估计，如果</a:t>
            </a:r>
            <a:r>
              <a:rPr lang="en-US" sz="900" kern="1200" dirty="0" smtClean="0">
                <a:solidFill>
                  <a:schemeClr val="tx1"/>
                </a:solidFill>
                <a:latin typeface="+mn-lt"/>
                <a:ea typeface="+mn-ea"/>
                <a:cs typeface="+mn-cs"/>
              </a:rPr>
              <a:t>2015</a:t>
            </a:r>
            <a:r>
              <a:rPr lang="zh-CN" altLang="en-US" sz="900" kern="1200" dirty="0" smtClean="0">
                <a:solidFill>
                  <a:schemeClr val="tx1"/>
                </a:solidFill>
                <a:latin typeface="+mn-lt"/>
                <a:ea typeface="+mn-ea"/>
                <a:cs typeface="+mn-cs"/>
              </a:rPr>
              <a:t>年之前能够统一欧盟区</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数字红利</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频段的使用，则此后</a:t>
            </a:r>
            <a:r>
              <a:rPr lang="en-US" sz="900" kern="1200" dirty="0" smtClean="0">
                <a:solidFill>
                  <a:schemeClr val="tx1"/>
                </a:solidFill>
                <a:latin typeface="+mn-lt"/>
                <a:ea typeface="+mn-ea"/>
                <a:cs typeface="+mn-cs"/>
              </a:rPr>
              <a:t>15</a:t>
            </a:r>
            <a:r>
              <a:rPr lang="zh-CN" altLang="en-US" sz="900" kern="1200" dirty="0" smtClean="0">
                <a:solidFill>
                  <a:schemeClr val="tx1"/>
                </a:solidFill>
                <a:latin typeface="+mn-lt"/>
                <a:ea typeface="+mn-ea"/>
                <a:cs typeface="+mn-cs"/>
              </a:rPr>
              <a:t>年将为欧盟带来</a:t>
            </a:r>
            <a:r>
              <a:rPr lang="en-US" sz="900" kern="1200" dirty="0" smtClean="0">
                <a:solidFill>
                  <a:schemeClr val="tx1"/>
                </a:solidFill>
                <a:latin typeface="+mn-lt"/>
                <a:ea typeface="+mn-ea"/>
                <a:cs typeface="+mn-cs"/>
              </a:rPr>
              <a:t>200</a:t>
            </a:r>
            <a:r>
              <a:rPr lang="zh-CN" altLang="en-US" sz="900" kern="1200" dirty="0" smtClean="0">
                <a:solidFill>
                  <a:schemeClr val="tx1"/>
                </a:solidFill>
                <a:latin typeface="+mn-lt"/>
                <a:ea typeface="+mn-ea"/>
                <a:cs typeface="+mn-cs"/>
              </a:rPr>
              <a:t>亿</a:t>
            </a:r>
            <a:r>
              <a:rPr lang="en-US" sz="900" kern="1200" dirty="0" smtClean="0">
                <a:solidFill>
                  <a:schemeClr val="tx1"/>
                </a:solidFill>
                <a:latin typeface="+mn-lt"/>
                <a:ea typeface="+mn-ea"/>
                <a:cs typeface="+mn-cs"/>
              </a:rPr>
              <a:t>~500</a:t>
            </a:r>
            <a:r>
              <a:rPr lang="zh-CN" altLang="en-US" sz="900" kern="1200" dirty="0" smtClean="0">
                <a:solidFill>
                  <a:schemeClr val="tx1"/>
                </a:solidFill>
                <a:latin typeface="+mn-lt"/>
                <a:ea typeface="+mn-ea"/>
                <a:cs typeface="+mn-cs"/>
              </a:rPr>
              <a:t>亿欧元的经济利益。</a:t>
            </a:r>
            <a:endParaRPr lang="en-US" altLang="zh-CN" sz="900" kern="1200" dirty="0" smtClean="0">
              <a:solidFill>
                <a:schemeClr val="tx1"/>
              </a:solidFill>
              <a:latin typeface="+mn-lt"/>
              <a:ea typeface="+mn-ea"/>
              <a:cs typeface="+mn-cs"/>
            </a:endParaRPr>
          </a:p>
          <a:p>
            <a:endParaRPr lang="en-US" altLang="zh-CN" sz="900" kern="1200" dirty="0" smtClean="0">
              <a:solidFill>
                <a:schemeClr val="tx1"/>
              </a:solidFill>
              <a:latin typeface="+mn-lt"/>
              <a:ea typeface="+mn-ea"/>
              <a:cs typeface="+mn-cs"/>
            </a:endParaRPr>
          </a:p>
          <a:p>
            <a:r>
              <a:rPr lang="zh-CN" altLang="en-US" sz="900" kern="1200" dirty="0" smtClean="0">
                <a:solidFill>
                  <a:schemeClr val="tx1"/>
                </a:solidFill>
                <a:latin typeface="+mn-lt"/>
                <a:ea typeface="+mn-ea"/>
                <a:cs typeface="+mn-cs"/>
              </a:rPr>
              <a:t>英国政府于</a:t>
            </a:r>
            <a:r>
              <a:rPr lang="en-US" sz="900" kern="1200" dirty="0" smtClean="0">
                <a:solidFill>
                  <a:schemeClr val="tx1"/>
                </a:solidFill>
                <a:latin typeface="+mn-lt"/>
                <a:ea typeface="+mn-ea"/>
                <a:cs typeface="+mn-cs"/>
              </a:rPr>
              <a:t>2010</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7</a:t>
            </a:r>
            <a:r>
              <a:rPr lang="zh-CN" altLang="en-US" sz="900" kern="1200" dirty="0" smtClean="0">
                <a:solidFill>
                  <a:schemeClr val="tx1"/>
                </a:solidFill>
                <a:latin typeface="+mn-lt"/>
                <a:ea typeface="+mn-ea"/>
                <a:cs typeface="+mn-cs"/>
              </a:rPr>
              <a:t>月宣布，计划在</a:t>
            </a:r>
            <a:r>
              <a:rPr lang="en-US" sz="900" kern="1200" dirty="0" smtClean="0">
                <a:solidFill>
                  <a:schemeClr val="tx1"/>
                </a:solidFill>
                <a:latin typeface="+mn-lt"/>
                <a:ea typeface="+mn-ea"/>
                <a:cs typeface="+mn-cs"/>
              </a:rPr>
              <a:t>2011</a:t>
            </a:r>
            <a:r>
              <a:rPr lang="zh-CN" altLang="en-US" sz="900" kern="1200" dirty="0" smtClean="0">
                <a:solidFill>
                  <a:schemeClr val="tx1"/>
                </a:solidFill>
                <a:latin typeface="+mn-lt"/>
                <a:ea typeface="+mn-ea"/>
                <a:cs typeface="+mn-cs"/>
              </a:rPr>
              <a:t>年年底进行业界期盼已久的</a:t>
            </a:r>
            <a:r>
              <a:rPr lang="en-US" sz="900" kern="1200" dirty="0" smtClean="0">
                <a:solidFill>
                  <a:schemeClr val="tx1"/>
                </a:solidFill>
                <a:latin typeface="+mn-lt"/>
                <a:ea typeface="+mn-ea"/>
                <a:cs typeface="+mn-cs"/>
              </a:rPr>
              <a:t>700MHz</a:t>
            </a:r>
            <a:r>
              <a:rPr lang="zh-CN" altLang="en-US" sz="900" kern="1200" dirty="0" smtClean="0">
                <a:solidFill>
                  <a:schemeClr val="tx1"/>
                </a:solidFill>
                <a:latin typeface="+mn-lt"/>
                <a:ea typeface="+mn-ea"/>
                <a:cs typeface="+mn-cs"/>
              </a:rPr>
              <a:t>频谱的拍卖，并将拍卖带来的数十亿英镑的收益用于偿还国家债务。英国政府作出频谱拍卖的决定，一方面是由于近来英国模拟电视向数字电视的切换释放了大量宝贵的频谱资源，同时也考虑到由于</a:t>
            </a:r>
            <a:r>
              <a:rPr lang="en-US" sz="900" kern="1200" dirty="0" err="1" smtClean="0">
                <a:solidFill>
                  <a:schemeClr val="tx1"/>
                </a:solidFill>
                <a:latin typeface="+mn-lt"/>
                <a:ea typeface="+mn-ea"/>
                <a:cs typeface="+mn-cs"/>
              </a:rPr>
              <a:t>iPhone</a:t>
            </a:r>
            <a:r>
              <a:rPr lang="zh-CN" altLang="en-US" sz="900" kern="1200" dirty="0" smtClean="0">
                <a:solidFill>
                  <a:schemeClr val="tx1"/>
                </a:solidFill>
                <a:latin typeface="+mn-lt"/>
                <a:ea typeface="+mn-ea"/>
                <a:cs typeface="+mn-cs"/>
              </a:rPr>
              <a:t>等智能手机激增的带动，移动数据使用量急剧上升。英国预测约有</a:t>
            </a:r>
            <a:r>
              <a:rPr lang="en-US" sz="900" kern="1200" dirty="0" smtClean="0">
                <a:solidFill>
                  <a:schemeClr val="tx1"/>
                </a:solidFill>
                <a:latin typeface="+mn-lt"/>
                <a:ea typeface="+mn-ea"/>
                <a:cs typeface="+mn-cs"/>
              </a:rPr>
              <a:t>112MHz</a:t>
            </a:r>
            <a:r>
              <a:rPr lang="zh-CN" altLang="en-US" sz="900" kern="1200" dirty="0" smtClean="0">
                <a:solidFill>
                  <a:schemeClr val="tx1"/>
                </a:solidFill>
                <a:latin typeface="+mn-lt"/>
                <a:ea typeface="+mn-ea"/>
                <a:cs typeface="+mn-cs"/>
              </a:rPr>
              <a:t>的电视频段被释放。</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法国</a:t>
            </a:r>
            <a:r>
              <a:rPr lang="en-US" sz="900" kern="1200" dirty="0" smtClean="0">
                <a:solidFill>
                  <a:schemeClr val="tx1"/>
                </a:solidFill>
                <a:latin typeface="+mn-lt"/>
                <a:ea typeface="+mn-ea"/>
                <a:cs typeface="+mn-cs"/>
              </a:rPr>
              <a:t>2008</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10</a:t>
            </a:r>
            <a:r>
              <a:rPr lang="zh-CN" altLang="en-US" sz="900" kern="1200" dirty="0" smtClean="0">
                <a:solidFill>
                  <a:schemeClr val="tx1"/>
                </a:solidFill>
                <a:latin typeface="+mn-lt"/>
                <a:ea typeface="+mn-ea"/>
                <a:cs typeface="+mn-cs"/>
              </a:rPr>
              <a:t>月公布了</a:t>
            </a:r>
            <a:r>
              <a:rPr lang="en-US" sz="900" kern="1200" dirty="0" smtClean="0">
                <a:solidFill>
                  <a:schemeClr val="tx1"/>
                </a:solidFill>
                <a:latin typeface="+mn-lt"/>
                <a:ea typeface="+mn-ea"/>
                <a:cs typeface="+mn-cs"/>
              </a:rPr>
              <a:t>“2012</a:t>
            </a:r>
            <a:r>
              <a:rPr lang="zh-CN" altLang="en-US" sz="900" kern="1200" dirty="0" smtClean="0">
                <a:solidFill>
                  <a:schemeClr val="tx1"/>
                </a:solidFill>
                <a:latin typeface="+mn-lt"/>
                <a:ea typeface="+mn-ea"/>
                <a:cs typeface="+mn-cs"/>
              </a:rPr>
              <a:t>数字法国</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计划，法国政府承诺将广播电视模</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数转换所节省的部分频谱分配给宽带移动服务使用。法国电信管理部门对</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数字红利</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进行了深入研究，其结论是将空闲出的频谱分配一部分给移动宽带服务将比仅仅留给数字电视服务会产生更多的经济价值。如果通信业和广电业能够分享</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数字红利</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，在</a:t>
            </a:r>
            <a:r>
              <a:rPr lang="en-US" sz="900" kern="1200" dirty="0" smtClean="0">
                <a:solidFill>
                  <a:schemeClr val="tx1"/>
                </a:solidFill>
                <a:latin typeface="+mn-lt"/>
                <a:ea typeface="+mn-ea"/>
                <a:cs typeface="+mn-cs"/>
              </a:rPr>
              <a:t>2012</a:t>
            </a:r>
            <a:r>
              <a:rPr lang="zh-CN" altLang="en-US" sz="900" kern="1200" dirty="0" smtClean="0">
                <a:solidFill>
                  <a:schemeClr val="tx1"/>
                </a:solidFill>
                <a:latin typeface="+mn-lt"/>
                <a:ea typeface="+mn-ea"/>
                <a:cs typeface="+mn-cs"/>
              </a:rPr>
              <a:t>年到</a:t>
            </a:r>
            <a:r>
              <a:rPr lang="en-US" sz="900" kern="1200" dirty="0" smtClean="0">
                <a:solidFill>
                  <a:schemeClr val="tx1"/>
                </a:solidFill>
                <a:latin typeface="+mn-lt"/>
                <a:ea typeface="+mn-ea"/>
                <a:cs typeface="+mn-cs"/>
              </a:rPr>
              <a:t>2024</a:t>
            </a:r>
            <a:r>
              <a:rPr lang="zh-CN" altLang="en-US" sz="900" kern="1200" dirty="0" smtClean="0">
                <a:solidFill>
                  <a:schemeClr val="tx1"/>
                </a:solidFill>
                <a:latin typeface="+mn-lt"/>
                <a:ea typeface="+mn-ea"/>
                <a:cs typeface="+mn-cs"/>
              </a:rPr>
              <a:t>年间，将为法国经济多带来</a:t>
            </a:r>
            <a:r>
              <a:rPr lang="en-US" sz="900" kern="1200" dirty="0" smtClean="0">
                <a:solidFill>
                  <a:schemeClr val="tx1"/>
                </a:solidFill>
                <a:latin typeface="+mn-lt"/>
                <a:ea typeface="+mn-ea"/>
                <a:cs typeface="+mn-cs"/>
              </a:rPr>
              <a:t>250</a:t>
            </a:r>
            <a:r>
              <a:rPr lang="zh-CN" altLang="en-US" sz="900" kern="1200" dirty="0" smtClean="0">
                <a:solidFill>
                  <a:schemeClr val="tx1"/>
                </a:solidFill>
                <a:latin typeface="+mn-lt"/>
                <a:ea typeface="+mn-ea"/>
                <a:cs typeface="+mn-cs"/>
              </a:rPr>
              <a:t>亿欧元的利益。另外，将频谱分配给移动宽带将保证法国政府在</a:t>
            </a:r>
            <a:r>
              <a:rPr lang="en-US" sz="900" kern="1200" dirty="0" smtClean="0">
                <a:solidFill>
                  <a:schemeClr val="tx1"/>
                </a:solidFill>
                <a:latin typeface="+mn-lt"/>
                <a:ea typeface="+mn-ea"/>
                <a:cs typeface="+mn-cs"/>
              </a:rPr>
              <a:t>2012</a:t>
            </a:r>
            <a:r>
              <a:rPr lang="zh-CN" altLang="en-US" sz="900" kern="1200" dirty="0" smtClean="0">
                <a:solidFill>
                  <a:schemeClr val="tx1"/>
                </a:solidFill>
                <a:latin typeface="+mn-lt"/>
                <a:ea typeface="+mn-ea"/>
                <a:cs typeface="+mn-cs"/>
              </a:rPr>
              <a:t>年实现</a:t>
            </a:r>
            <a:r>
              <a:rPr lang="en-US" sz="900" kern="1200" dirty="0" smtClean="0">
                <a:solidFill>
                  <a:schemeClr val="tx1"/>
                </a:solidFill>
                <a:latin typeface="+mn-lt"/>
                <a:ea typeface="+mn-ea"/>
                <a:cs typeface="+mn-cs"/>
              </a:rPr>
              <a:t>100%</a:t>
            </a:r>
            <a:r>
              <a:rPr lang="zh-CN" altLang="en-US" sz="900" kern="1200" dirty="0" smtClean="0">
                <a:solidFill>
                  <a:schemeClr val="tx1"/>
                </a:solidFill>
                <a:latin typeface="+mn-lt"/>
                <a:ea typeface="+mn-ea"/>
                <a:cs typeface="+mn-cs"/>
              </a:rPr>
              <a:t>的法国居民都能通过宽带连接到互联网的目标。</a:t>
            </a:r>
            <a:r>
              <a:rPr lang="en-US" sz="900" kern="1200" dirty="0" smtClean="0">
                <a:solidFill>
                  <a:schemeClr val="tx1"/>
                </a:solidFill>
                <a:latin typeface="+mn-lt"/>
                <a:ea typeface="+mn-ea"/>
                <a:cs typeface="+mn-cs"/>
              </a:rPr>
              <a:t>2010</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12</a:t>
            </a:r>
            <a:r>
              <a:rPr lang="zh-CN" altLang="en-US" sz="900" kern="1200" dirty="0" smtClean="0">
                <a:solidFill>
                  <a:schemeClr val="tx1"/>
                </a:solidFill>
                <a:latin typeface="+mn-lt"/>
                <a:ea typeface="+mn-ea"/>
                <a:cs typeface="+mn-cs"/>
              </a:rPr>
              <a:t>月，法国电信监管机构</a:t>
            </a:r>
            <a:r>
              <a:rPr lang="en-US" sz="900" kern="1200" dirty="0" err="1" smtClean="0">
                <a:solidFill>
                  <a:schemeClr val="tx1"/>
                </a:solidFill>
                <a:latin typeface="+mn-lt"/>
                <a:ea typeface="+mn-ea"/>
                <a:cs typeface="+mn-cs"/>
              </a:rPr>
              <a:t>Arcep</a:t>
            </a:r>
            <a:r>
              <a:rPr lang="zh-CN" altLang="en-US" sz="900" kern="1200" dirty="0" smtClean="0">
                <a:solidFill>
                  <a:schemeClr val="tx1"/>
                </a:solidFill>
                <a:latin typeface="+mn-lt"/>
                <a:ea typeface="+mn-ea"/>
                <a:cs typeface="+mn-cs"/>
              </a:rPr>
              <a:t>告知进行</a:t>
            </a:r>
            <a:r>
              <a:rPr lang="en-US" sz="900" kern="1200" dirty="0" smtClean="0">
                <a:solidFill>
                  <a:schemeClr val="tx1"/>
                </a:solidFill>
                <a:latin typeface="+mn-lt"/>
                <a:ea typeface="+mn-ea"/>
                <a:cs typeface="+mn-cs"/>
              </a:rPr>
              <a:t>LTE</a:t>
            </a:r>
            <a:r>
              <a:rPr lang="zh-CN" altLang="en-US" sz="900" kern="1200" dirty="0" smtClean="0">
                <a:solidFill>
                  <a:schemeClr val="tx1"/>
                </a:solidFill>
                <a:latin typeface="+mn-lt"/>
                <a:ea typeface="+mn-ea"/>
                <a:cs typeface="+mn-cs"/>
              </a:rPr>
              <a:t>试验的移动网络运营商，在</a:t>
            </a:r>
            <a:r>
              <a:rPr lang="en-US" sz="900" kern="1200" dirty="0" smtClean="0">
                <a:solidFill>
                  <a:schemeClr val="tx1"/>
                </a:solidFill>
                <a:latin typeface="+mn-lt"/>
                <a:ea typeface="+mn-ea"/>
                <a:cs typeface="+mn-cs"/>
              </a:rPr>
              <a:t>2011</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11</a:t>
            </a:r>
            <a:r>
              <a:rPr lang="zh-CN" altLang="en-US" sz="900" kern="1200" dirty="0" smtClean="0">
                <a:solidFill>
                  <a:schemeClr val="tx1"/>
                </a:solidFill>
                <a:latin typeface="+mn-lt"/>
                <a:ea typeface="+mn-ea"/>
                <a:cs typeface="+mn-cs"/>
              </a:rPr>
              <a:t>月决定</a:t>
            </a:r>
            <a:r>
              <a:rPr lang="en-US" sz="900" kern="1200" dirty="0" smtClean="0">
                <a:solidFill>
                  <a:schemeClr val="tx1"/>
                </a:solidFill>
                <a:latin typeface="+mn-lt"/>
                <a:ea typeface="+mn-ea"/>
                <a:cs typeface="+mn-cs"/>
              </a:rPr>
              <a:t>700MHz</a:t>
            </a:r>
            <a:r>
              <a:rPr lang="zh-CN" altLang="en-US" sz="900" kern="1200" dirty="0" smtClean="0">
                <a:solidFill>
                  <a:schemeClr val="tx1"/>
                </a:solidFill>
                <a:latin typeface="+mn-lt"/>
                <a:ea typeface="+mn-ea"/>
                <a:cs typeface="+mn-cs"/>
              </a:rPr>
              <a:t>频谱的中标方。</a:t>
            </a:r>
            <a:endParaRPr lang="en-US" altLang="zh-CN" sz="900" kern="1200" dirty="0" smtClean="0">
              <a:solidFill>
                <a:schemeClr val="tx1"/>
              </a:solidFill>
              <a:latin typeface="+mn-lt"/>
              <a:ea typeface="+mn-ea"/>
              <a:cs typeface="+mn-cs"/>
            </a:endParaRPr>
          </a:p>
          <a:p>
            <a:endParaRPr lang="en-US" altLang="zh-CN" sz="900" kern="1200" dirty="0" smtClean="0">
              <a:solidFill>
                <a:schemeClr val="tx1"/>
              </a:solidFill>
              <a:latin typeface="+mn-lt"/>
              <a:ea typeface="+mn-ea"/>
              <a:cs typeface="+mn-cs"/>
            </a:endParaRPr>
          </a:p>
          <a:p>
            <a:r>
              <a:rPr lang="zh-CN" altLang="en-US" sz="900" kern="1200" dirty="0" smtClean="0">
                <a:solidFill>
                  <a:schemeClr val="tx1"/>
                </a:solidFill>
                <a:latin typeface="+mn-lt"/>
                <a:ea typeface="+mn-ea"/>
                <a:cs typeface="+mn-cs"/>
              </a:rPr>
              <a:t>欧盟其他国家，如西班牙在</a:t>
            </a:r>
            <a:r>
              <a:rPr lang="en-US" sz="900" kern="1200" dirty="0" smtClean="0">
                <a:solidFill>
                  <a:schemeClr val="tx1"/>
                </a:solidFill>
                <a:latin typeface="+mn-lt"/>
                <a:ea typeface="+mn-ea"/>
                <a:cs typeface="+mn-cs"/>
              </a:rPr>
              <a:t>2011</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8</a:t>
            </a:r>
            <a:r>
              <a:rPr lang="zh-CN" altLang="en-US" sz="900" kern="1200" dirty="0" smtClean="0">
                <a:solidFill>
                  <a:schemeClr val="tx1"/>
                </a:solidFill>
                <a:latin typeface="+mn-lt"/>
                <a:ea typeface="+mn-ea"/>
                <a:cs typeface="+mn-cs"/>
              </a:rPr>
              <a:t>月举行的最新一轮</a:t>
            </a:r>
            <a:r>
              <a:rPr lang="en-US" sz="900" kern="1200" dirty="0" smtClean="0">
                <a:solidFill>
                  <a:schemeClr val="tx1"/>
                </a:solidFill>
                <a:latin typeface="+mn-lt"/>
                <a:ea typeface="+mn-ea"/>
                <a:cs typeface="+mn-cs"/>
              </a:rPr>
              <a:t>LTE</a:t>
            </a:r>
            <a:r>
              <a:rPr lang="zh-CN" altLang="en-US" sz="900" kern="1200" dirty="0" smtClean="0">
                <a:solidFill>
                  <a:schemeClr val="tx1"/>
                </a:solidFill>
                <a:latin typeface="+mn-lt"/>
                <a:ea typeface="+mn-ea"/>
                <a:cs typeface="+mn-cs"/>
              </a:rPr>
              <a:t>频谱拍卖中，拍卖的是位于</a:t>
            </a:r>
            <a:r>
              <a:rPr lang="en-US" sz="900" kern="1200" dirty="0" smtClean="0">
                <a:solidFill>
                  <a:schemeClr val="tx1"/>
                </a:solidFill>
                <a:latin typeface="+mn-lt"/>
                <a:ea typeface="+mn-ea"/>
                <a:cs typeface="+mn-cs"/>
              </a:rPr>
              <a:t>700MHz</a:t>
            </a:r>
            <a:r>
              <a:rPr lang="zh-CN" altLang="en-US" sz="900" kern="1200" dirty="0" smtClean="0">
                <a:solidFill>
                  <a:schemeClr val="tx1"/>
                </a:solidFill>
                <a:latin typeface="+mn-lt"/>
                <a:ea typeface="+mn-ea"/>
                <a:cs typeface="+mn-cs"/>
              </a:rPr>
              <a:t>、</a:t>
            </a:r>
            <a:r>
              <a:rPr lang="en-US" sz="900" kern="1200" dirty="0" smtClean="0">
                <a:solidFill>
                  <a:schemeClr val="tx1"/>
                </a:solidFill>
                <a:latin typeface="+mn-lt"/>
                <a:ea typeface="+mn-ea"/>
                <a:cs typeface="+mn-cs"/>
              </a:rPr>
              <a:t>900MHz</a:t>
            </a:r>
            <a:r>
              <a:rPr lang="zh-CN" altLang="en-US" sz="900" kern="1200" dirty="0" smtClean="0">
                <a:solidFill>
                  <a:schemeClr val="tx1"/>
                </a:solidFill>
                <a:latin typeface="+mn-lt"/>
                <a:ea typeface="+mn-ea"/>
                <a:cs typeface="+mn-cs"/>
              </a:rPr>
              <a:t>和</a:t>
            </a:r>
            <a:r>
              <a:rPr lang="en-US" sz="900" kern="1200" dirty="0" smtClean="0">
                <a:solidFill>
                  <a:schemeClr val="tx1"/>
                </a:solidFill>
                <a:latin typeface="+mn-lt"/>
                <a:ea typeface="+mn-ea"/>
                <a:cs typeface="+mn-cs"/>
              </a:rPr>
              <a:t>2.6GHz</a:t>
            </a:r>
            <a:r>
              <a:rPr lang="zh-CN" altLang="en-US" sz="900" kern="1200" dirty="0" smtClean="0">
                <a:solidFill>
                  <a:schemeClr val="tx1"/>
                </a:solidFill>
                <a:latin typeface="+mn-lt"/>
                <a:ea typeface="+mn-ea"/>
                <a:cs typeface="+mn-cs"/>
              </a:rPr>
              <a:t>频段上的</a:t>
            </a:r>
            <a:r>
              <a:rPr lang="en-US" sz="900" kern="1200" dirty="0" smtClean="0">
                <a:solidFill>
                  <a:schemeClr val="tx1"/>
                </a:solidFill>
                <a:latin typeface="+mn-lt"/>
                <a:ea typeface="+mn-ea"/>
                <a:cs typeface="+mn-cs"/>
              </a:rPr>
              <a:t>58</a:t>
            </a:r>
            <a:r>
              <a:rPr lang="zh-CN" altLang="en-US" sz="900" kern="1200" dirty="0" smtClean="0">
                <a:solidFill>
                  <a:schemeClr val="tx1"/>
                </a:solidFill>
                <a:latin typeface="+mn-lt"/>
                <a:ea typeface="+mn-ea"/>
                <a:cs typeface="+mn-cs"/>
              </a:rPr>
              <a:t>个片区的频谱，共获得超过</a:t>
            </a:r>
            <a:r>
              <a:rPr lang="en-US" sz="900" kern="1200" dirty="0" smtClean="0">
                <a:solidFill>
                  <a:schemeClr val="tx1"/>
                </a:solidFill>
                <a:latin typeface="+mn-lt"/>
                <a:ea typeface="+mn-ea"/>
                <a:cs typeface="+mn-cs"/>
              </a:rPr>
              <a:t>16.5</a:t>
            </a:r>
            <a:r>
              <a:rPr lang="zh-CN" altLang="en-US" sz="900" kern="1200" dirty="0" smtClean="0">
                <a:solidFill>
                  <a:schemeClr val="tx1"/>
                </a:solidFill>
                <a:latin typeface="+mn-lt"/>
                <a:ea typeface="+mn-ea"/>
                <a:cs typeface="+mn-cs"/>
              </a:rPr>
              <a:t>亿欧元的收益。瑞典政府在</a:t>
            </a:r>
            <a:r>
              <a:rPr lang="en-US" sz="900" kern="1200" dirty="0" smtClean="0">
                <a:solidFill>
                  <a:schemeClr val="tx1"/>
                </a:solidFill>
                <a:latin typeface="+mn-lt"/>
                <a:ea typeface="+mn-ea"/>
                <a:cs typeface="+mn-cs"/>
              </a:rPr>
              <a:t>2011</a:t>
            </a:r>
            <a:r>
              <a:rPr lang="zh-CN" altLang="en-US" sz="900" kern="1200" dirty="0" smtClean="0">
                <a:solidFill>
                  <a:schemeClr val="tx1"/>
                </a:solidFill>
                <a:latin typeface="+mn-lt"/>
                <a:ea typeface="+mn-ea"/>
                <a:cs typeface="+mn-cs"/>
              </a:rPr>
              <a:t>年</a:t>
            </a:r>
            <a:r>
              <a:rPr lang="en-US" sz="900" kern="1200" dirty="0" smtClean="0">
                <a:solidFill>
                  <a:schemeClr val="tx1"/>
                </a:solidFill>
                <a:latin typeface="+mn-lt"/>
                <a:ea typeface="+mn-ea"/>
                <a:cs typeface="+mn-cs"/>
              </a:rPr>
              <a:t>2</a:t>
            </a:r>
            <a:r>
              <a:rPr lang="zh-CN" altLang="en-US" sz="900" kern="1200" dirty="0" smtClean="0">
                <a:solidFill>
                  <a:schemeClr val="tx1"/>
                </a:solidFill>
                <a:latin typeface="+mn-lt"/>
                <a:ea typeface="+mn-ea"/>
                <a:cs typeface="+mn-cs"/>
              </a:rPr>
              <a:t>月拍卖了原来用于广电的</a:t>
            </a:r>
            <a:r>
              <a:rPr lang="en-US" sz="900" kern="1200" dirty="0" smtClean="0">
                <a:solidFill>
                  <a:schemeClr val="tx1"/>
                </a:solidFill>
                <a:latin typeface="+mn-lt"/>
                <a:ea typeface="+mn-ea"/>
                <a:cs typeface="+mn-cs"/>
              </a:rPr>
              <a:t>700M</a:t>
            </a:r>
            <a:r>
              <a:rPr lang="zh-CN" altLang="en-US" sz="900" kern="1200" dirty="0" smtClean="0">
                <a:solidFill>
                  <a:schemeClr val="tx1"/>
                </a:solidFill>
                <a:latin typeface="+mn-lt"/>
                <a:ea typeface="+mn-ea"/>
                <a:cs typeface="+mn-cs"/>
              </a:rPr>
              <a:t>频段，重新规划</a:t>
            </a:r>
            <a:r>
              <a:rPr lang="en-US" sz="900" kern="1200" dirty="0" smtClean="0">
                <a:solidFill>
                  <a:schemeClr val="tx1"/>
                </a:solidFill>
                <a:latin typeface="+mn-lt"/>
                <a:ea typeface="+mn-ea"/>
                <a:cs typeface="+mn-cs"/>
              </a:rPr>
              <a:t>900M</a:t>
            </a:r>
            <a:r>
              <a:rPr lang="zh-CN" altLang="en-US" sz="900" kern="1200" dirty="0" smtClean="0">
                <a:solidFill>
                  <a:schemeClr val="tx1"/>
                </a:solidFill>
                <a:latin typeface="+mn-lt"/>
                <a:ea typeface="+mn-ea"/>
                <a:cs typeface="+mn-cs"/>
              </a:rPr>
              <a:t>频段，用于移动通信的频谱将达到</a:t>
            </a:r>
            <a:r>
              <a:rPr lang="en-US" sz="900" kern="1200" dirty="0" smtClean="0">
                <a:solidFill>
                  <a:schemeClr val="tx1"/>
                </a:solidFill>
                <a:latin typeface="+mn-lt"/>
                <a:ea typeface="+mn-ea"/>
                <a:cs typeface="+mn-cs"/>
              </a:rPr>
              <a:t>1047MHz</a:t>
            </a:r>
            <a:r>
              <a:rPr lang="zh-CN" altLang="en-US" sz="900" kern="1200" dirty="0" smtClean="0">
                <a:solidFill>
                  <a:schemeClr val="tx1"/>
                </a:solidFill>
                <a:latin typeface="+mn-lt"/>
                <a:ea typeface="+mn-ea"/>
                <a:cs typeface="+mn-cs"/>
              </a:rPr>
              <a:t>。另外，芬兰、卢森堡、荷兰、比利时、奥地利、丹麦、马耳他、斯洛文尼亚等国都已完成电视的数字化转换，释放</a:t>
            </a:r>
            <a:r>
              <a:rPr lang="en-US" sz="900" kern="1200" dirty="0" smtClean="0">
                <a:solidFill>
                  <a:schemeClr val="tx1"/>
                </a:solidFill>
                <a:latin typeface="+mn-lt"/>
                <a:ea typeface="+mn-ea"/>
                <a:cs typeface="+mn-cs"/>
              </a:rPr>
              <a:t>700MHz</a:t>
            </a:r>
            <a:r>
              <a:rPr lang="zh-CN" altLang="en-US" sz="900" kern="1200" dirty="0" smtClean="0">
                <a:solidFill>
                  <a:schemeClr val="tx1"/>
                </a:solidFill>
                <a:latin typeface="+mn-lt"/>
                <a:ea typeface="+mn-ea"/>
                <a:cs typeface="+mn-cs"/>
              </a:rPr>
              <a:t>频谱</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数字红利</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皆在计划与进行中。</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BE8237E2-F070-436E-BC39-F6FC7C33A853}" type="slidenum">
              <a:rPr lang="zh-CN" altLang="en-US" smtClean="0"/>
              <a:pPr>
                <a:defRPr/>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在习近平</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五点主张</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之中，第一就是加快全球网络基础设施建设，促进互联互通。预计到</a:t>
            </a:r>
            <a:r>
              <a:rPr lang="en-US" sz="900" kern="1200" dirty="0" smtClean="0">
                <a:solidFill>
                  <a:schemeClr val="tx1"/>
                </a:solidFill>
                <a:latin typeface="+mn-lt"/>
                <a:ea typeface="+mn-ea"/>
                <a:cs typeface="+mn-cs"/>
              </a:rPr>
              <a:t>2020</a:t>
            </a:r>
            <a:r>
              <a:rPr lang="zh-CN" altLang="en-US" sz="900" kern="1200" dirty="0" smtClean="0">
                <a:solidFill>
                  <a:schemeClr val="tx1"/>
                </a:solidFill>
                <a:latin typeface="+mn-lt"/>
                <a:ea typeface="+mn-ea"/>
                <a:cs typeface="+mn-cs"/>
              </a:rPr>
              <a:t>年，中国宽带网络将基本覆盖所有农村，打通网络基础设施</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最后一公里</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，让更多人用上互联网。还有</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打造网上文化交流共享平台，促进交流互鉴</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，以及</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推动网络经济创新发展，促进共同繁荣</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等等。</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这样一系列的战略计划与行动布局，透露了未来农村发展的五大商机。</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一是农村电商。农村市场将会是中国未来几年互联网经济里面最大的一块蛋糕，也是最后的一块蛋糕。当年家电下乡、汽车下乡，还有紧接着的农民工市民化，都是把目标瞄准农村、农民和农业，这说明这个市场还是非常有潜力的。如果在宽带网络全部打通之后，相信农村电商这块蛋糕会越来越丰富。农村淘宝的抢先布局，正是看中了这一趋势。</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二是农村物流。互联网的发展，尤其是电子商务的发展，带动了物流业的飞跃。农村由于地广人稀，交通相对落后，过去的物流业在农村发展并不完善。城市的商品难以迅速到达农村，农村的产品也难以迅速销往各个地方。</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三是现代农业产品与服务业发展。农业一直是我们的短板，产品、服务，发展面临诸多困境，也有很大潜力。如果能有一个好的平台，既让老百姓消费、购物很方便，又能让农村好的东西可以销售到城市去。这不仅让农民大大增收，更是会促进现代农业的发展。一批好的农业品牌将会诞生，一些有品质的乡村旅游等服务项目将会得以推广。有了互联网平台的推广，相信会催生现代农业的飞速发展。</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四是农村文化娱乐传播。时下，农村文化体育娱乐资源明显短缺，人们除了电视、麻将、广场舞等之外，一些更深更广更先进的文化形式或理念，还在广大农村相当缺乏。此次大会习近平提出</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我们愿同各国一道，发挥互联网传播平台优势，让各国人民了解中华优秀文化，让中国人民了解各国优秀文化，共同推动网络文化繁荣发展。</a:t>
            </a:r>
            <a:r>
              <a:rPr lang="en-US" sz="900" kern="1200" dirty="0" smtClean="0">
                <a:solidFill>
                  <a:schemeClr val="tx1"/>
                </a:solidFill>
                <a:latin typeface="+mn-lt"/>
                <a:ea typeface="+mn-ea"/>
                <a:cs typeface="+mn-cs"/>
              </a:rPr>
              <a:t>”</a:t>
            </a:r>
            <a:r>
              <a:rPr lang="zh-CN" altLang="en-US" sz="900" kern="1200" dirty="0" smtClean="0">
                <a:solidFill>
                  <a:schemeClr val="tx1"/>
                </a:solidFill>
                <a:latin typeface="+mn-lt"/>
                <a:ea typeface="+mn-ea"/>
                <a:cs typeface="+mn-cs"/>
              </a:rPr>
              <a:t>这个文化共享平台，可以借助互联网之势，迅速将城市先进的东西传播到农村，从而深刻影响和改变着农村的文化现状。这也给广大的文化传播公司提供了机会，如何瞄准农村、农民、农业，真正制作出最优秀、最接地气的作品。</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五是农村公共服务拓展。农村的发展，就要逐步缩小与城市的差距，特别是在教育、医疗卫生等基本公共服务项目方面，如何最大限度地利用互联网，真正做到共享资源，让最优质的教育、医疗资源送到农村，是大有空间的。比如网络培训、网络教育，甚至于生活便利的服务。包括门诊，医院预约，政府公共事务的预约，都是未来的发展方向。尤其是面对农村文化素质偏低的现状，教育培训恐怕就更有市场了。</a:t>
            </a:r>
            <a:r>
              <a:rPr lang="en-US" sz="900" kern="1200" dirty="0" smtClean="0">
                <a:solidFill>
                  <a:schemeClr val="tx1"/>
                </a:solidFill>
                <a:latin typeface="+mn-lt"/>
                <a:ea typeface="+mn-ea"/>
                <a:cs typeface="+mn-cs"/>
              </a:rPr>
              <a:t/>
            </a:r>
            <a:br>
              <a:rPr lang="en-US" sz="900" kern="1200" dirty="0" smtClean="0">
                <a:solidFill>
                  <a:schemeClr val="tx1"/>
                </a:solidFill>
                <a:latin typeface="+mn-lt"/>
                <a:ea typeface="+mn-ea"/>
                <a:cs typeface="+mn-cs"/>
              </a:rPr>
            </a:br>
            <a:r>
              <a:rPr lang="zh-CN" altLang="en-US" sz="900" kern="1200" dirty="0" smtClean="0">
                <a:solidFill>
                  <a:schemeClr val="tx1"/>
                </a:solidFill>
                <a:latin typeface="+mn-lt"/>
                <a:ea typeface="+mn-ea"/>
                <a:cs typeface="+mn-cs"/>
              </a:rPr>
              <a:t>农业强则中国强，农村安则天下安，农民富则国家富。互联网的这场布局，显然具有着极强的战略视野，不仅推动脱贫攻坚，更是推动全面小康。</a:t>
            </a:r>
            <a:endParaRPr lang="en-US" altLang="zh-CN"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到</a:t>
            </a:r>
            <a:r>
              <a:rPr kumimoji="0" lang="en-US" altLang="zh-CN" sz="900" b="0" i="0" u="none" strike="noStrike" cap="none" normalizeH="0" baseline="0" dirty="0" smtClean="0">
                <a:ln>
                  <a:noFill/>
                </a:ln>
                <a:solidFill>
                  <a:srgbClr val="C00000"/>
                </a:solidFill>
                <a:effectLst/>
                <a:latin typeface="Arial" pitchFamily="34" charset="0"/>
                <a:ea typeface="宋体" pitchFamily="2" charset="-122"/>
                <a:cs typeface="Arial" pitchFamily="34" charset="0"/>
              </a:rPr>
              <a:t>2017</a:t>
            </a: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年底的主要目标是：</a:t>
            </a:r>
            <a:endParaRPr kumimoji="0" lang="zh-CN" altLang="en-US" sz="11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网络能力上，全国所有地级以上城区家庭都将具备百兆光纤接入能力，</a:t>
            </a:r>
            <a:r>
              <a:rPr kumimoji="0" lang="en-US" altLang="zh-CN" sz="900" b="0" i="0" u="none" strike="noStrike" cap="none" normalizeH="0" baseline="0" dirty="0" smtClean="0">
                <a:ln>
                  <a:noFill/>
                </a:ln>
                <a:solidFill>
                  <a:srgbClr val="C00000"/>
                </a:solidFill>
                <a:effectLst/>
                <a:latin typeface="Arial" pitchFamily="34" charset="0"/>
                <a:ea typeface="宋体" pitchFamily="2" charset="-122"/>
                <a:cs typeface="Arial" pitchFamily="34" charset="0"/>
              </a:rPr>
              <a:t>80%</a:t>
            </a: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以上的行政村要实现光纤到村，</a:t>
            </a:r>
            <a:r>
              <a:rPr kumimoji="0" lang="en-US" altLang="zh-CN" sz="900" b="0" i="0" u="none" strike="noStrike" cap="none" normalizeH="0" baseline="0" dirty="0" smtClean="0">
                <a:ln>
                  <a:noFill/>
                </a:ln>
                <a:solidFill>
                  <a:srgbClr val="C00000"/>
                </a:solidFill>
                <a:effectLst/>
                <a:latin typeface="Arial" pitchFamily="34" charset="0"/>
                <a:ea typeface="宋体" pitchFamily="2" charset="-122"/>
                <a:cs typeface="Arial" pitchFamily="34" charset="0"/>
              </a:rPr>
              <a:t>4G</a:t>
            </a: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网络全面覆盖城市和乡村；</a:t>
            </a:r>
            <a:endParaRPr kumimoji="0" lang="zh-CN" altLang="en-US" sz="11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宽带速率上，直辖市和省会城市等主要城市宽带平均接入速率要达到</a:t>
            </a:r>
            <a:r>
              <a:rPr kumimoji="0" lang="en-US" altLang="zh-CN" sz="900" b="0" i="0" u="none" strike="noStrike" cap="none" normalizeH="0" baseline="0" dirty="0" smtClean="0">
                <a:ln>
                  <a:noFill/>
                </a:ln>
                <a:solidFill>
                  <a:srgbClr val="C00000"/>
                </a:solidFill>
                <a:effectLst/>
                <a:latin typeface="Arial" pitchFamily="34" charset="0"/>
                <a:ea typeface="宋体" pitchFamily="2" charset="-122"/>
                <a:cs typeface="Arial" pitchFamily="34" charset="0"/>
              </a:rPr>
              <a:t>30Mbps</a:t>
            </a: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（基本达到</a:t>
            </a:r>
            <a:r>
              <a:rPr kumimoji="0" lang="en-US" altLang="zh-CN" sz="900" b="0" i="0" u="none" strike="noStrike" cap="none" normalizeH="0" baseline="0" dirty="0" smtClean="0">
                <a:ln>
                  <a:noFill/>
                </a:ln>
                <a:solidFill>
                  <a:srgbClr val="C00000"/>
                </a:solidFill>
                <a:effectLst/>
                <a:latin typeface="Arial" pitchFamily="34" charset="0"/>
                <a:ea typeface="宋体" pitchFamily="2" charset="-122"/>
                <a:cs typeface="Arial" pitchFamily="34" charset="0"/>
              </a:rPr>
              <a:t>2015</a:t>
            </a: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年发达国家的平均水平），其它城市宽带平均接入速率达到</a:t>
            </a:r>
            <a:r>
              <a:rPr kumimoji="0" lang="en-US" altLang="zh-CN" sz="900" b="0" i="0" u="none" strike="noStrike" cap="none" normalizeH="0" baseline="0" dirty="0" smtClean="0">
                <a:ln>
                  <a:noFill/>
                </a:ln>
                <a:solidFill>
                  <a:srgbClr val="C00000"/>
                </a:solidFill>
                <a:effectLst/>
                <a:latin typeface="Arial" pitchFamily="34" charset="0"/>
                <a:ea typeface="宋体" pitchFamily="2" charset="-122"/>
                <a:cs typeface="Arial" pitchFamily="34" charset="0"/>
              </a:rPr>
              <a:t>20Mbps</a:t>
            </a: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a:t>
            </a:r>
            <a:endParaRPr kumimoji="0" lang="zh-CN" altLang="en-US" sz="11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普及程度上，移动宽带人口普及率要达到中等发达国家水平（目前</a:t>
            </a:r>
            <a:r>
              <a:rPr kumimoji="0" lang="en-US" altLang="zh-CN" sz="900" b="0" i="0" u="none" strike="noStrike" cap="none" normalizeH="0" baseline="0" dirty="0" smtClean="0">
                <a:ln>
                  <a:noFill/>
                </a:ln>
                <a:solidFill>
                  <a:srgbClr val="C00000"/>
                </a:solidFill>
                <a:effectLst/>
                <a:latin typeface="Arial" pitchFamily="34" charset="0"/>
                <a:ea typeface="宋体" pitchFamily="2" charset="-122"/>
                <a:cs typeface="Arial" pitchFamily="34" charset="0"/>
              </a:rPr>
              <a:t>75%</a:t>
            </a: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左右）；</a:t>
            </a:r>
            <a:endParaRPr kumimoji="0" lang="zh-CN" altLang="en-US" sz="11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C00000"/>
                </a:solidFill>
                <a:effectLst/>
                <a:latin typeface="宋体" pitchFamily="2" charset="-122"/>
                <a:ea typeface="宋体" pitchFamily="2" charset="-122"/>
                <a:cs typeface="Times New Roman" pitchFamily="18" charset="0"/>
              </a:rPr>
              <a:t>资费水平上，手机流量和固定宽带平均资费水平将大幅下降。</a:t>
            </a:r>
            <a:endParaRPr kumimoji="0" lang="zh-CN" altLang="en-US" sz="11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333333"/>
                </a:solidFill>
                <a:effectLst/>
                <a:latin typeface="宋体" pitchFamily="2" charset="-122"/>
                <a:ea typeface="宋体" pitchFamily="2" charset="-122"/>
                <a:cs typeface="Times New Roman" pitchFamily="18" charset="0"/>
              </a:rPr>
              <a:t>总的来看，建设</a:t>
            </a:r>
            <a:r>
              <a:rPr kumimoji="0" lang="zh-CN" altLang="en-US" sz="900"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en-US" sz="900" b="0" i="0" u="none" strike="noStrike" cap="none" normalizeH="0" baseline="0" dirty="0" smtClean="0">
                <a:ln>
                  <a:noFill/>
                </a:ln>
                <a:solidFill>
                  <a:srgbClr val="333333"/>
                </a:solidFill>
                <a:effectLst/>
                <a:latin typeface="宋体" pitchFamily="2" charset="-122"/>
                <a:ea typeface="宋体" pitchFamily="2" charset="-122"/>
                <a:cs typeface="Times New Roman" pitchFamily="18" charset="0"/>
              </a:rPr>
              <a:t>高速畅通，覆盖城乡，质优价廉，服务便捷</a:t>
            </a:r>
            <a:r>
              <a:rPr kumimoji="0" lang="zh-CN" altLang="en-US" sz="900"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en-US" sz="900" b="0" i="0" u="none" strike="noStrike" cap="none" normalizeH="0" baseline="0" dirty="0" smtClean="0">
                <a:ln>
                  <a:noFill/>
                </a:ln>
                <a:solidFill>
                  <a:srgbClr val="333333"/>
                </a:solidFill>
                <a:effectLst/>
                <a:latin typeface="宋体" pitchFamily="2" charset="-122"/>
                <a:ea typeface="宋体" pitchFamily="2" charset="-122"/>
                <a:cs typeface="Times New Roman" pitchFamily="18" charset="0"/>
              </a:rPr>
              <a:t>的宽带网络，既有利于拉动有效投资、壮大信息消费，支撑</a:t>
            </a:r>
            <a:r>
              <a:rPr kumimoji="0" lang="zh-CN" altLang="en-US" sz="900"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en-US" sz="900" b="0" i="0" u="none" strike="noStrike" cap="none" normalizeH="0" baseline="0" dirty="0" smtClean="0">
                <a:ln>
                  <a:noFill/>
                </a:ln>
                <a:solidFill>
                  <a:srgbClr val="333333"/>
                </a:solidFill>
                <a:effectLst/>
                <a:latin typeface="宋体" pitchFamily="2" charset="-122"/>
                <a:ea typeface="宋体" pitchFamily="2" charset="-122"/>
                <a:cs typeface="Times New Roman" pitchFamily="18" charset="0"/>
              </a:rPr>
              <a:t>互联网</a:t>
            </a:r>
            <a:r>
              <a:rPr kumimoji="0" lang="en-US" altLang="zh-CN" sz="900"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en-US" sz="900" b="0" i="0" u="none" strike="noStrike" cap="none" normalizeH="0" baseline="0" dirty="0" smtClean="0">
                <a:ln>
                  <a:noFill/>
                </a:ln>
                <a:solidFill>
                  <a:srgbClr val="333333"/>
                </a:solidFill>
                <a:effectLst/>
                <a:latin typeface="宋体" pitchFamily="2" charset="-122"/>
                <a:ea typeface="宋体" pitchFamily="2" charset="-122"/>
                <a:cs typeface="Times New Roman" pitchFamily="18" charset="0"/>
              </a:rPr>
              <a:t>行动计划的实施，促进工业化、信息化、新型城镇化和农村现代化的融合发展；又有利于降低创业成本、为打造大众创业、万众创新和增加公共产品、公共服务</a:t>
            </a:r>
            <a:r>
              <a:rPr kumimoji="0" lang="zh-CN" altLang="en-US" sz="900"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en-US" sz="900" b="0" i="0" u="none" strike="noStrike" cap="none" normalizeH="0" baseline="0" dirty="0" smtClean="0">
                <a:ln>
                  <a:noFill/>
                </a:ln>
                <a:solidFill>
                  <a:srgbClr val="333333"/>
                </a:solidFill>
                <a:effectLst/>
                <a:latin typeface="宋体" pitchFamily="2" charset="-122"/>
                <a:ea typeface="宋体" pitchFamily="2" charset="-122"/>
                <a:cs typeface="Times New Roman" pitchFamily="18" charset="0"/>
              </a:rPr>
              <a:t>双引擎</a:t>
            </a:r>
            <a:r>
              <a:rPr kumimoji="0" lang="zh-CN" altLang="en-US" sz="900" b="0" i="0" u="none" strike="noStrike" cap="none" normalizeH="0" baseline="0" dirty="0" smtClean="0">
                <a:ln>
                  <a:noFill/>
                </a:ln>
                <a:solidFill>
                  <a:srgbClr val="333333"/>
                </a:solidFill>
                <a:effectLst/>
                <a:latin typeface="Arial" pitchFamily="34" charset="0"/>
                <a:ea typeface="宋体" pitchFamily="2" charset="-122"/>
                <a:cs typeface="Arial" pitchFamily="34" charset="0"/>
              </a:rPr>
              <a:t>”</a:t>
            </a:r>
            <a:r>
              <a:rPr kumimoji="0" lang="zh-CN" altLang="en-US" sz="900" b="0" i="0" u="none" strike="noStrike" cap="none" normalizeH="0" baseline="0" dirty="0" smtClean="0">
                <a:ln>
                  <a:noFill/>
                </a:ln>
                <a:solidFill>
                  <a:srgbClr val="333333"/>
                </a:solidFill>
                <a:effectLst/>
                <a:latin typeface="宋体" pitchFamily="2" charset="-122"/>
                <a:ea typeface="宋体" pitchFamily="2" charset="-122"/>
                <a:cs typeface="Times New Roman" pitchFamily="18" charset="0"/>
              </a:rPr>
              <a:t>增添新动力。</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E8237E2-F070-436E-BC39-F6FC7C33A853}" type="slidenum">
              <a:rPr lang="zh-CN" altLang="en-US" smtClean="0"/>
              <a:pPr>
                <a:defRPr/>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8237E2-F070-436E-BC39-F6FC7C33A853}" type="slidenum">
              <a:rPr lang="zh-CN" altLang="en-US" smtClean="0">
                <a:solidFill>
                  <a:prstClr val="black"/>
                </a:solidFill>
              </a:rPr>
              <a:pPr>
                <a:defRPr/>
              </a:pPr>
              <a:t>12</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28058-29F7-46C6-8D38-03A129804023}" type="slidenum">
              <a:rPr lang="en-US" altLang="zh-CN" smtClean="0"/>
              <a:pPr/>
              <a:t>14</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tr-TR" sz="900" dirty="0" smtClean="0">
                <a:ea typeface="宋体" pitchFamily="2" charset="-122"/>
                <a:cs typeface="Calibri" pitchFamily="34" charset="0"/>
              </a:rPr>
              <a:t>*Totally 20 package will be offered.</a:t>
            </a:r>
            <a:endParaRPr lang="en-US" sz="900" dirty="0" smtClean="0">
              <a:ea typeface="宋体" pitchFamily="2" charset="-122"/>
              <a:cs typeface="Calibri" pitchFamily="34" charset="0"/>
            </a:endParaRPr>
          </a:p>
          <a:p>
            <a:pPr eaLnBrk="0" hangingPunct="0"/>
            <a:r>
              <a:rPr lang="tr-TR" sz="900" dirty="0" smtClean="0">
                <a:ea typeface="宋体" pitchFamily="2" charset="-122"/>
                <a:cs typeface="Calibri" pitchFamily="34" charset="0"/>
              </a:rPr>
              <a:t>•  for 800 MHz; 2x30 MHz FDD band  (791 – 821 MHz (DL)/832 – 862 MHz (UL)) will be shared as   3 package of 2x10 MHz FDD,</a:t>
            </a:r>
            <a:endParaRPr lang="en-US" sz="900" dirty="0" smtClean="0">
              <a:ea typeface="宋体" pitchFamily="2" charset="-122"/>
              <a:cs typeface="Calibri" pitchFamily="34" charset="0"/>
            </a:endParaRPr>
          </a:p>
          <a:p>
            <a:pPr eaLnBrk="0" hangingPunct="0"/>
            <a:r>
              <a:rPr lang="tr-TR" sz="900" dirty="0" smtClean="0">
                <a:ea typeface="宋体" pitchFamily="2" charset="-122"/>
                <a:cs typeface="Calibri" pitchFamily="34" charset="0"/>
              </a:rPr>
              <a:t>• for  900 MHz ; 2x10,4 MHz FDD band  (880,1 – 890,1 MHz (UL)/925,1 – 935,1 MHz (DL)  and guard bands (901,1-901,3 MHz (UL)/946,1-946,3 MHz (DL) &amp; ( 912,3-912,5 MHz (UL)/957,3-957,5 MHz (DL) arası)) will be shared 2 package of  2x1,4 MHz and 1 package of  2x7,6 MHz FDD</a:t>
            </a:r>
            <a:endParaRPr lang="en-US" sz="900" dirty="0" smtClean="0">
              <a:ea typeface="宋体" pitchFamily="2" charset="-122"/>
              <a:cs typeface="Calibri" pitchFamily="34" charset="0"/>
            </a:endParaRPr>
          </a:p>
          <a:p>
            <a:pPr eaLnBrk="0" hangingPunct="0"/>
            <a:r>
              <a:rPr lang="tr-TR" sz="900" dirty="0" smtClean="0">
                <a:ea typeface="宋体" pitchFamily="2" charset="-122"/>
                <a:cs typeface="Calibri" pitchFamily="34" charset="0"/>
              </a:rPr>
              <a:t>• for 1800 MHz ; 2x59,8 MHz FDD band  (1725,1 – 1784,9 MHz (UL)/1820,1 – 1879,9 MHz (DL)) will be shared as 1 package of  2x29,8 and 1 package of  2x20 and 1 packed  of 2x10 MHz FDD</a:t>
            </a:r>
            <a:endParaRPr lang="en-US" sz="900" dirty="0" smtClean="0">
              <a:ea typeface="宋体" pitchFamily="2" charset="-122"/>
              <a:cs typeface="Calibri" pitchFamily="34" charset="0"/>
            </a:endParaRPr>
          </a:p>
          <a:p>
            <a:pPr eaLnBrk="0" hangingPunct="0"/>
            <a:r>
              <a:rPr lang="tr-TR" sz="900" dirty="0" smtClean="0">
                <a:ea typeface="宋体" pitchFamily="2" charset="-122"/>
                <a:cs typeface="Calibri" pitchFamily="34" charset="0"/>
              </a:rPr>
              <a:t>• for 2100 MHz , 2x10 MHz FDD band  (1970 – 1980 MHz (UL)/2160 – 2170 MHz (DL)) and  1x10 MHz TDD band  (2015-2025 MHz) will be shared as 2 package  of  2x5 MHz FDD and 1 package of 1x10 MHz  TDD ,</a:t>
            </a:r>
            <a:endParaRPr lang="en-US" sz="900" dirty="0" smtClean="0">
              <a:ea typeface="宋体" pitchFamily="2" charset="-122"/>
              <a:cs typeface="Calibri" pitchFamily="34" charset="0"/>
            </a:endParaRPr>
          </a:p>
          <a:p>
            <a:pPr eaLnBrk="0" hangingPunct="0"/>
            <a:r>
              <a:rPr lang="tr-TR" sz="900" dirty="0" smtClean="0">
                <a:ea typeface="宋体" pitchFamily="2" charset="-122"/>
                <a:cs typeface="Calibri" pitchFamily="34" charset="0"/>
              </a:rPr>
              <a:t>• for 2600 MHz ; 2x60 MHz FDD band  (2500 – 2560 MHz (UL)/2620 – 2680 MHz (DL)) will be shared as 1 package of  2x25, 2x15, 2x10 ve 2x10 MHz FDD and 1x40 MHz TDD band , (2570 – 2610 MHz) will be shared as 1 package of  1x15, 1x10, 1x10, 1x5 MHz TDD </a:t>
            </a:r>
          </a:p>
          <a:p>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*Existing GSM and UMTS operators could  bid  all packages except E4 package. New operators can request E4,F1,F2,F3,F4. Only operators who get  FDD 2600MHZ  packages can bid for TDD 2600MHz packages.</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at the end for 800MHz,900Mhz,1800MHz and 2100 MHZ,  at most 3 operators with existing GSM&amp;UMTS license  will be licensed. And for 2600MHz, at most 4 operators ( involving 3  operators with existing GSM&amp;UMTS license)  will be licensed.</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*Bidding will be  on 26.05.2015 Tuesday 10.30 A.M at Yeşilırmak Sok. No:16 06430 Demirtepe/Ankara” BTK main building. And offers will be given closed envelope and continue open offers.</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*License will be valid until 30/04/2029.</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Bidder be coorperation with at least higher than 50 Million TL capital and will be able to do device sale, operation etc works in this scope.</a:t>
            </a:r>
            <a:endParaRPr kumimoji="0" 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except stock exchage share, if biddger company has cooperation with another company or control over some other company, these other companies can not join bidding.event they join, if their relations are found out, license will not be given and bonds will not be given back.</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E8237E2-F070-436E-BC39-F6FC7C33A853}" type="slidenum">
              <a:rPr lang="zh-CN" altLang="en-US" smtClean="0"/>
              <a:pPr>
                <a:defRPr/>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781" y="244156"/>
            <a:ext cx="7634026" cy="653855"/>
          </a:xfrm>
          <a:prstGeom prst="rect">
            <a:avLst/>
          </a:prstGeom>
        </p:spPr>
        <p:txBody>
          <a:bodyPr lIns="91434" tIns="45718" rIns="91434" bIns="45718"/>
          <a:lstStyle/>
          <a:p>
            <a:r>
              <a:rPr lang="zh-CN" altLang="en-US" smtClean="0"/>
              <a:t>单击此处编辑母版标题样式</a:t>
            </a:r>
            <a:endParaRPr lang="zh-CN" altLang="en-US"/>
          </a:p>
        </p:txBody>
      </p:sp>
      <p:sp>
        <p:nvSpPr>
          <p:cNvPr id="3" name="内容占位符 2"/>
          <p:cNvSpPr>
            <a:spLocks noGrp="1"/>
          </p:cNvSpPr>
          <p:nvPr>
            <p:ph idx="1"/>
          </p:nvPr>
        </p:nvSpPr>
        <p:spPr>
          <a:xfrm>
            <a:off x="755781" y="1221961"/>
            <a:ext cx="7634026" cy="3146602"/>
          </a:xfrm>
          <a:prstGeom prst="rect">
            <a:avLst/>
          </a:prstGeom>
        </p:spPr>
        <p:txBody>
          <a:bodyPr lIns="91434" tIns="45718" rIns="91434" bIns="4571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Text Box 8"/>
          <p:cNvSpPr txBox="1">
            <a:spLocks noChangeArrowheads="1"/>
          </p:cNvSpPr>
          <p:nvPr userDrawn="1"/>
        </p:nvSpPr>
        <p:spPr bwMode="auto">
          <a:xfrm>
            <a:off x="466806" y="4788623"/>
            <a:ext cx="2256564" cy="1539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bg1"/>
                </a:solidFill>
                <a:latin typeface="Arial" pitchFamily="34" charset="0"/>
                <a:ea typeface="MS PGothic" pitchFamily="34" charset="-128"/>
                <a:cs typeface="Arial" pitchFamily="34" charset="0"/>
              </a:rPr>
              <a:t>HUAWEI TECHNOLOGIES CO., LTD.</a:t>
            </a:r>
          </a:p>
        </p:txBody>
      </p:sp>
      <p:sp>
        <p:nvSpPr>
          <p:cNvPr id="7" name="Rectangle 5"/>
          <p:cNvSpPr>
            <a:spLocks noChangeArrowheads="1"/>
          </p:cNvSpPr>
          <p:nvPr userDrawn="1"/>
        </p:nvSpPr>
        <p:spPr bwMode="auto">
          <a:xfrm>
            <a:off x="4507951" y="4788623"/>
            <a:ext cx="2797661" cy="455754"/>
          </a:xfrm>
          <a:prstGeom prst="rect">
            <a:avLst/>
          </a:prstGeom>
          <a:noFill/>
          <a:ln w="9525">
            <a:noFill/>
            <a:miter lim="800000"/>
            <a:headEnd/>
            <a:tailEnd/>
          </a:ln>
        </p:spPr>
        <p:txBody>
          <a:bodyPr lIns="0" tIns="0" rIns="0" bIns="0"/>
          <a:lstStyle/>
          <a:p>
            <a:pPr eaLnBrk="0" hangingPunct="0">
              <a:lnSpc>
                <a:spcPct val="85000"/>
              </a:lnSpc>
            </a:pPr>
            <a:r>
              <a:rPr lang="de-DE" altLang="zh-CN" sz="1000" dirty="0">
                <a:solidFill>
                  <a:schemeClr val="bg1"/>
                </a:solidFill>
                <a:latin typeface="Arial" pitchFamily="34" charset="0"/>
                <a:ea typeface="ＭＳ Ｐゴシック" pitchFamily="34" charset="-128"/>
                <a:cs typeface="Arial" pitchFamily="34" charset="0"/>
              </a:rPr>
              <a:t>Page </a:t>
            </a:r>
            <a:fld id="{B4A93EEC-B63A-4216-876A-4B15EEEDCB35}" type="slidenum">
              <a:rPr lang="de-DE" altLang="zh-CN" sz="1000">
                <a:solidFill>
                  <a:schemeClr val="bg1"/>
                </a:solidFill>
                <a:latin typeface="Arial" pitchFamily="34" charset="0"/>
                <a:ea typeface="ＭＳ Ｐゴシック" pitchFamily="34" charset="-128"/>
                <a:cs typeface="Arial" pitchFamily="34" charset="0"/>
              </a:rPr>
              <a:pPr eaLnBrk="0" hangingPunct="0">
                <a:lnSpc>
                  <a:spcPct val="85000"/>
                </a:lnSpc>
              </a:pPr>
              <a:t>‹#›</a:t>
            </a:fld>
            <a:endParaRPr lang="en-GB" altLang="zh-CN" sz="100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5520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585737" y="1200524"/>
            <a:ext cx="4058489" cy="339552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8517" y="1200524"/>
            <a:ext cx="4058489" cy="339552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163" y="206043"/>
            <a:ext cx="8231267"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163" y="1151690"/>
            <a:ext cx="4040631" cy="479970"/>
          </a:xfrm>
        </p:spPr>
        <p:txBody>
          <a:bodyPr anchor="b"/>
          <a:lstStyle>
            <a:lvl1pPr marL="0" indent="0">
              <a:buNone/>
              <a:defRPr sz="1800" b="1"/>
            </a:lvl1pPr>
            <a:lvl2pPr marL="342832" indent="0">
              <a:buNone/>
              <a:defRPr sz="1500" b="1"/>
            </a:lvl2pPr>
            <a:lvl3pPr marL="685664" indent="0">
              <a:buNone/>
              <a:defRPr sz="1400" b="1"/>
            </a:lvl3pPr>
            <a:lvl4pPr marL="1028495" indent="0">
              <a:buNone/>
              <a:defRPr sz="1200" b="1"/>
            </a:lvl4pPr>
            <a:lvl5pPr marL="1371326" indent="0">
              <a:buNone/>
              <a:defRPr sz="1200" b="1"/>
            </a:lvl5pPr>
            <a:lvl6pPr marL="1714157" indent="0">
              <a:buNone/>
              <a:defRPr sz="1200" b="1"/>
            </a:lvl6pPr>
            <a:lvl7pPr marL="2056989" indent="0">
              <a:buNone/>
              <a:defRPr sz="1200" b="1"/>
            </a:lvl7pPr>
            <a:lvl8pPr marL="2399820" indent="0">
              <a:buNone/>
              <a:defRPr sz="1200" b="1"/>
            </a:lvl8pPr>
            <a:lvl9pPr marL="2742652"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163" y="1631661"/>
            <a:ext cx="4040631" cy="2964381"/>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416" y="1151690"/>
            <a:ext cx="4043012" cy="479970"/>
          </a:xfrm>
        </p:spPr>
        <p:txBody>
          <a:bodyPr anchor="b"/>
          <a:lstStyle>
            <a:lvl1pPr marL="0" indent="0">
              <a:buNone/>
              <a:defRPr sz="1800" b="1"/>
            </a:lvl1pPr>
            <a:lvl2pPr marL="342832" indent="0">
              <a:buNone/>
              <a:defRPr sz="1500" b="1"/>
            </a:lvl2pPr>
            <a:lvl3pPr marL="685664" indent="0">
              <a:buNone/>
              <a:defRPr sz="1400" b="1"/>
            </a:lvl3pPr>
            <a:lvl4pPr marL="1028495" indent="0">
              <a:buNone/>
              <a:defRPr sz="1200" b="1"/>
            </a:lvl4pPr>
            <a:lvl5pPr marL="1371326" indent="0">
              <a:buNone/>
              <a:defRPr sz="1200" b="1"/>
            </a:lvl5pPr>
            <a:lvl6pPr marL="1714157" indent="0">
              <a:buNone/>
              <a:defRPr sz="1200" b="1"/>
            </a:lvl6pPr>
            <a:lvl7pPr marL="2056989" indent="0">
              <a:buNone/>
              <a:defRPr sz="1200" b="1"/>
            </a:lvl7pPr>
            <a:lvl8pPr marL="2399820" indent="0">
              <a:buNone/>
              <a:defRPr sz="1200" b="1"/>
            </a:lvl8pPr>
            <a:lvl9pPr marL="2742652"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416" y="1631661"/>
            <a:ext cx="4043012" cy="2964381"/>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162" y="204853"/>
            <a:ext cx="3008448" cy="871807"/>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37" y="204853"/>
            <a:ext cx="5113290" cy="439119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162" y="1076659"/>
            <a:ext cx="3008448" cy="3519383"/>
          </a:xfrm>
        </p:spPr>
        <p:txBody>
          <a:bodyPr/>
          <a:lstStyle>
            <a:lvl1pPr marL="0" indent="0">
              <a:buNone/>
              <a:defRPr sz="1100"/>
            </a:lvl1pPr>
            <a:lvl2pPr marL="342832" indent="0">
              <a:buNone/>
              <a:defRPr sz="900"/>
            </a:lvl2pPr>
            <a:lvl3pPr marL="685664" indent="0">
              <a:buNone/>
              <a:defRPr sz="800"/>
            </a:lvl3pPr>
            <a:lvl4pPr marL="1028495" indent="0">
              <a:buNone/>
              <a:defRPr sz="700"/>
            </a:lvl4pPr>
            <a:lvl5pPr marL="1371326" indent="0">
              <a:buNone/>
              <a:defRPr sz="700"/>
            </a:lvl5pPr>
            <a:lvl6pPr marL="1714157" indent="0">
              <a:buNone/>
              <a:defRPr sz="700"/>
            </a:lvl6pPr>
            <a:lvl7pPr marL="2056989" indent="0">
              <a:buNone/>
              <a:defRPr sz="700"/>
            </a:lvl7pPr>
            <a:lvl8pPr marL="2399820" indent="0">
              <a:buNone/>
              <a:defRPr sz="700"/>
            </a:lvl8pPr>
            <a:lvl9pPr marL="2742652" indent="0">
              <a:buNone/>
              <a:defRPr sz="7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928" y="3601561"/>
            <a:ext cx="5487116" cy="425185"/>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928" y="459725"/>
            <a:ext cx="5487116" cy="3087053"/>
          </a:xfrm>
        </p:spPr>
        <p:txBody>
          <a:bodyPr/>
          <a:lstStyle>
            <a:lvl1pPr marL="0" indent="0">
              <a:buNone/>
              <a:defRPr sz="2400"/>
            </a:lvl1pPr>
            <a:lvl2pPr marL="342832" indent="0">
              <a:buNone/>
              <a:defRPr sz="2100"/>
            </a:lvl2pPr>
            <a:lvl3pPr marL="685664" indent="0">
              <a:buNone/>
              <a:defRPr sz="1800"/>
            </a:lvl3pPr>
            <a:lvl4pPr marL="1028495" indent="0">
              <a:buNone/>
              <a:defRPr sz="1500"/>
            </a:lvl4pPr>
            <a:lvl5pPr marL="1371326" indent="0">
              <a:buNone/>
              <a:defRPr sz="1500"/>
            </a:lvl5pPr>
            <a:lvl6pPr marL="1714157" indent="0">
              <a:buNone/>
              <a:defRPr sz="1500"/>
            </a:lvl6pPr>
            <a:lvl7pPr marL="2056989" indent="0">
              <a:buNone/>
              <a:defRPr sz="1500"/>
            </a:lvl7pPr>
            <a:lvl8pPr marL="2399820" indent="0">
              <a:buNone/>
              <a:defRPr sz="1500"/>
            </a:lvl8pPr>
            <a:lvl9pPr marL="2742652" indent="0">
              <a:buNone/>
              <a:defRPr sz="1500"/>
            </a:lvl9pPr>
          </a:lstStyle>
          <a:p>
            <a:pPr lvl="0"/>
            <a:endParaRPr lang="zh-CN" altLang="en-US" noProof="0" smtClean="0"/>
          </a:p>
        </p:txBody>
      </p:sp>
      <p:sp>
        <p:nvSpPr>
          <p:cNvPr id="4" name="文本占位符 3"/>
          <p:cNvSpPr>
            <a:spLocks noGrp="1"/>
          </p:cNvSpPr>
          <p:nvPr>
            <p:ph type="body" sz="half" idx="2"/>
          </p:nvPr>
        </p:nvSpPr>
        <p:spPr>
          <a:xfrm>
            <a:off x="1792928" y="4026746"/>
            <a:ext cx="5487116" cy="603833"/>
          </a:xfrm>
        </p:spPr>
        <p:txBody>
          <a:bodyPr/>
          <a:lstStyle>
            <a:lvl1pPr marL="0" indent="0">
              <a:buNone/>
              <a:defRPr sz="1100"/>
            </a:lvl1pPr>
            <a:lvl2pPr marL="342832" indent="0">
              <a:buNone/>
              <a:defRPr sz="900"/>
            </a:lvl2pPr>
            <a:lvl3pPr marL="685664" indent="0">
              <a:buNone/>
              <a:defRPr sz="800"/>
            </a:lvl3pPr>
            <a:lvl4pPr marL="1028495" indent="0">
              <a:buNone/>
              <a:defRPr sz="700"/>
            </a:lvl4pPr>
            <a:lvl5pPr marL="1371326" indent="0">
              <a:buNone/>
              <a:defRPr sz="700"/>
            </a:lvl5pPr>
            <a:lvl6pPr marL="1714157" indent="0">
              <a:buNone/>
              <a:defRPr sz="700"/>
            </a:lvl6pPr>
            <a:lvl7pPr marL="2056989" indent="0">
              <a:buNone/>
              <a:defRPr sz="700"/>
            </a:lvl7pPr>
            <a:lvl8pPr marL="2399820" indent="0">
              <a:buNone/>
              <a:defRPr sz="700"/>
            </a:lvl8pPr>
            <a:lvl9pPr marL="2742652" indent="0">
              <a:buNone/>
              <a:defRPr sz="700"/>
            </a:lvl9pPr>
          </a:lstStyle>
          <a:p>
            <a:pPr lvl="0"/>
            <a:r>
              <a:rPr lang="zh-CN" altLang="en-US"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59782" y="206046"/>
            <a:ext cx="2057222" cy="438999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85738" y="206046"/>
            <a:ext cx="6059755" cy="43899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85737" y="2"/>
            <a:ext cx="8330081" cy="797965"/>
          </a:xfrm>
        </p:spPr>
        <p:txBody>
          <a:bodyPr/>
          <a:lstStyle/>
          <a:p>
            <a:r>
              <a:rPr lang="zh-CN" altLang="en-US" dirty="0" smtClean="0"/>
              <a:t>单击此处编辑母版标题样式</a:t>
            </a:r>
            <a:endParaRPr lang="zh-CN" alt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145" y="123865"/>
            <a:ext cx="8499300" cy="792245"/>
          </a:xfrm>
        </p:spPr>
        <p:txBody>
          <a:bodyPr>
            <a:noAutofit/>
          </a:bodyPr>
          <a:lstStyle>
            <a:lvl1pPr marL="0" marR="0" indent="0" algn="l" defTabSz="914369" rtl="0" eaLnBrk="1" fontAlgn="auto" latinLnBrk="0" hangingPunct="1">
              <a:lnSpc>
                <a:spcPct val="100000"/>
              </a:lnSpc>
              <a:spcBef>
                <a:spcPct val="0"/>
              </a:spcBef>
              <a:spcAft>
                <a:spcPts val="0"/>
              </a:spcAft>
              <a:buClrTx/>
              <a:buSzTx/>
              <a:buFontTx/>
              <a:buNone/>
              <a:tabLst/>
              <a:defRPr sz="3000" b="1">
                <a:solidFill>
                  <a:schemeClr val="bg1"/>
                </a:solidFill>
                <a:latin typeface="+mj-lt"/>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23144" y="1029111"/>
            <a:ext cx="8508428" cy="3705179"/>
          </a:xfrm>
        </p:spPr>
        <p:txBody>
          <a:bodyPr>
            <a:normAutofit/>
          </a:bodyPr>
          <a:lstStyle>
            <a:lvl1pPr marL="0" marR="0" indent="0" algn="l" defTabSz="914369"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vl2pPr marL="457185" indent="0" algn="ctr">
              <a:buNone/>
              <a:defRPr>
                <a:solidFill>
                  <a:schemeClr val="tx1">
                    <a:tint val="75000"/>
                  </a:schemeClr>
                </a:solidFill>
              </a:defRPr>
            </a:lvl2pPr>
            <a:lvl3pPr marL="914369" indent="0" algn="ctr">
              <a:buNone/>
              <a:defRPr>
                <a:solidFill>
                  <a:schemeClr val="tx1">
                    <a:tint val="75000"/>
                  </a:schemeClr>
                </a:solidFill>
              </a:defRPr>
            </a:lvl3pPr>
            <a:lvl4pPr marL="1371555" indent="0" algn="ctr">
              <a:buNone/>
              <a:defRPr>
                <a:solidFill>
                  <a:schemeClr val="tx1">
                    <a:tint val="75000"/>
                  </a:schemeClr>
                </a:solidFill>
              </a:defRPr>
            </a:lvl4pPr>
            <a:lvl5pPr marL="1828739" indent="0" algn="ctr">
              <a:buNone/>
              <a:defRPr>
                <a:solidFill>
                  <a:schemeClr val="tx1">
                    <a:tint val="75000"/>
                  </a:schemeClr>
                </a:solidFill>
              </a:defRPr>
            </a:lvl5pPr>
            <a:lvl6pPr marL="2285924" indent="0" algn="ctr">
              <a:buNone/>
              <a:defRPr>
                <a:solidFill>
                  <a:schemeClr val="tx1">
                    <a:tint val="75000"/>
                  </a:schemeClr>
                </a:solidFill>
              </a:defRPr>
            </a:lvl6pPr>
            <a:lvl7pPr marL="2743109" indent="0" algn="ctr">
              <a:buNone/>
              <a:defRPr>
                <a:solidFill>
                  <a:schemeClr val="tx1">
                    <a:tint val="75000"/>
                  </a:schemeClr>
                </a:solidFill>
              </a:defRPr>
            </a:lvl7pPr>
            <a:lvl8pPr marL="3200293" indent="0" algn="ctr">
              <a:buNone/>
              <a:defRPr>
                <a:solidFill>
                  <a:schemeClr val="tx1">
                    <a:tint val="75000"/>
                  </a:schemeClr>
                </a:solidFill>
              </a:defRPr>
            </a:lvl8pPr>
            <a:lvl9pPr marL="3657477"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xmlns="" val="15291299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742" y="1598313"/>
            <a:ext cx="7774107" cy="1102859"/>
          </a:xfrm>
          <a:prstGeom prst="rect">
            <a:avLst/>
          </a:prstGeom>
        </p:spPr>
        <p:txBody>
          <a:bodyPr lIns="68580" tIns="34290" rIns="68580" bIns="34290"/>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483" y="2915550"/>
            <a:ext cx="6402626" cy="1314856"/>
          </a:xfrm>
          <a:prstGeom prst="rect">
            <a:avLst/>
          </a:prstGeom>
        </p:spPr>
        <p:txBody>
          <a:bodyPr lIns="68580" tIns="34290" rIns="68580" bIns="34290"/>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160" y="4768735"/>
            <a:ext cx="2134606" cy="273928"/>
          </a:xfrm>
          <a:prstGeom prst="rect">
            <a:avLst/>
          </a:prstGeom>
        </p:spPr>
        <p:txBody>
          <a:bodyPr lIns="68580" tIns="34290" rIns="68580" bIns="34290"/>
          <a:lstStyle/>
          <a:p>
            <a:fld id="{DCB1F8C8-78C1-4C4A-888E-54B46D1D121C}" type="datetimeFigureOut">
              <a:rPr lang="zh-CN" altLang="en-US" smtClean="0">
                <a:solidFill>
                  <a:prstClr val="black"/>
                </a:solidFill>
                <a:latin typeface="Arial" pitchFamily="34" charset="0"/>
                <a:ea typeface="宋体" pitchFamily="2" charset="-122"/>
              </a:rPr>
              <a:pPr/>
              <a:t>2017/6/8</a:t>
            </a:fld>
            <a:endParaRPr lang="zh-CN" altLang="en-US">
              <a:solidFill>
                <a:prstClr val="black"/>
              </a:solidFill>
              <a:latin typeface="Arial" pitchFamily="34" charset="0"/>
              <a:ea typeface="宋体" pitchFamily="2" charset="-122"/>
            </a:endParaRPr>
          </a:p>
        </p:txBody>
      </p:sp>
      <p:sp>
        <p:nvSpPr>
          <p:cNvPr id="5" name="页脚占位符 4"/>
          <p:cNvSpPr>
            <a:spLocks noGrp="1"/>
          </p:cNvSpPr>
          <p:nvPr>
            <p:ph type="ftr" sz="quarter" idx="11"/>
          </p:nvPr>
        </p:nvSpPr>
        <p:spPr>
          <a:xfrm>
            <a:off x="3125120" y="4768735"/>
            <a:ext cx="2895349" cy="273928"/>
          </a:xfrm>
          <a:prstGeom prst="rect">
            <a:avLst/>
          </a:prstGeom>
        </p:spPr>
        <p:txBody>
          <a:bodyPr lIns="68580" tIns="34290" rIns="68580" bIns="34290"/>
          <a:lstStyle/>
          <a:p>
            <a:endParaRPr lang="zh-CN" altLang="en-US">
              <a:solidFill>
                <a:prstClr val="black"/>
              </a:solidFill>
              <a:latin typeface="Arial" pitchFamily="34" charset="0"/>
              <a:ea typeface="宋体" pitchFamily="2" charset="-122"/>
            </a:endParaRPr>
          </a:p>
        </p:txBody>
      </p:sp>
      <p:sp>
        <p:nvSpPr>
          <p:cNvPr id="6" name="灯片编号占位符 5"/>
          <p:cNvSpPr>
            <a:spLocks noGrp="1"/>
          </p:cNvSpPr>
          <p:nvPr>
            <p:ph type="sldNum" sz="quarter" idx="12"/>
          </p:nvPr>
        </p:nvSpPr>
        <p:spPr>
          <a:xfrm>
            <a:off x="6553824" y="4768735"/>
            <a:ext cx="2134605" cy="273928"/>
          </a:xfrm>
          <a:prstGeom prst="rect">
            <a:avLst/>
          </a:prstGeom>
        </p:spPr>
        <p:txBody>
          <a:bodyPr lIns="68580" tIns="34290" rIns="68580" bIns="34290"/>
          <a:lstStyle/>
          <a:p>
            <a:fld id="{8064DEF7-F9D3-4CF4-BF2F-8B4326660127}" type="slidenum">
              <a:rPr lang="zh-CN" altLang="en-US" smtClean="0">
                <a:solidFill>
                  <a:prstClr val="black"/>
                </a:solidFill>
                <a:latin typeface="Arial" pitchFamily="34" charset="0"/>
                <a:ea typeface="宋体" pitchFamily="2" charset="-122"/>
              </a:rPr>
              <a:pPr/>
              <a:t>‹#›</a:t>
            </a:fld>
            <a:endParaRPr lang="zh-CN" altLang="en-US">
              <a:solidFill>
                <a:prstClr val="black"/>
              </a:solidFill>
              <a:latin typeface="Arial" pitchFamily="34" charset="0"/>
              <a:ea typeface="宋体" pitchFamily="2" charset="-122"/>
            </a:endParaRPr>
          </a:p>
        </p:txBody>
      </p:sp>
    </p:spTree>
    <p:extLst>
      <p:ext uri="{BB962C8B-B14F-4D97-AF65-F5344CB8AC3E}">
        <p14:creationId xmlns:p14="http://schemas.microsoft.com/office/powerpoint/2010/main" xmlns="" val="26467346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162" y="206042"/>
            <a:ext cx="8231267" cy="857515"/>
          </a:xfrm>
          <a:prstGeom prst="rect">
            <a:avLst/>
          </a:prstGeom>
        </p:spPr>
        <p:txBody>
          <a:bodyPr lIns="68580" tIns="34290" rIns="68580" bIns="34290"/>
          <a:lstStyle/>
          <a:p>
            <a:r>
              <a:rPr lang="zh-CN" altLang="en-US" smtClean="0"/>
              <a:t>单击此处编辑母版标题样式</a:t>
            </a:r>
            <a:endParaRPr lang="zh-CN" altLang="en-US"/>
          </a:p>
        </p:txBody>
      </p:sp>
      <p:sp>
        <p:nvSpPr>
          <p:cNvPr id="3" name="内容占位符 2"/>
          <p:cNvSpPr>
            <a:spLocks noGrp="1"/>
          </p:cNvSpPr>
          <p:nvPr>
            <p:ph idx="1"/>
          </p:nvPr>
        </p:nvSpPr>
        <p:spPr>
          <a:xfrm>
            <a:off x="457162" y="1200522"/>
            <a:ext cx="8231267" cy="3395520"/>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160" y="4768735"/>
            <a:ext cx="2134606" cy="273928"/>
          </a:xfrm>
          <a:prstGeom prst="rect">
            <a:avLst/>
          </a:prstGeom>
        </p:spPr>
        <p:txBody>
          <a:bodyPr lIns="68580" tIns="34290" rIns="68580" bIns="34290"/>
          <a:lstStyle/>
          <a:p>
            <a:fld id="{DCB1F8C8-78C1-4C4A-888E-54B46D1D121C}" type="datetimeFigureOut">
              <a:rPr lang="zh-CN" altLang="en-US" smtClean="0">
                <a:solidFill>
                  <a:prstClr val="black"/>
                </a:solidFill>
                <a:latin typeface="Arial" pitchFamily="34" charset="0"/>
                <a:ea typeface="宋体" pitchFamily="2" charset="-122"/>
              </a:rPr>
              <a:pPr/>
              <a:t>2017/6/8</a:t>
            </a:fld>
            <a:endParaRPr lang="zh-CN" altLang="en-US">
              <a:solidFill>
                <a:prstClr val="black"/>
              </a:solidFill>
              <a:latin typeface="Arial" pitchFamily="34" charset="0"/>
              <a:ea typeface="宋体" pitchFamily="2" charset="-122"/>
            </a:endParaRPr>
          </a:p>
        </p:txBody>
      </p:sp>
      <p:sp>
        <p:nvSpPr>
          <p:cNvPr id="5" name="页脚占位符 4"/>
          <p:cNvSpPr>
            <a:spLocks noGrp="1"/>
          </p:cNvSpPr>
          <p:nvPr>
            <p:ph type="ftr" sz="quarter" idx="11"/>
          </p:nvPr>
        </p:nvSpPr>
        <p:spPr>
          <a:xfrm>
            <a:off x="3125120" y="4768735"/>
            <a:ext cx="2895349" cy="273928"/>
          </a:xfrm>
          <a:prstGeom prst="rect">
            <a:avLst/>
          </a:prstGeom>
        </p:spPr>
        <p:txBody>
          <a:bodyPr lIns="68580" tIns="34290" rIns="68580" bIns="34290"/>
          <a:lstStyle/>
          <a:p>
            <a:endParaRPr lang="zh-CN" altLang="en-US">
              <a:solidFill>
                <a:prstClr val="black"/>
              </a:solidFill>
              <a:latin typeface="Arial" pitchFamily="34" charset="0"/>
              <a:ea typeface="宋体" pitchFamily="2" charset="-122"/>
            </a:endParaRPr>
          </a:p>
        </p:txBody>
      </p:sp>
      <p:sp>
        <p:nvSpPr>
          <p:cNvPr id="6" name="灯片编号占位符 5"/>
          <p:cNvSpPr>
            <a:spLocks noGrp="1"/>
          </p:cNvSpPr>
          <p:nvPr>
            <p:ph type="sldNum" sz="quarter" idx="12"/>
          </p:nvPr>
        </p:nvSpPr>
        <p:spPr>
          <a:xfrm>
            <a:off x="6553824" y="4768735"/>
            <a:ext cx="2134605" cy="273928"/>
          </a:xfrm>
          <a:prstGeom prst="rect">
            <a:avLst/>
          </a:prstGeom>
        </p:spPr>
        <p:txBody>
          <a:bodyPr lIns="68580" tIns="34290" rIns="68580" bIns="34290"/>
          <a:lstStyle/>
          <a:p>
            <a:fld id="{8064DEF7-F9D3-4CF4-BF2F-8B4326660127}" type="slidenum">
              <a:rPr lang="zh-CN" altLang="en-US" smtClean="0">
                <a:solidFill>
                  <a:prstClr val="black"/>
                </a:solidFill>
                <a:latin typeface="Arial" pitchFamily="34" charset="0"/>
                <a:ea typeface="宋体" pitchFamily="2" charset="-122"/>
              </a:rPr>
              <a:pPr/>
              <a:t>‹#›</a:t>
            </a:fld>
            <a:endParaRPr lang="zh-CN" altLang="en-US">
              <a:solidFill>
                <a:prstClr val="black"/>
              </a:solidFill>
              <a:latin typeface="Arial" pitchFamily="34" charset="0"/>
              <a:ea typeface="宋体" pitchFamily="2" charset="-122"/>
            </a:endParaRPr>
          </a:p>
        </p:txBody>
      </p:sp>
    </p:spTree>
    <p:extLst>
      <p:ext uri="{BB962C8B-B14F-4D97-AF65-F5344CB8AC3E}">
        <p14:creationId xmlns:p14="http://schemas.microsoft.com/office/powerpoint/2010/main" xmlns="" val="3433410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649" y="3306196"/>
            <a:ext cx="7774107" cy="1021872"/>
          </a:xfrm>
          <a:prstGeom prst="rect">
            <a:avLst/>
          </a:prstGeom>
        </p:spPr>
        <p:txBody>
          <a:bodyPr lIns="68580" tIns="34290" rIns="68580" bIns="34290"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649" y="2180709"/>
            <a:ext cx="7774107" cy="1125488"/>
          </a:xfrm>
          <a:prstGeom prst="rect">
            <a:avLst/>
          </a:prstGeom>
        </p:spPr>
        <p:txBody>
          <a:bodyPr lIns="68580" tIns="34290" rIns="68580" bIns="34290"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160" y="4768735"/>
            <a:ext cx="2134606" cy="273928"/>
          </a:xfrm>
          <a:prstGeom prst="rect">
            <a:avLst/>
          </a:prstGeom>
        </p:spPr>
        <p:txBody>
          <a:bodyPr lIns="68580" tIns="34290" rIns="68580" bIns="34290"/>
          <a:lstStyle/>
          <a:p>
            <a:fld id="{DCB1F8C8-78C1-4C4A-888E-54B46D1D121C}" type="datetimeFigureOut">
              <a:rPr lang="zh-CN" altLang="en-US" smtClean="0">
                <a:solidFill>
                  <a:prstClr val="black"/>
                </a:solidFill>
                <a:latin typeface="Arial" pitchFamily="34" charset="0"/>
                <a:ea typeface="宋体" pitchFamily="2" charset="-122"/>
              </a:rPr>
              <a:pPr/>
              <a:t>2017/6/8</a:t>
            </a:fld>
            <a:endParaRPr lang="zh-CN" altLang="en-US">
              <a:solidFill>
                <a:prstClr val="black"/>
              </a:solidFill>
              <a:latin typeface="Arial" pitchFamily="34" charset="0"/>
              <a:ea typeface="宋体" pitchFamily="2" charset="-122"/>
            </a:endParaRPr>
          </a:p>
        </p:txBody>
      </p:sp>
      <p:sp>
        <p:nvSpPr>
          <p:cNvPr id="5" name="页脚占位符 4"/>
          <p:cNvSpPr>
            <a:spLocks noGrp="1"/>
          </p:cNvSpPr>
          <p:nvPr>
            <p:ph type="ftr" sz="quarter" idx="11"/>
          </p:nvPr>
        </p:nvSpPr>
        <p:spPr>
          <a:xfrm>
            <a:off x="3125120" y="4768735"/>
            <a:ext cx="2895349" cy="273928"/>
          </a:xfrm>
          <a:prstGeom prst="rect">
            <a:avLst/>
          </a:prstGeom>
        </p:spPr>
        <p:txBody>
          <a:bodyPr lIns="68580" tIns="34290" rIns="68580" bIns="34290"/>
          <a:lstStyle/>
          <a:p>
            <a:endParaRPr lang="zh-CN" altLang="en-US">
              <a:solidFill>
                <a:prstClr val="black"/>
              </a:solidFill>
              <a:latin typeface="Arial" pitchFamily="34" charset="0"/>
              <a:ea typeface="宋体" pitchFamily="2" charset="-122"/>
            </a:endParaRPr>
          </a:p>
        </p:txBody>
      </p:sp>
      <p:sp>
        <p:nvSpPr>
          <p:cNvPr id="6" name="灯片编号占位符 5"/>
          <p:cNvSpPr>
            <a:spLocks noGrp="1"/>
          </p:cNvSpPr>
          <p:nvPr>
            <p:ph type="sldNum" sz="quarter" idx="12"/>
          </p:nvPr>
        </p:nvSpPr>
        <p:spPr>
          <a:xfrm>
            <a:off x="6553824" y="4768735"/>
            <a:ext cx="2134605" cy="273928"/>
          </a:xfrm>
          <a:prstGeom prst="rect">
            <a:avLst/>
          </a:prstGeom>
        </p:spPr>
        <p:txBody>
          <a:bodyPr lIns="68580" tIns="34290" rIns="68580" bIns="34290"/>
          <a:lstStyle/>
          <a:p>
            <a:fld id="{8064DEF7-F9D3-4CF4-BF2F-8B4326660127}" type="slidenum">
              <a:rPr lang="zh-CN" altLang="en-US" smtClean="0">
                <a:solidFill>
                  <a:prstClr val="black"/>
                </a:solidFill>
                <a:latin typeface="Arial" pitchFamily="34" charset="0"/>
                <a:ea typeface="宋体" pitchFamily="2" charset="-122"/>
              </a:rPr>
              <a:pPr/>
              <a:t>‹#›</a:t>
            </a:fld>
            <a:endParaRPr lang="zh-CN" altLang="en-US">
              <a:solidFill>
                <a:prstClr val="black"/>
              </a:solidFill>
              <a:latin typeface="Arial" pitchFamily="34" charset="0"/>
              <a:ea typeface="宋体" pitchFamily="2" charset="-122"/>
            </a:endParaRPr>
          </a:p>
        </p:txBody>
      </p:sp>
    </p:spTree>
    <p:extLst>
      <p:ext uri="{BB962C8B-B14F-4D97-AF65-F5344CB8AC3E}">
        <p14:creationId xmlns:p14="http://schemas.microsoft.com/office/powerpoint/2010/main" xmlns="" val="2358927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49278" y="206042"/>
            <a:ext cx="8231267" cy="438717"/>
          </a:xfrm>
          <a:prstGeom prst="rect">
            <a:avLst/>
          </a:prstGeom>
        </p:spPr>
        <p:txBody>
          <a:bodyPr lIns="68580" tIns="34290" rIns="68580" bIns="34290">
            <a:spAutoFit/>
          </a:bodyPr>
          <a:lstStyle>
            <a:lvl1pPr algn="l" rtl="0" fontAlgn="auto">
              <a:spcBef>
                <a:spcPts val="0"/>
              </a:spcBef>
              <a:spcAft>
                <a:spcPts val="0"/>
              </a:spcAft>
              <a:defRPr lang="zh-CN" altLang="en-US" sz="2400" b="1" kern="0" dirty="0">
                <a:solidFill>
                  <a:srgbClr val="C00000"/>
                </a:solidFill>
                <a:latin typeface="微软雅黑" pitchFamily="34" charset="-122"/>
                <a:ea typeface="微软雅黑" pitchFamily="34" charset="-122"/>
                <a:cs typeface="+mn-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xmlns="" val="25223991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160" y="4768735"/>
            <a:ext cx="2134606" cy="273928"/>
          </a:xfrm>
          <a:prstGeom prst="rect">
            <a:avLst/>
          </a:prstGeom>
        </p:spPr>
        <p:txBody>
          <a:bodyPr lIns="68580" tIns="34290" rIns="68580" bIns="34290"/>
          <a:lstStyle/>
          <a:p>
            <a:fld id="{DCB1F8C8-78C1-4C4A-888E-54B46D1D121C}" type="datetimeFigureOut">
              <a:rPr lang="zh-CN" altLang="en-US" smtClean="0">
                <a:solidFill>
                  <a:prstClr val="black"/>
                </a:solidFill>
                <a:latin typeface="Arial" pitchFamily="34" charset="0"/>
                <a:ea typeface="宋体" pitchFamily="2" charset="-122"/>
              </a:rPr>
              <a:pPr/>
              <a:t>2017/6/8</a:t>
            </a:fld>
            <a:endParaRPr lang="zh-CN" altLang="en-US">
              <a:solidFill>
                <a:prstClr val="black"/>
              </a:solidFill>
              <a:latin typeface="Arial" pitchFamily="34" charset="0"/>
              <a:ea typeface="宋体" pitchFamily="2" charset="-122"/>
            </a:endParaRPr>
          </a:p>
        </p:txBody>
      </p:sp>
      <p:sp>
        <p:nvSpPr>
          <p:cNvPr id="3" name="页脚占位符 2"/>
          <p:cNvSpPr>
            <a:spLocks noGrp="1"/>
          </p:cNvSpPr>
          <p:nvPr>
            <p:ph type="ftr" sz="quarter" idx="11"/>
          </p:nvPr>
        </p:nvSpPr>
        <p:spPr>
          <a:xfrm>
            <a:off x="3125120" y="4768735"/>
            <a:ext cx="2895349" cy="273928"/>
          </a:xfrm>
          <a:prstGeom prst="rect">
            <a:avLst/>
          </a:prstGeom>
        </p:spPr>
        <p:txBody>
          <a:bodyPr lIns="68580" tIns="34290" rIns="68580" bIns="34290"/>
          <a:lstStyle/>
          <a:p>
            <a:endParaRPr lang="zh-CN" altLang="en-US">
              <a:solidFill>
                <a:prstClr val="black"/>
              </a:solidFill>
              <a:latin typeface="Arial" pitchFamily="34" charset="0"/>
              <a:ea typeface="宋体" pitchFamily="2" charset="-122"/>
            </a:endParaRPr>
          </a:p>
        </p:txBody>
      </p:sp>
      <p:sp>
        <p:nvSpPr>
          <p:cNvPr id="4" name="灯片编号占位符 3"/>
          <p:cNvSpPr>
            <a:spLocks noGrp="1"/>
          </p:cNvSpPr>
          <p:nvPr>
            <p:ph type="sldNum" sz="quarter" idx="12"/>
          </p:nvPr>
        </p:nvSpPr>
        <p:spPr>
          <a:xfrm>
            <a:off x="6553824" y="4768735"/>
            <a:ext cx="2134605" cy="273928"/>
          </a:xfrm>
          <a:prstGeom prst="rect">
            <a:avLst/>
          </a:prstGeom>
        </p:spPr>
        <p:txBody>
          <a:bodyPr lIns="68580" tIns="34290" rIns="68580" bIns="34290"/>
          <a:lstStyle/>
          <a:p>
            <a:fld id="{8064DEF7-F9D3-4CF4-BF2F-8B4326660127}" type="slidenum">
              <a:rPr lang="zh-CN" altLang="en-US" smtClean="0">
                <a:solidFill>
                  <a:prstClr val="black"/>
                </a:solidFill>
                <a:latin typeface="Arial" pitchFamily="34" charset="0"/>
                <a:ea typeface="宋体" pitchFamily="2" charset="-122"/>
              </a:rPr>
              <a:pPr/>
              <a:t>‹#›</a:t>
            </a:fld>
            <a:endParaRPr lang="zh-CN" altLang="en-US">
              <a:solidFill>
                <a:prstClr val="black"/>
              </a:solidFill>
              <a:latin typeface="Arial" pitchFamily="34" charset="0"/>
              <a:ea typeface="宋体" pitchFamily="2" charset="-122"/>
            </a:endParaRPr>
          </a:p>
        </p:txBody>
      </p:sp>
    </p:spTree>
    <p:extLst>
      <p:ext uri="{BB962C8B-B14F-4D97-AF65-F5344CB8AC3E}">
        <p14:creationId xmlns:p14="http://schemas.microsoft.com/office/powerpoint/2010/main" xmlns="" val="22290427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85737" y="2"/>
            <a:ext cx="8330081" cy="797965"/>
          </a:xfrm>
        </p:spPr>
        <p:txBody>
          <a:bodyPr/>
          <a:lstStyle/>
          <a:p>
            <a:r>
              <a:rPr lang="zh-CN" altLang="en-US" dirty="0" smtClean="0"/>
              <a:t>单击此处编辑母版标题样式</a:t>
            </a:r>
            <a:endParaRPr lang="zh-CN" alt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1211" y="402146"/>
            <a:ext cx="8366509" cy="559511"/>
          </a:xfrm>
          <a:prstGeom prst="rect">
            <a:avLst/>
          </a:prstGeom>
        </p:spPr>
        <p:txBody>
          <a:bodyPr lIns="68559" tIns="34280" rIns="68559" bIns="34280"/>
          <a:lstStyle>
            <a:lvl1pPr>
              <a:defRPr sz="24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01" y="268481"/>
            <a:ext cx="7634026" cy="559511"/>
          </a:xfrm>
          <a:prstGeom prst="rect">
            <a:avLst/>
          </a:prstGeom>
        </p:spPr>
        <p:txBody>
          <a:bodyPr lIns="91375" tIns="45686" rIns="91375" bIns="45686"/>
          <a:lstStyle>
            <a:lvl1pPr marL="0" marR="0" indent="0" algn="l" defTabSz="913768" rtl="0" eaLnBrk="0" fontAlgn="base" latinLnBrk="0" hangingPunct="0">
              <a:lnSpc>
                <a:spcPct val="100000"/>
              </a:lnSpc>
              <a:spcBef>
                <a:spcPct val="0"/>
              </a:spcBef>
              <a:spcAft>
                <a:spcPct val="0"/>
              </a:spcAft>
              <a:buClrTx/>
              <a:buSzTx/>
              <a:buFontTx/>
              <a:buNone/>
              <a:tabLst/>
              <a:defRPr kumimoji="0" lang="zh-CN" altLang="en-US" sz="2400" b="1" i="0" u="none" strike="noStrike" kern="0" cap="none" spc="0" normalizeH="0" baseline="0" noProof="0">
                <a:ln>
                  <a:noFill/>
                </a:ln>
                <a:solidFill>
                  <a:srgbClr val="C00000"/>
                </a:solidFill>
                <a:effectLst/>
                <a:uLnTx/>
                <a:uFillTx/>
                <a:ea typeface="微软雅黑" pitchFamily="34" charset="-122"/>
              </a:defRPr>
            </a:lvl1pPr>
          </a:lstStyle>
          <a:p>
            <a:r>
              <a:rPr lang="zh-CN" altLang="en-US" dirty="0" smtClean="0"/>
              <a:t>标题（下移）</a:t>
            </a:r>
          </a:p>
        </p:txBody>
      </p:sp>
      <p:sp>
        <p:nvSpPr>
          <p:cNvPr id="3" name="标题 305"/>
          <p:cNvSpPr txBox="1">
            <a:spLocks/>
          </p:cNvSpPr>
          <p:nvPr userDrawn="1"/>
        </p:nvSpPr>
        <p:spPr>
          <a:xfrm>
            <a:off x="483954" y="109168"/>
            <a:ext cx="5917958" cy="470131"/>
          </a:xfrm>
          <a:prstGeom prst="rect">
            <a:avLst/>
          </a:prstGeom>
        </p:spPr>
        <p:txBody>
          <a:bodyPr lIns="91375" tIns="45686" rIns="91375" bIns="45686"/>
          <a:lstStyle/>
          <a:p>
            <a:pPr defTabSz="913768" eaLnBrk="0" hangingPunct="0">
              <a:defRPr/>
            </a:pPr>
            <a:endParaRPr lang="zh-CN" altLang="en-US" sz="2400" b="1" kern="0" dirty="0">
              <a:solidFill>
                <a:srgbClr val="C00000"/>
              </a:solidFill>
              <a:latin typeface="FrutigerNext LT Medium"/>
              <a:ea typeface="微软雅黑" pitchFamily="34" charset="-122"/>
            </a:endParaRPr>
          </a:p>
        </p:txBody>
      </p:sp>
    </p:spTree>
  </p:cSld>
  <p:clrMapOvr>
    <a:masterClrMapping/>
  </p:clrMapOvr>
  <p:transition advClick="0" advTm="800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9647" y="244156"/>
            <a:ext cx="8426399" cy="653855"/>
          </a:xfrm>
          <a:prstGeom prst="rect">
            <a:avLst/>
          </a:prstGeom>
        </p:spPr>
        <p:txBody>
          <a:bodyPr lIns="91431" tIns="45716" rIns="91431" bIns="45716"/>
          <a:lstStyle>
            <a:lvl1pPr>
              <a:defRPr>
                <a:solidFill>
                  <a:srgbClr val="40404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Rectangle 5"/>
          <p:cNvSpPr>
            <a:spLocks noChangeArrowheads="1"/>
          </p:cNvSpPr>
          <p:nvPr userDrawn="1"/>
        </p:nvSpPr>
        <p:spPr bwMode="auto">
          <a:xfrm>
            <a:off x="6368546" y="4837366"/>
            <a:ext cx="299171" cy="184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lnSpc>
                <a:spcPct val="85000"/>
              </a:lnSpc>
            </a:pPr>
            <a:r>
              <a:rPr lang="de-DE" altLang="zh-CN" sz="1200" dirty="0" smtClean="0">
                <a:solidFill>
                  <a:srgbClr val="000000">
                    <a:lumMod val="65000"/>
                    <a:lumOff val="35000"/>
                  </a:srgbClr>
                </a:solidFill>
                <a:latin typeface="FrutigerNext LT Bold" pitchFamily="34" charset="0"/>
                <a:ea typeface="MS PGothic" pitchFamily="34" charset="-128"/>
              </a:rPr>
              <a:t> </a:t>
            </a:r>
            <a:fld id="{A4C34F22-587E-473D-9099-376F4F013A30}" type="slidenum">
              <a:rPr lang="de-DE" altLang="zh-CN" sz="1200">
                <a:solidFill>
                  <a:srgbClr val="000000">
                    <a:lumMod val="65000"/>
                    <a:lumOff val="35000"/>
                  </a:srgbClr>
                </a:solidFill>
                <a:latin typeface="FrutigerNext LT Light" pitchFamily="34" charset="0"/>
                <a:ea typeface="MS PGothic" pitchFamily="34" charset="-128"/>
              </a:rPr>
              <a:pPr eaLnBrk="0" hangingPunct="0">
                <a:lnSpc>
                  <a:spcPct val="85000"/>
                </a:lnSpc>
              </a:pPr>
              <a:t>‹#›</a:t>
            </a:fld>
            <a:endParaRPr lang="en-GB" altLang="zh-CN" sz="1200" dirty="0">
              <a:solidFill>
                <a:srgbClr val="000000">
                  <a:lumMod val="65000"/>
                  <a:lumOff val="35000"/>
                </a:srgbClr>
              </a:solidFill>
              <a:latin typeface="FrutigerNext LT Light" pitchFamily="34" charset="0"/>
              <a:ea typeface="MS PGothic" pitchFamily="34" charset="-128"/>
            </a:endParaRPr>
          </a:p>
        </p:txBody>
      </p:sp>
    </p:spTree>
    <p:extLst>
      <p:ext uri="{BB962C8B-B14F-4D97-AF65-F5344CB8AC3E}">
        <p14:creationId xmlns:p14="http://schemas.microsoft.com/office/powerpoint/2010/main" xmlns="" val="274723401"/>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7" name="Picture 6" descr="divider.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03" y="0"/>
            <a:ext cx="9145588" cy="5145088"/>
          </a:xfrm>
          <a:prstGeom prst="rect">
            <a:avLst/>
          </a:prstGeom>
        </p:spPr>
      </p:pic>
    </p:spTree>
    <p:extLst>
      <p:ext uri="{BB962C8B-B14F-4D97-AF65-F5344CB8AC3E}">
        <p14:creationId xmlns="" xmlns:p14="http://schemas.microsoft.com/office/powerpoint/2010/main" val="27041172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quarter" idx="10"/>
          </p:nvPr>
        </p:nvSpPr>
        <p:spPr>
          <a:xfrm>
            <a:off x="657170" y="359680"/>
            <a:ext cx="1219094" cy="161633"/>
          </a:xfrm>
          <a:prstGeom prst="rect">
            <a:avLst/>
          </a:prstGeom>
        </p:spPr>
        <p:txBody>
          <a:bodyPr lIns="68580" tIns="34290" rIns="68580" bIns="34290"/>
          <a:lstStyle>
            <a:lvl1pPr defTabSz="767975" fontAlgn="auto">
              <a:spcBef>
                <a:spcPts val="0"/>
              </a:spcBef>
              <a:spcAft>
                <a:spcPts val="0"/>
              </a:spcAft>
              <a:buClrTx/>
              <a:buFontTx/>
              <a:buNone/>
              <a:defRPr/>
            </a:lvl1pPr>
          </a:lstStyle>
          <a:p>
            <a:pPr>
              <a:defRPr/>
            </a:pPr>
            <a:fld id="{3BE029C2-2C1D-4CA6-8650-0A884368FE6C}" type="datetime3">
              <a:rPr lang="en-US" altLang="zh-CN" sz="1500" smtClean="0">
                <a:solidFill>
                  <a:prstClr val="black"/>
                </a:solidFill>
                <a:latin typeface="Corbel"/>
                <a:ea typeface="华文楷体"/>
              </a:rPr>
              <a:pPr>
                <a:defRPr/>
              </a:pPr>
              <a:t>8 June 2017</a:t>
            </a:fld>
            <a:endParaRPr lang="en-US" altLang="zh-CN" sz="1500" dirty="0">
              <a:solidFill>
                <a:prstClr val="black"/>
              </a:solidFill>
              <a:latin typeface="Corbel"/>
              <a:ea typeface="华文楷体"/>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71" descr="内页元素3-1"/>
          <p:cNvPicPr>
            <a:picLocks noChangeAspect="1" noChangeArrowheads="1"/>
          </p:cNvPicPr>
          <p:nvPr userDrawn="1"/>
        </p:nvPicPr>
        <p:blipFill>
          <a:blip r:embed="rId2" cstate="print"/>
          <a:srcRect/>
          <a:stretch>
            <a:fillRect/>
          </a:stretch>
        </p:blipFill>
        <p:spPr bwMode="auto">
          <a:xfrm>
            <a:off x="1191" y="2"/>
            <a:ext cx="9144398" cy="4871160"/>
          </a:xfrm>
          <a:prstGeom prst="rect">
            <a:avLst/>
          </a:prstGeom>
          <a:noFill/>
          <a:ln w="9525">
            <a:noFill/>
            <a:miter lim="800000"/>
            <a:headEnd/>
            <a:tailEnd/>
          </a:ln>
        </p:spPr>
      </p:pic>
      <p:sp>
        <p:nvSpPr>
          <p:cNvPr id="5" name="Text Box 76"/>
          <p:cNvSpPr txBox="1">
            <a:spLocks noChangeArrowheads="1"/>
          </p:cNvSpPr>
          <p:nvPr userDrawn="1"/>
        </p:nvSpPr>
        <p:spPr bwMode="auto">
          <a:xfrm>
            <a:off x="608359" y="4650831"/>
            <a:ext cx="2433471" cy="242441"/>
          </a:xfrm>
          <a:prstGeom prst="rect">
            <a:avLst/>
          </a:prstGeom>
          <a:noFill/>
          <a:ln w="9525">
            <a:noFill/>
            <a:miter lim="800000"/>
            <a:headEnd/>
            <a:tailEnd/>
          </a:ln>
        </p:spPr>
        <p:txBody>
          <a:bodyPr wrap="none" lIns="68567" tIns="34283" rIns="68567" bIns="34283">
            <a:spAutoFit/>
          </a:bodyPr>
          <a:lstStyle/>
          <a:p>
            <a:pPr eaLnBrk="0" hangingPunct="0">
              <a:defRPr/>
            </a:pPr>
            <a:r>
              <a:rPr lang="en-US" altLang="zh-CN" sz="1100" dirty="0">
                <a:solidFill>
                  <a:srgbClr val="000000"/>
                </a:solidFill>
                <a:latin typeface="FrutigerNext LT Bold" pitchFamily="20" charset="0"/>
                <a:ea typeface="ＭＳ Ｐゴシック" pitchFamily="34" charset="-128"/>
              </a:rPr>
              <a:t>HUAWEI TECHNOLOGIES CO., LTD.</a:t>
            </a:r>
          </a:p>
        </p:txBody>
      </p:sp>
      <p:pic>
        <p:nvPicPr>
          <p:cNvPr id="6" name="Picture 77" descr="Logo"/>
          <p:cNvPicPr>
            <a:picLocks noChangeAspect="1" noChangeArrowheads="1"/>
          </p:cNvPicPr>
          <p:nvPr userDrawn="1"/>
        </p:nvPicPr>
        <p:blipFill>
          <a:blip r:embed="rId3" cstate="print"/>
          <a:srcRect/>
          <a:stretch>
            <a:fillRect/>
          </a:stretch>
        </p:blipFill>
        <p:spPr bwMode="auto">
          <a:xfrm>
            <a:off x="7890782" y="4269709"/>
            <a:ext cx="529783" cy="528801"/>
          </a:xfrm>
          <a:prstGeom prst="rect">
            <a:avLst/>
          </a:prstGeom>
          <a:noFill/>
          <a:ln w="9525">
            <a:noFill/>
            <a:miter lim="800000"/>
            <a:headEnd/>
            <a:tailEnd/>
          </a:ln>
        </p:spPr>
      </p:pic>
      <p:sp>
        <p:nvSpPr>
          <p:cNvPr id="7" name="Rectangle 14"/>
          <p:cNvSpPr>
            <a:spLocks noChangeArrowheads="1"/>
          </p:cNvSpPr>
          <p:nvPr userDrawn="1"/>
        </p:nvSpPr>
        <p:spPr bwMode="auto">
          <a:xfrm>
            <a:off x="-1845306" y="396601"/>
            <a:ext cx="1845309" cy="3981488"/>
          </a:xfrm>
          <a:prstGeom prst="rect">
            <a:avLst/>
          </a:prstGeom>
          <a:noFill/>
          <a:ln w="9525">
            <a:noFill/>
            <a:miter lim="800000"/>
            <a:headEnd/>
            <a:tailEnd/>
          </a:ln>
          <a:effectLst/>
        </p:spPr>
        <p:txBody>
          <a:bodyPr lIns="65837" tIns="32919" rIns="65837" bIns="32919"/>
          <a:lstStyle/>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英文标题</a:t>
            </a:r>
            <a:r>
              <a:rPr lang="en-US" altLang="zh-CN" sz="900" dirty="0" smtClean="0">
                <a:solidFill>
                  <a:srgbClr val="F8F8F8"/>
                </a:solidFill>
                <a:latin typeface="Arial" charset="0"/>
                <a:ea typeface="方正舒体" pitchFamily="2" charset="-122"/>
              </a:rPr>
              <a:t>:32-35pt  </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颜色</a:t>
            </a:r>
            <a:r>
              <a:rPr lang="en-US" altLang="zh-CN" sz="900" dirty="0" smtClean="0">
                <a:solidFill>
                  <a:srgbClr val="F8F8F8"/>
                </a:solidFill>
                <a:latin typeface="Arial" charset="0"/>
                <a:ea typeface="方正舒体" pitchFamily="2" charset="-122"/>
              </a:rPr>
              <a:t>: R153 G0 B0</a:t>
            </a:r>
          </a:p>
          <a:p>
            <a:pPr marL="257124" indent="-257124" algn="r">
              <a:lnSpc>
                <a:spcPct val="125000"/>
              </a:lnSpc>
              <a:spcBef>
                <a:spcPct val="20000"/>
              </a:spcBef>
              <a:buClr>
                <a:srgbClr val="990000"/>
              </a:buClr>
            </a:pPr>
            <a:r>
              <a:rPr lang="zh-CN" altLang="en-US" sz="900" dirty="0" smtClean="0">
                <a:solidFill>
                  <a:srgbClr val="F8F8F8"/>
                </a:solidFill>
                <a:latin typeface="宋体" pitchFamily="2" charset="-122"/>
                <a:ea typeface="方正舒体" pitchFamily="2" charset="-122"/>
              </a:rPr>
              <a:t>内部使用字体 </a:t>
            </a:r>
            <a:r>
              <a:rPr lang="en-US" altLang="zh-CN" sz="900" dirty="0" smtClean="0">
                <a:solidFill>
                  <a:srgbClr val="F8F8F8"/>
                </a:solidFill>
                <a:latin typeface="宋体" pitchFamily="2" charset="-122"/>
                <a:ea typeface="方正舒体" pitchFamily="2" charset="-122"/>
              </a:rPr>
              <a:t>:</a:t>
            </a:r>
          </a:p>
          <a:p>
            <a:pPr marL="257124" indent="-257124" algn="r">
              <a:lnSpc>
                <a:spcPct val="125000"/>
              </a:lnSpc>
              <a:spcBef>
                <a:spcPct val="20000"/>
              </a:spcBef>
              <a:buClr>
                <a:srgbClr val="990000"/>
              </a:buClr>
            </a:pPr>
            <a:r>
              <a:rPr lang="en-US" altLang="zh-CN" sz="900" dirty="0" err="1" smtClean="0">
                <a:solidFill>
                  <a:srgbClr val="F8F8F8"/>
                </a:solidFill>
                <a:latin typeface="宋体" pitchFamily="2" charset="-122"/>
                <a:ea typeface="方正舒体" pitchFamily="2" charset="-122"/>
              </a:rPr>
              <a:t>FrutigerNext</a:t>
            </a:r>
            <a:r>
              <a:rPr lang="en-US" altLang="zh-CN" sz="900" dirty="0" smtClean="0">
                <a:solidFill>
                  <a:srgbClr val="F8F8F8"/>
                </a:solidFill>
                <a:latin typeface="宋体" pitchFamily="2" charset="-122"/>
                <a:ea typeface="方正舒体" pitchFamily="2" charset="-122"/>
              </a:rPr>
              <a:t> LT Medium</a:t>
            </a:r>
          </a:p>
          <a:p>
            <a:pPr marL="257124" indent="-257124" algn="r">
              <a:lnSpc>
                <a:spcPct val="125000"/>
              </a:lnSpc>
              <a:spcBef>
                <a:spcPct val="20000"/>
              </a:spcBef>
              <a:buClr>
                <a:srgbClr val="990000"/>
              </a:buClr>
            </a:pPr>
            <a:r>
              <a:rPr lang="zh-CN" altLang="en-US" sz="900" dirty="0" smtClean="0">
                <a:solidFill>
                  <a:srgbClr val="F8F8F8"/>
                </a:solidFill>
                <a:latin typeface="宋体" pitchFamily="2" charset="-122"/>
                <a:ea typeface="方正舒体" pitchFamily="2" charset="-122"/>
              </a:rPr>
              <a:t>外部使用字体 </a:t>
            </a:r>
            <a:r>
              <a:rPr lang="en-US" altLang="zh-CN" sz="900" dirty="0" smtClean="0">
                <a:solidFill>
                  <a:srgbClr val="F8F8F8"/>
                </a:solidFill>
                <a:latin typeface="宋体" pitchFamily="2" charset="-122"/>
                <a:ea typeface="方正舒体" pitchFamily="2" charset="-122"/>
              </a:rPr>
              <a:t>: Arial</a:t>
            </a:r>
          </a:p>
          <a:p>
            <a:pPr marL="257124" indent="-257124" algn="r">
              <a:lnSpc>
                <a:spcPct val="75000"/>
              </a:lnSpc>
              <a:spcBef>
                <a:spcPct val="20000"/>
              </a:spcBef>
              <a:buClr>
                <a:srgbClr val="990000"/>
              </a:buClr>
            </a:pPr>
            <a:endParaRPr lang="en-US" altLang="zh-CN"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中文标题</a:t>
            </a:r>
            <a:r>
              <a:rPr lang="en-US" altLang="zh-CN" sz="900" dirty="0" smtClean="0">
                <a:solidFill>
                  <a:srgbClr val="F8F8F8"/>
                </a:solidFill>
                <a:latin typeface="Arial" charset="0"/>
                <a:ea typeface="方正舒体" pitchFamily="2" charset="-122"/>
              </a:rPr>
              <a:t>:30-32pt  </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颜色</a:t>
            </a:r>
            <a:r>
              <a:rPr lang="en-US" altLang="zh-CN" sz="900" dirty="0" smtClean="0">
                <a:solidFill>
                  <a:srgbClr val="F8F8F8"/>
                </a:solidFill>
                <a:latin typeface="Arial" charset="0"/>
                <a:ea typeface="方正舒体" pitchFamily="2" charset="-122"/>
              </a:rPr>
              <a:t>: R153 G0 B0</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字体</a:t>
            </a:r>
            <a:r>
              <a:rPr lang="en-US" altLang="zh-CN" sz="900" dirty="0" smtClean="0">
                <a:solidFill>
                  <a:srgbClr val="F8F8F8"/>
                </a:solidFill>
                <a:latin typeface="Arial" charset="0"/>
                <a:ea typeface="方正舒体" pitchFamily="2" charset="-122"/>
              </a:rPr>
              <a:t>:</a:t>
            </a:r>
            <a:r>
              <a:rPr lang="zh-CN" altLang="en-US" sz="900" dirty="0" smtClean="0">
                <a:solidFill>
                  <a:srgbClr val="F8F8F8"/>
                </a:solidFill>
                <a:latin typeface="Arial" charset="0"/>
                <a:ea typeface="方正舒体" pitchFamily="2" charset="-122"/>
              </a:rPr>
              <a:t>黑体</a:t>
            </a:r>
          </a:p>
          <a:p>
            <a:pPr marL="257124" indent="-257124" algn="r">
              <a:lnSpc>
                <a:spcPct val="125000"/>
              </a:lnSpc>
              <a:spcBef>
                <a:spcPct val="20000"/>
              </a:spcBef>
              <a:buClr>
                <a:srgbClr val="990000"/>
              </a:buClr>
            </a:pPr>
            <a:endParaRPr lang="zh-CN" altLang="en-US"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endParaRPr lang="zh-CN" altLang="en-US"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endParaRPr lang="zh-CN" altLang="en-US"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英文正文</a:t>
            </a:r>
            <a:r>
              <a:rPr lang="en-US" altLang="zh-CN" sz="900" dirty="0" smtClean="0">
                <a:solidFill>
                  <a:srgbClr val="F8F8F8"/>
                </a:solidFill>
                <a:latin typeface="Arial" charset="0"/>
                <a:ea typeface="方正舒体" pitchFamily="2" charset="-122"/>
              </a:rPr>
              <a:t>:20-22pt</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子目录 </a:t>
            </a:r>
            <a:r>
              <a:rPr lang="en-US" altLang="zh-CN" sz="900" dirty="0" smtClean="0">
                <a:solidFill>
                  <a:srgbClr val="F8F8F8"/>
                </a:solidFill>
                <a:latin typeface="Arial" charset="0"/>
                <a:ea typeface="方正舒体" pitchFamily="2" charset="-122"/>
              </a:rPr>
              <a:t>(2-5</a:t>
            </a:r>
            <a:r>
              <a:rPr lang="zh-CN" altLang="en-US" sz="900" dirty="0" smtClean="0">
                <a:solidFill>
                  <a:srgbClr val="F8F8F8"/>
                </a:solidFill>
                <a:latin typeface="Arial" charset="0"/>
                <a:ea typeface="方正舒体" pitchFamily="2" charset="-122"/>
              </a:rPr>
              <a:t>级</a:t>
            </a:r>
            <a:r>
              <a:rPr lang="en-US" altLang="zh-CN" sz="900" dirty="0" smtClean="0">
                <a:solidFill>
                  <a:srgbClr val="F8F8F8"/>
                </a:solidFill>
                <a:latin typeface="Arial" charset="0"/>
                <a:ea typeface="方正舒体" pitchFamily="2" charset="-122"/>
              </a:rPr>
              <a:t>) :18pt  </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颜色</a:t>
            </a:r>
            <a:r>
              <a:rPr lang="en-US" altLang="zh-CN" sz="900" dirty="0" smtClean="0">
                <a:solidFill>
                  <a:srgbClr val="F8F8F8"/>
                </a:solidFill>
                <a:latin typeface="Arial" charset="0"/>
                <a:ea typeface="方正舒体" pitchFamily="2" charset="-122"/>
              </a:rPr>
              <a:t>:</a:t>
            </a:r>
            <a:r>
              <a:rPr lang="zh-CN" altLang="en-US" sz="900" dirty="0" smtClean="0">
                <a:solidFill>
                  <a:srgbClr val="F8F8F8"/>
                </a:solidFill>
                <a:latin typeface="Arial" charset="0"/>
                <a:ea typeface="方正舒体" pitchFamily="2" charset="-122"/>
              </a:rPr>
              <a:t>黑色</a:t>
            </a:r>
          </a:p>
          <a:p>
            <a:pPr marL="257124" indent="-257124" algn="r">
              <a:lnSpc>
                <a:spcPct val="125000"/>
              </a:lnSpc>
              <a:spcBef>
                <a:spcPct val="20000"/>
              </a:spcBef>
              <a:buClr>
                <a:srgbClr val="990000"/>
              </a:buClr>
            </a:pPr>
            <a:r>
              <a:rPr lang="zh-CN" altLang="en-US" sz="900" dirty="0" smtClean="0">
                <a:solidFill>
                  <a:srgbClr val="F8F8F8"/>
                </a:solidFill>
                <a:latin typeface="宋体" pitchFamily="2" charset="-122"/>
                <a:ea typeface="方正舒体" pitchFamily="2" charset="-122"/>
              </a:rPr>
              <a:t>内部使用字体 </a:t>
            </a:r>
            <a:r>
              <a:rPr lang="en-US" altLang="zh-CN" sz="900" dirty="0" smtClean="0">
                <a:solidFill>
                  <a:srgbClr val="F8F8F8"/>
                </a:solidFill>
                <a:latin typeface="宋体" pitchFamily="2" charset="-122"/>
                <a:ea typeface="方正舒体" pitchFamily="2" charset="-122"/>
              </a:rPr>
              <a:t>:</a:t>
            </a:r>
          </a:p>
          <a:p>
            <a:pPr marL="257124" indent="-257124" algn="r">
              <a:lnSpc>
                <a:spcPct val="125000"/>
              </a:lnSpc>
              <a:spcBef>
                <a:spcPct val="20000"/>
              </a:spcBef>
              <a:buClr>
                <a:srgbClr val="990000"/>
              </a:buClr>
            </a:pPr>
            <a:r>
              <a:rPr lang="en-US" altLang="zh-CN" sz="900" dirty="0" err="1" smtClean="0">
                <a:solidFill>
                  <a:srgbClr val="F8F8F8"/>
                </a:solidFill>
                <a:latin typeface="宋体" pitchFamily="2" charset="-122"/>
                <a:ea typeface="方正舒体" pitchFamily="2" charset="-122"/>
              </a:rPr>
              <a:t>FrutigerNext</a:t>
            </a:r>
            <a:r>
              <a:rPr lang="en-US" altLang="zh-CN" sz="900" dirty="0" smtClean="0">
                <a:solidFill>
                  <a:srgbClr val="F8F8F8"/>
                </a:solidFill>
                <a:latin typeface="宋体" pitchFamily="2" charset="-122"/>
                <a:ea typeface="方正舒体" pitchFamily="2" charset="-122"/>
              </a:rPr>
              <a:t> LT Regular</a:t>
            </a:r>
          </a:p>
          <a:p>
            <a:pPr marL="257124" indent="-257124" algn="r">
              <a:lnSpc>
                <a:spcPct val="125000"/>
              </a:lnSpc>
              <a:spcBef>
                <a:spcPct val="20000"/>
              </a:spcBef>
              <a:buClr>
                <a:srgbClr val="990000"/>
              </a:buClr>
            </a:pPr>
            <a:r>
              <a:rPr lang="zh-CN" altLang="en-US" sz="900" dirty="0" smtClean="0">
                <a:solidFill>
                  <a:srgbClr val="F8F8F8"/>
                </a:solidFill>
                <a:latin typeface="宋体" pitchFamily="2" charset="-122"/>
                <a:ea typeface="方正舒体" pitchFamily="2" charset="-122"/>
              </a:rPr>
              <a:t>外部使用字体 </a:t>
            </a:r>
            <a:r>
              <a:rPr lang="en-US" altLang="zh-CN" sz="900" dirty="0" smtClean="0">
                <a:solidFill>
                  <a:srgbClr val="F8F8F8"/>
                </a:solidFill>
                <a:latin typeface="宋体" pitchFamily="2" charset="-122"/>
                <a:ea typeface="方正舒体" pitchFamily="2" charset="-122"/>
              </a:rPr>
              <a:t>: Arial</a:t>
            </a:r>
          </a:p>
          <a:p>
            <a:pPr marL="257124" indent="-257124" algn="r">
              <a:lnSpc>
                <a:spcPct val="75000"/>
              </a:lnSpc>
              <a:spcBef>
                <a:spcPct val="20000"/>
              </a:spcBef>
              <a:buClr>
                <a:srgbClr val="990000"/>
              </a:buClr>
            </a:pPr>
            <a:endParaRPr lang="en-US" altLang="zh-CN"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中文正文</a:t>
            </a:r>
            <a:r>
              <a:rPr lang="en-US" altLang="zh-CN" sz="900" dirty="0" smtClean="0">
                <a:solidFill>
                  <a:srgbClr val="F8F8F8"/>
                </a:solidFill>
                <a:latin typeface="Arial" charset="0"/>
                <a:ea typeface="方正舒体" pitchFamily="2" charset="-122"/>
              </a:rPr>
              <a:t>:18-20pt</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子目录</a:t>
            </a:r>
            <a:r>
              <a:rPr lang="en-US" altLang="zh-CN" sz="900" dirty="0" smtClean="0">
                <a:solidFill>
                  <a:srgbClr val="F8F8F8"/>
                </a:solidFill>
                <a:latin typeface="Arial" charset="0"/>
                <a:ea typeface="方正舒体" pitchFamily="2" charset="-122"/>
              </a:rPr>
              <a:t>(2-5</a:t>
            </a:r>
            <a:r>
              <a:rPr lang="zh-CN" altLang="en-US" sz="900" dirty="0" smtClean="0">
                <a:solidFill>
                  <a:srgbClr val="F8F8F8"/>
                </a:solidFill>
                <a:latin typeface="Arial" charset="0"/>
                <a:ea typeface="方正舒体" pitchFamily="2" charset="-122"/>
              </a:rPr>
              <a:t>级</a:t>
            </a:r>
            <a:r>
              <a:rPr lang="en-US" altLang="zh-CN" sz="900" dirty="0" smtClean="0">
                <a:solidFill>
                  <a:srgbClr val="F8F8F8"/>
                </a:solidFill>
                <a:latin typeface="Arial" charset="0"/>
                <a:ea typeface="方正舒体" pitchFamily="2" charset="-122"/>
              </a:rPr>
              <a:t>):18pt </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颜色</a:t>
            </a:r>
            <a:r>
              <a:rPr lang="en-US" altLang="zh-CN" sz="900" dirty="0" smtClean="0">
                <a:solidFill>
                  <a:srgbClr val="F8F8F8"/>
                </a:solidFill>
                <a:latin typeface="Arial" charset="0"/>
                <a:ea typeface="方正舒体" pitchFamily="2" charset="-122"/>
              </a:rPr>
              <a:t>:</a:t>
            </a:r>
            <a:r>
              <a:rPr lang="zh-CN" altLang="en-US" sz="900" dirty="0" smtClean="0">
                <a:solidFill>
                  <a:srgbClr val="F8F8F8"/>
                </a:solidFill>
                <a:latin typeface="Arial" charset="0"/>
                <a:ea typeface="方正舒体" pitchFamily="2" charset="-122"/>
              </a:rPr>
              <a:t>黑色</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字体</a:t>
            </a:r>
            <a:r>
              <a:rPr lang="en-US" altLang="zh-CN" sz="900" dirty="0" smtClean="0">
                <a:solidFill>
                  <a:srgbClr val="F8F8F8"/>
                </a:solidFill>
                <a:latin typeface="Arial" charset="0"/>
                <a:ea typeface="方正舒体" pitchFamily="2" charset="-122"/>
              </a:rPr>
              <a:t>:</a:t>
            </a:r>
            <a:r>
              <a:rPr lang="zh-CN" altLang="en-US" sz="900" dirty="0" smtClean="0">
                <a:solidFill>
                  <a:srgbClr val="F8F8F8"/>
                </a:solidFill>
                <a:latin typeface="Arial" charset="0"/>
                <a:ea typeface="方正舒体" pitchFamily="2" charset="-122"/>
              </a:rPr>
              <a:t>细黑体 </a:t>
            </a:r>
            <a:endParaRPr lang="zh-CN" altLang="en-US" sz="900" dirty="0" smtClean="0">
              <a:solidFill>
                <a:srgbClr val="080808"/>
              </a:solidFill>
              <a:latin typeface="Arial" charset="0"/>
              <a:ea typeface="方正舒体" pitchFamily="2" charset="-122"/>
            </a:endParaRPr>
          </a:p>
        </p:txBody>
      </p:sp>
      <p:sp>
        <p:nvSpPr>
          <p:cNvPr id="8" name="Rectangle 15"/>
          <p:cNvSpPr>
            <a:spLocks noChangeArrowheads="1"/>
          </p:cNvSpPr>
          <p:nvPr userDrawn="1"/>
        </p:nvSpPr>
        <p:spPr bwMode="auto">
          <a:xfrm>
            <a:off x="9270597" y="4084775"/>
            <a:ext cx="920273" cy="242437"/>
          </a:xfrm>
          <a:prstGeom prst="rect">
            <a:avLst/>
          </a:prstGeom>
          <a:solidFill>
            <a:srgbClr val="F8F8F8"/>
          </a:solidFill>
          <a:ln w="9525" algn="ctr">
            <a:noFill/>
            <a:miter lim="800000"/>
            <a:headEnd/>
            <a:tailEnd/>
          </a:ln>
          <a:effectLst/>
        </p:spPr>
        <p:txBody>
          <a:bodyPr lIns="68555" tIns="34277" rIns="68555" bIns="34277" anchor="ctr">
            <a:spAutoFit/>
          </a:bodyPr>
          <a:lstStyle/>
          <a:p>
            <a:pPr algn="ctr" defTabSz="658284" eaLnBrk="0" hangingPunct="0">
              <a:defRPr/>
            </a:pPr>
            <a:endParaRPr lang="zh-CN" altLang="zh-CN" sz="1100" dirty="0">
              <a:solidFill>
                <a:srgbClr val="000000"/>
              </a:solidFill>
              <a:latin typeface="FrutigerNext LT Regular" pitchFamily="34" charset="0"/>
              <a:ea typeface="ＭＳ Ｐゴシック" pitchFamily="34" charset="-128"/>
            </a:endParaRPr>
          </a:p>
        </p:txBody>
      </p:sp>
      <p:grpSp>
        <p:nvGrpSpPr>
          <p:cNvPr id="2" name="Group 16"/>
          <p:cNvGrpSpPr>
            <a:grpSpLocks/>
          </p:cNvGrpSpPr>
          <p:nvPr userDrawn="1"/>
        </p:nvGrpSpPr>
        <p:grpSpPr bwMode="auto">
          <a:xfrm>
            <a:off x="9353930" y="3960052"/>
            <a:ext cx="741695" cy="138155"/>
            <a:chOff x="6657" y="3492"/>
            <a:chExt cx="527" cy="121"/>
          </a:xfrm>
        </p:grpSpPr>
        <p:sp>
          <p:nvSpPr>
            <p:cNvPr id="10"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1"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2"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3"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3" name="Group 21"/>
          <p:cNvGrpSpPr>
            <a:grpSpLocks/>
          </p:cNvGrpSpPr>
          <p:nvPr userDrawn="1"/>
        </p:nvGrpSpPr>
        <p:grpSpPr bwMode="auto">
          <a:xfrm>
            <a:off x="9353930" y="4654402"/>
            <a:ext cx="741695" cy="136965"/>
            <a:chOff x="6657" y="4103"/>
            <a:chExt cx="527" cy="121"/>
          </a:xfrm>
        </p:grpSpPr>
        <p:sp>
          <p:nvSpPr>
            <p:cNvPr id="15"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6"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7"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8"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9" name="Group 26"/>
          <p:cNvGrpSpPr>
            <a:grpSpLocks/>
          </p:cNvGrpSpPr>
          <p:nvPr userDrawn="1"/>
        </p:nvGrpSpPr>
        <p:grpSpPr bwMode="auto">
          <a:xfrm>
            <a:off x="9353930" y="4839003"/>
            <a:ext cx="741695" cy="136964"/>
            <a:chOff x="6657" y="4266"/>
            <a:chExt cx="527" cy="121"/>
          </a:xfrm>
        </p:grpSpPr>
        <p:sp>
          <p:nvSpPr>
            <p:cNvPr id="20"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21"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22"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23"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14" name="Group 31"/>
          <p:cNvGrpSpPr>
            <a:grpSpLocks/>
          </p:cNvGrpSpPr>
          <p:nvPr userDrawn="1"/>
        </p:nvGrpSpPr>
        <p:grpSpPr bwMode="auto">
          <a:xfrm>
            <a:off x="9353930" y="4147039"/>
            <a:ext cx="741695" cy="136965"/>
            <a:chOff x="6657" y="3656"/>
            <a:chExt cx="527" cy="121"/>
          </a:xfrm>
        </p:grpSpPr>
        <p:sp>
          <p:nvSpPr>
            <p:cNvPr id="25"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26"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27"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28"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19" name="Group 36"/>
          <p:cNvGrpSpPr>
            <a:grpSpLocks/>
          </p:cNvGrpSpPr>
          <p:nvPr userDrawn="1"/>
        </p:nvGrpSpPr>
        <p:grpSpPr bwMode="auto">
          <a:xfrm>
            <a:off x="9353930" y="4469795"/>
            <a:ext cx="741695" cy="136964"/>
            <a:chOff x="6657" y="3941"/>
            <a:chExt cx="527" cy="121"/>
          </a:xfrm>
        </p:grpSpPr>
        <p:sp>
          <p:nvSpPr>
            <p:cNvPr id="30"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31"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32"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33"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24" name="Group 41"/>
          <p:cNvGrpSpPr>
            <a:grpSpLocks/>
          </p:cNvGrpSpPr>
          <p:nvPr userDrawn="1"/>
        </p:nvGrpSpPr>
        <p:grpSpPr bwMode="auto">
          <a:xfrm>
            <a:off x="9353930" y="5024798"/>
            <a:ext cx="741695" cy="136964"/>
            <a:chOff x="6657" y="4430"/>
            <a:chExt cx="527" cy="121"/>
          </a:xfrm>
        </p:grpSpPr>
        <p:sp>
          <p:nvSpPr>
            <p:cNvPr id="35"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36"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37"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38"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29" name="Group 46"/>
          <p:cNvGrpSpPr>
            <a:grpSpLocks/>
          </p:cNvGrpSpPr>
          <p:nvPr userDrawn="1"/>
        </p:nvGrpSpPr>
        <p:grpSpPr bwMode="auto">
          <a:xfrm>
            <a:off x="9353930" y="3775447"/>
            <a:ext cx="741695" cy="138155"/>
            <a:chOff x="6657" y="3329"/>
            <a:chExt cx="527" cy="122"/>
          </a:xfrm>
        </p:grpSpPr>
        <p:sp>
          <p:nvSpPr>
            <p:cNvPr id="40"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41"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42"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43"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34" name="Group 51"/>
          <p:cNvGrpSpPr>
            <a:grpSpLocks/>
          </p:cNvGrpSpPr>
          <p:nvPr userDrawn="1"/>
        </p:nvGrpSpPr>
        <p:grpSpPr bwMode="auto">
          <a:xfrm>
            <a:off x="9353930" y="3451500"/>
            <a:ext cx="741695" cy="136965"/>
            <a:chOff x="6657" y="3043"/>
            <a:chExt cx="527" cy="121"/>
          </a:xfrm>
        </p:grpSpPr>
        <p:sp>
          <p:nvSpPr>
            <p:cNvPr id="45"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46"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47"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48"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39" name="Group 56"/>
          <p:cNvGrpSpPr>
            <a:grpSpLocks/>
          </p:cNvGrpSpPr>
          <p:nvPr userDrawn="1"/>
        </p:nvGrpSpPr>
        <p:grpSpPr bwMode="auto">
          <a:xfrm>
            <a:off x="9353930" y="3266893"/>
            <a:ext cx="741695" cy="138155"/>
            <a:chOff x="6657" y="2881"/>
            <a:chExt cx="527" cy="121"/>
          </a:xfrm>
        </p:grpSpPr>
        <p:sp>
          <p:nvSpPr>
            <p:cNvPr id="50"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51"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52"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53"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sp>
        <p:nvSpPr>
          <p:cNvPr id="54" name="Rectangle 61"/>
          <p:cNvSpPr>
            <a:spLocks noChangeArrowheads="1"/>
          </p:cNvSpPr>
          <p:nvPr userDrawn="1"/>
        </p:nvSpPr>
        <p:spPr bwMode="auto">
          <a:xfrm>
            <a:off x="9201543" y="1698355"/>
            <a:ext cx="1051230" cy="1991340"/>
          </a:xfrm>
          <a:prstGeom prst="rect">
            <a:avLst/>
          </a:prstGeom>
          <a:noFill/>
          <a:ln w="9525">
            <a:noFill/>
            <a:miter lim="800000"/>
            <a:headEnd/>
            <a:tailEnd/>
          </a:ln>
          <a:effectLst/>
        </p:spPr>
        <p:txBody>
          <a:bodyPr lIns="65837" tIns="32919" rIns="65837" bIns="32919"/>
          <a:lstStyle/>
          <a:p>
            <a:pPr marL="257124" indent="-257124">
              <a:lnSpc>
                <a:spcPct val="120000"/>
              </a:lnSpc>
              <a:spcBef>
                <a:spcPct val="20000"/>
              </a:spcBef>
              <a:buClr>
                <a:srgbClr val="990000"/>
              </a:buClr>
            </a:pPr>
            <a:r>
              <a:rPr lang="zh-CN" altLang="en-US" sz="900" dirty="0" smtClean="0">
                <a:solidFill>
                  <a:srgbClr val="F8F8F8"/>
                </a:solidFill>
                <a:latin typeface="Wingdings" pitchFamily="2" charset="2"/>
                <a:ea typeface="方正舒体" pitchFamily="2" charset="-122"/>
              </a:rPr>
              <a:t>配色参考方案：</a:t>
            </a:r>
          </a:p>
          <a:p>
            <a:pPr marL="257124" indent="-257124">
              <a:lnSpc>
                <a:spcPct val="120000"/>
              </a:lnSpc>
              <a:spcBef>
                <a:spcPct val="20000"/>
              </a:spcBef>
              <a:buClr>
                <a:srgbClr val="990000"/>
              </a:buClr>
            </a:pPr>
            <a:r>
              <a:rPr lang="zh-CN" altLang="en-US" sz="900" dirty="0" smtClean="0">
                <a:solidFill>
                  <a:srgbClr val="F8F8F8"/>
                </a:solidFill>
                <a:latin typeface="Wingdings" pitchFamily="2" charset="2"/>
                <a:ea typeface="方正舒体" pitchFamily="2" charset="-122"/>
              </a:rPr>
              <a:t>建议同一页面内不超过四种颜色，以下是９组配色方案，同一页面内只选择一组使用。</a:t>
            </a:r>
          </a:p>
          <a:p>
            <a:pPr marL="257124" indent="-257124">
              <a:lnSpc>
                <a:spcPct val="120000"/>
              </a:lnSpc>
              <a:spcBef>
                <a:spcPct val="20000"/>
              </a:spcBef>
              <a:buClr>
                <a:srgbClr val="990000"/>
              </a:buClr>
            </a:pPr>
            <a:r>
              <a:rPr lang="zh-CN" altLang="en-US" sz="900" dirty="0" smtClean="0">
                <a:solidFill>
                  <a:srgbClr val="F8F8F8"/>
                </a:solidFill>
                <a:latin typeface="Wingdings" pitchFamily="2" charset="2"/>
                <a:ea typeface="方正舒体" pitchFamily="2" charset="-122"/>
              </a:rPr>
              <a:t>（仅供参考）</a:t>
            </a:r>
          </a:p>
        </p:txBody>
      </p:sp>
      <p:sp>
        <p:nvSpPr>
          <p:cNvPr id="55" name="Rectangle 62"/>
          <p:cNvSpPr>
            <a:spLocks noChangeArrowheads="1"/>
          </p:cNvSpPr>
          <p:nvPr userDrawn="1"/>
        </p:nvSpPr>
        <p:spPr bwMode="auto">
          <a:xfrm>
            <a:off x="9201543" y="-46447"/>
            <a:ext cx="1051230" cy="628845"/>
          </a:xfrm>
          <a:prstGeom prst="rect">
            <a:avLst/>
          </a:prstGeom>
          <a:noFill/>
          <a:ln w="9525">
            <a:noFill/>
            <a:miter lim="800000"/>
            <a:headEnd/>
            <a:tailEnd/>
          </a:ln>
          <a:effectLst/>
        </p:spPr>
        <p:txBody>
          <a:bodyPr lIns="65837" tIns="32919" rIns="65837" bIns="32919"/>
          <a:lstStyle/>
          <a:p>
            <a:pPr marL="257124" indent="-257124">
              <a:lnSpc>
                <a:spcPct val="120000"/>
              </a:lnSpc>
              <a:spcBef>
                <a:spcPct val="20000"/>
              </a:spcBef>
              <a:buClr>
                <a:srgbClr val="990000"/>
              </a:buClr>
            </a:pPr>
            <a:r>
              <a:rPr lang="zh-CN" altLang="en-US" sz="900" dirty="0" smtClean="0">
                <a:solidFill>
                  <a:srgbClr val="F8F8F8"/>
                </a:solidFill>
                <a:latin typeface="Wingdings" pitchFamily="2" charset="2"/>
                <a:ea typeface="方正舒体" pitchFamily="2" charset="-122"/>
              </a:rPr>
              <a:t>客户或者合作伙伴的标志放在右上角</a:t>
            </a:r>
            <a:r>
              <a:rPr lang="en-US" altLang="zh-CN" sz="900" dirty="0" smtClean="0">
                <a:solidFill>
                  <a:srgbClr val="F8F8F8"/>
                </a:solidFill>
                <a:latin typeface="Wingdings" pitchFamily="2" charset="2"/>
                <a:ea typeface="方正舒体" pitchFamily="2" charset="-122"/>
              </a:rPr>
              <a:t>.</a:t>
            </a:r>
          </a:p>
        </p:txBody>
      </p:sp>
      <p:pic>
        <p:nvPicPr>
          <p:cNvPr id="58" name="Picture 81" descr="封面元素20100121"/>
          <p:cNvPicPr>
            <a:picLocks noChangeAspect="1" noChangeArrowheads="1"/>
          </p:cNvPicPr>
          <p:nvPr userDrawn="1"/>
        </p:nvPicPr>
        <p:blipFill>
          <a:blip r:embed="rId4" cstate="print"/>
          <a:srcRect/>
          <a:stretch>
            <a:fillRect/>
          </a:stretch>
        </p:blipFill>
        <p:spPr bwMode="auto">
          <a:xfrm>
            <a:off x="6059759" y="951603"/>
            <a:ext cx="3085833" cy="2380794"/>
          </a:xfrm>
          <a:prstGeom prst="rect">
            <a:avLst/>
          </a:prstGeom>
          <a:noFill/>
          <a:ln w="9525">
            <a:noFill/>
            <a:miter lim="800000"/>
            <a:headEnd/>
            <a:tailEnd/>
          </a:ln>
        </p:spPr>
      </p:pic>
      <p:sp>
        <p:nvSpPr>
          <p:cNvPr id="1508364" name="Rectangle 12"/>
          <p:cNvSpPr>
            <a:spLocks noGrp="1" noChangeArrowheads="1"/>
          </p:cNvSpPr>
          <p:nvPr>
            <p:ph type="ctrTitle" hasCustomPrompt="1"/>
          </p:nvPr>
        </p:nvSpPr>
        <p:spPr>
          <a:xfrm>
            <a:off x="1170713" y="3436909"/>
            <a:ext cx="7344178" cy="756317"/>
          </a:xfrm>
        </p:spPr>
        <p:txBody>
          <a:bodyPr/>
          <a:lstStyle>
            <a:lvl1pPr>
              <a:defRPr sz="3000" baseline="0">
                <a:solidFill>
                  <a:schemeClr val="bg1"/>
                </a:solidFill>
                <a:latin typeface="+mn-lt"/>
              </a:defRPr>
            </a:lvl1pPr>
          </a:lstStyle>
          <a:p>
            <a:r>
              <a:rPr lang="en-US" altLang="zh-CN" dirty="0" smtClean="0">
                <a:solidFill>
                  <a:schemeClr val="tx1"/>
                </a:solidFill>
              </a:rPr>
              <a:t>For Better Experience:</a:t>
            </a:r>
            <a:br>
              <a:rPr lang="en-US" altLang="zh-CN" dirty="0" smtClean="0">
                <a:solidFill>
                  <a:schemeClr val="tx1"/>
                </a:solidFill>
              </a:rPr>
            </a:br>
            <a:r>
              <a:rPr lang="en-US" altLang="zh-CN" dirty="0" smtClean="0">
                <a:solidFill>
                  <a:schemeClr val="tx1"/>
                </a:solidFill>
              </a:rPr>
              <a:t>	Network Audit and Suggestion</a:t>
            </a:r>
            <a:r>
              <a:rPr lang="zh-CN" altLang="en-US" dirty="0" smtClean="0"/>
              <a:t>式</a:t>
            </a:r>
            <a:endParaRPr lang="zh-CN" altLang="en-US" dirty="0"/>
          </a:p>
        </p:txBody>
      </p:sp>
      <p:sp>
        <p:nvSpPr>
          <p:cNvPr id="1508365" name="Rectangle 13"/>
          <p:cNvSpPr>
            <a:spLocks noGrp="1" noChangeArrowheads="1"/>
          </p:cNvSpPr>
          <p:nvPr>
            <p:ph type="subTitle" idx="1" hasCustomPrompt="1"/>
          </p:nvPr>
        </p:nvSpPr>
        <p:spPr>
          <a:xfrm>
            <a:off x="1980733" y="4279255"/>
            <a:ext cx="5510925" cy="400174"/>
          </a:xfrm>
        </p:spPr>
        <p:txBody>
          <a:bodyPr anchor="ctr"/>
          <a:lstStyle>
            <a:lvl1pPr marL="0" indent="0">
              <a:buFontTx/>
              <a:buNone/>
              <a:defRPr baseline="0">
                <a:solidFill>
                  <a:schemeClr val="tx1"/>
                </a:solidFill>
              </a:defRPr>
            </a:lvl1pPr>
          </a:lstStyle>
          <a:p>
            <a:r>
              <a:rPr lang="en-US" altLang="zh-CN" dirty="0" err="1" smtClean="0">
                <a:solidFill>
                  <a:schemeClr val="tx1"/>
                </a:solidFill>
              </a:rPr>
              <a:t>Huawei</a:t>
            </a:r>
            <a:r>
              <a:rPr lang="en-US" altLang="zh-CN" dirty="0" smtClean="0">
                <a:solidFill>
                  <a:schemeClr val="tx1"/>
                </a:solidFill>
              </a:rPr>
              <a:t> xxx Representative office</a:t>
            </a:r>
            <a:endParaRPr lang="zh-CN" altLang="en-US" dirty="0"/>
          </a:p>
        </p:txBody>
      </p:sp>
      <p:pic>
        <p:nvPicPr>
          <p:cNvPr id="196609" name="Picture 1"/>
          <p:cNvPicPr>
            <a:picLocks noChangeAspect="1" noChangeArrowheads="1"/>
          </p:cNvPicPr>
          <p:nvPr userDrawn="1"/>
        </p:nvPicPr>
        <p:blipFill>
          <a:blip r:embed="rId5" cstate="print"/>
          <a:srcRect/>
          <a:stretch>
            <a:fillRect/>
          </a:stretch>
        </p:blipFill>
        <p:spPr bwMode="auto">
          <a:xfrm>
            <a:off x="3" y="930065"/>
            <a:ext cx="5544817" cy="239879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rutigerNext LT Regular" pitchFamily="34"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85739" y="897844"/>
            <a:ext cx="8231267" cy="3698201"/>
          </a:xfrm>
        </p:spPr>
        <p:txBody>
          <a:bodyPr/>
          <a:lstStyle>
            <a:lvl3pPr>
              <a:defRPr sz="1400"/>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rutigerNext LT Regular" pitchFamily="34" charset="0"/>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651" y="3306199"/>
            <a:ext cx="7774107" cy="1021872"/>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651" y="2180708"/>
            <a:ext cx="7774107" cy="1125488"/>
          </a:xfrm>
        </p:spPr>
        <p:txBody>
          <a:bodyPr anchor="b"/>
          <a:lstStyle>
            <a:lvl1pPr marL="0" indent="0">
              <a:buNone/>
              <a:defRPr sz="1500"/>
            </a:lvl1pPr>
            <a:lvl2pPr marL="342832" indent="0">
              <a:buNone/>
              <a:defRPr sz="1400"/>
            </a:lvl2pPr>
            <a:lvl3pPr marL="685664" indent="0">
              <a:buNone/>
              <a:defRPr sz="1200"/>
            </a:lvl3pPr>
            <a:lvl4pPr marL="1028495" indent="0">
              <a:buNone/>
              <a:defRPr sz="1100"/>
            </a:lvl4pPr>
            <a:lvl5pPr marL="1371326" indent="0">
              <a:buNone/>
              <a:defRPr sz="1100"/>
            </a:lvl5pPr>
            <a:lvl6pPr marL="1714157" indent="0">
              <a:buNone/>
              <a:defRPr sz="1100"/>
            </a:lvl6pPr>
            <a:lvl7pPr marL="2056989" indent="0">
              <a:buNone/>
              <a:defRPr sz="1100"/>
            </a:lvl7pPr>
            <a:lvl8pPr marL="2399820" indent="0">
              <a:buNone/>
              <a:defRPr sz="1100"/>
            </a:lvl8pPr>
            <a:lvl9pPr marL="2742652" indent="0">
              <a:buNone/>
              <a:defRPr sz="11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5.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3.xml"/><Relationship Id="rId7" Type="http://schemas.openxmlformats.org/officeDocument/2006/relationships/image" Target="../media/image11.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3.w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2" name="Rectangle 13"/>
          <p:cNvSpPr>
            <a:spLocks noGrp="1" noChangeArrowheads="1"/>
          </p:cNvSpPr>
          <p:nvPr>
            <p:ph type="title"/>
          </p:nvPr>
        </p:nvSpPr>
        <p:spPr bwMode="auto">
          <a:xfrm>
            <a:off x="657168" y="300132"/>
            <a:ext cx="7830062" cy="569294"/>
          </a:xfrm>
          <a:prstGeom prst="rect">
            <a:avLst/>
          </a:prstGeom>
          <a:noFill/>
          <a:ln w="9525">
            <a:noFill/>
            <a:miter lim="800000"/>
            <a:headEnd/>
            <a:tailEnd/>
          </a:ln>
        </p:spPr>
        <p:txBody>
          <a:bodyPr vert="horz" wrap="square" lIns="0" tIns="30042" rIns="60085" bIns="30042" numCol="1" anchor="t" anchorCtr="0" compatLnSpc="1">
            <a:prstTxWarp prst="textNoShape">
              <a:avLst/>
            </a:prstTxWarp>
          </a:bodyPr>
          <a:lstStyle/>
          <a:p>
            <a:pPr lvl="0"/>
            <a:r>
              <a:rPr lang="en-US" altLang="zh-CN" dirty="0" smtClean="0"/>
              <a:t>Click to edit Master title style</a:t>
            </a:r>
            <a:endParaRPr lang="zh-CN" altLang="en-US" dirty="0" smtClean="0"/>
          </a:p>
        </p:txBody>
      </p:sp>
      <p:sp>
        <p:nvSpPr>
          <p:cNvPr id="4104" name="Rectangle 68"/>
          <p:cNvSpPr>
            <a:spLocks noGrp="1" noChangeArrowheads="1"/>
          </p:cNvSpPr>
          <p:nvPr>
            <p:ph type="body" idx="1"/>
          </p:nvPr>
        </p:nvSpPr>
        <p:spPr bwMode="auto">
          <a:xfrm>
            <a:off x="657168" y="1221960"/>
            <a:ext cx="7830062" cy="3146602"/>
          </a:xfrm>
          <a:prstGeom prst="rect">
            <a:avLst/>
          </a:prstGeom>
          <a:noFill/>
          <a:ln w="9525">
            <a:noFill/>
            <a:miter lim="800000"/>
            <a:headEnd/>
            <a:tailEnd/>
          </a:ln>
        </p:spPr>
        <p:txBody>
          <a:bodyPr vert="horz" wrap="square" lIns="60095" tIns="30047" rIns="60095" bIns="30047"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spTree>
  </p:cSld>
  <p:clrMap bg1="lt1" tx1="dk1" bg2="lt2" tx2="dk2" accent1="accent1" accent2="accent2" accent3="accent3" accent4="accent4" accent5="accent5" accent6="accent6" hlink="hlink" folHlink="folHlink"/>
  <p:sldLayoutIdLst>
    <p:sldLayoutId id="2147484324" r:id="rId1"/>
    <p:sldLayoutId id="2147484326" r:id="rId2"/>
    <p:sldLayoutId id="2147484380" r:id="rId3"/>
    <p:sldLayoutId id="2147484381"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5pPr>
      <a:lvl6pPr marL="342832"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66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495"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32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24" indent="-257124" algn="l" rtl="0" eaLnBrk="0" fontAlgn="base" hangingPunct="0">
        <a:lnSpc>
          <a:spcPct val="140000"/>
        </a:lnSpc>
        <a:spcBef>
          <a:spcPct val="0"/>
        </a:spcBef>
        <a:spcAft>
          <a:spcPct val="0"/>
        </a:spcAft>
        <a:buClr>
          <a:srgbClr val="777777"/>
        </a:buClr>
        <a:buSzPct val="60000"/>
        <a:buFont typeface="Wingdings" pitchFamily="2" charset="2"/>
        <a:buChar char="l"/>
        <a:defRPr sz="1500" b="1">
          <a:solidFill>
            <a:schemeClr val="tx1"/>
          </a:solidFill>
          <a:latin typeface="FrutigerNext LT Regular" pitchFamily="34" charset="0"/>
          <a:ea typeface="黑体" pitchFamily="49" charset="-122"/>
          <a:cs typeface="+mn-cs"/>
        </a:defRPr>
      </a:lvl1pPr>
      <a:lvl2pPr marL="557102" indent="-214271" algn="l" rtl="0" eaLnBrk="0" fontAlgn="base" hangingPunct="0">
        <a:lnSpc>
          <a:spcPct val="140000"/>
        </a:lnSpc>
        <a:spcBef>
          <a:spcPct val="0"/>
        </a:spcBef>
        <a:spcAft>
          <a:spcPct val="0"/>
        </a:spcAft>
        <a:buSzPct val="50000"/>
        <a:buFont typeface="Wingdings" pitchFamily="2" charset="2"/>
        <a:buChar char="p"/>
        <a:defRPr sz="2100">
          <a:solidFill>
            <a:schemeClr val="tx1"/>
          </a:solidFill>
          <a:latin typeface="+mn-lt"/>
          <a:ea typeface="+mn-ea"/>
          <a:cs typeface="+mn-cs"/>
        </a:defRPr>
      </a:lvl2pPr>
      <a:lvl3pPr marL="857079" indent="-171416"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FrutigerNext LT Regular" pitchFamily="34" charset="0"/>
          <a:ea typeface="+mn-ea"/>
          <a:cs typeface="+mn-cs"/>
        </a:defRPr>
      </a:lvl3pPr>
      <a:lvl4pPr marL="1199910" indent="-171416" algn="l" rtl="0" eaLnBrk="0" fontAlgn="base" hangingPunct="0">
        <a:lnSpc>
          <a:spcPct val="140000"/>
        </a:lnSpc>
        <a:spcBef>
          <a:spcPct val="0"/>
        </a:spcBef>
        <a:spcAft>
          <a:spcPct val="0"/>
        </a:spcAft>
        <a:buChar char="–"/>
        <a:defRPr sz="1100">
          <a:solidFill>
            <a:schemeClr val="tx1"/>
          </a:solidFill>
          <a:latin typeface="FrutigerNext LT Regular" pitchFamily="34" charset="0"/>
          <a:ea typeface="+mn-ea"/>
          <a:cs typeface="+mn-cs"/>
        </a:defRPr>
      </a:lvl4pPr>
      <a:lvl5pPr marL="1542742" indent="-171416" algn="l" rtl="0" eaLnBrk="0" fontAlgn="base" hangingPunct="0">
        <a:lnSpc>
          <a:spcPct val="140000"/>
        </a:lnSpc>
        <a:spcBef>
          <a:spcPct val="0"/>
        </a:spcBef>
        <a:spcAft>
          <a:spcPct val="0"/>
        </a:spcAft>
        <a:buFont typeface="Arial" charset="0"/>
        <a:buChar char="~"/>
        <a:defRPr sz="900">
          <a:solidFill>
            <a:schemeClr val="tx1"/>
          </a:solidFill>
          <a:latin typeface="FrutigerNext LT Regular" pitchFamily="34" charset="0"/>
          <a:ea typeface="+mn-ea"/>
          <a:cs typeface="+mn-cs"/>
        </a:defRPr>
      </a:lvl5pPr>
      <a:lvl6pPr marL="1885574" indent="-171416"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405" indent="-171416"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236" indent="-171416"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067" indent="-171416"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64" rtl="0" eaLnBrk="1" latinLnBrk="0" hangingPunct="1">
        <a:defRPr sz="1400" kern="1200">
          <a:solidFill>
            <a:schemeClr val="tx1"/>
          </a:solidFill>
          <a:latin typeface="+mn-lt"/>
          <a:ea typeface="+mn-ea"/>
          <a:cs typeface="+mn-cs"/>
        </a:defRPr>
      </a:lvl1pPr>
      <a:lvl2pPr marL="342832"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5" algn="l" defTabSz="685664" rtl="0" eaLnBrk="1" latinLnBrk="0" hangingPunct="1">
        <a:defRPr sz="1400" kern="1200">
          <a:solidFill>
            <a:schemeClr val="tx1"/>
          </a:solidFill>
          <a:latin typeface="+mn-lt"/>
          <a:ea typeface="+mn-ea"/>
          <a:cs typeface="+mn-cs"/>
        </a:defRPr>
      </a:lvl4pPr>
      <a:lvl5pPr marL="1371326" algn="l" defTabSz="685664" rtl="0" eaLnBrk="1" latinLnBrk="0" hangingPunct="1">
        <a:defRPr sz="1400" kern="1200">
          <a:solidFill>
            <a:schemeClr val="tx1"/>
          </a:solidFill>
          <a:latin typeface="+mn-lt"/>
          <a:ea typeface="+mn-ea"/>
          <a:cs typeface="+mn-cs"/>
        </a:defRPr>
      </a:lvl5pPr>
      <a:lvl6pPr marL="1714157" algn="l" defTabSz="685664" rtl="0" eaLnBrk="1" latinLnBrk="0" hangingPunct="1">
        <a:defRPr sz="1400" kern="1200">
          <a:solidFill>
            <a:schemeClr val="tx1"/>
          </a:solidFill>
          <a:latin typeface="+mn-lt"/>
          <a:ea typeface="+mn-ea"/>
          <a:cs typeface="+mn-cs"/>
        </a:defRPr>
      </a:lvl6pPr>
      <a:lvl7pPr marL="2056989"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2" algn="l" defTabSz="6856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865" name="Text Box 193"/>
          <p:cNvSpPr txBox="1">
            <a:spLocks noChangeArrowheads="1"/>
          </p:cNvSpPr>
          <p:nvPr userDrawn="1"/>
        </p:nvSpPr>
        <p:spPr bwMode="auto">
          <a:xfrm>
            <a:off x="652407" y="4850981"/>
            <a:ext cx="1704827" cy="196468"/>
          </a:xfrm>
          <a:prstGeom prst="rect">
            <a:avLst/>
          </a:prstGeom>
          <a:noFill/>
          <a:ln w="9525">
            <a:noFill/>
            <a:miter lim="800000"/>
            <a:headEnd/>
            <a:tailEnd/>
          </a:ln>
        </p:spPr>
        <p:txBody>
          <a:bodyPr wrap="none" lIns="58649" tIns="29327" rIns="58649" bIns="29327">
            <a:spAutoFit/>
          </a:bodyPr>
          <a:lstStyle/>
          <a:p>
            <a:pPr defTabSz="588051" eaLnBrk="0" hangingPunct="0"/>
            <a:r>
              <a:rPr lang="en-US" altLang="zh-CN" sz="900" dirty="0">
                <a:solidFill>
                  <a:srgbClr val="000000"/>
                </a:solidFill>
                <a:latin typeface="FrutigerNext LT Bold" pitchFamily="20" charset="0"/>
                <a:ea typeface="MS PGothic" pitchFamily="34" charset="-128"/>
              </a:rPr>
              <a:t>HISILICON SEMICONDUCTOR</a:t>
            </a:r>
          </a:p>
        </p:txBody>
      </p:sp>
      <p:sp>
        <p:nvSpPr>
          <p:cNvPr id="28866" name="Rectangle 194"/>
          <p:cNvSpPr>
            <a:spLocks noGrp="1" noChangeArrowheads="1"/>
          </p:cNvSpPr>
          <p:nvPr>
            <p:ph type="dt" sz="half" idx="2"/>
          </p:nvPr>
        </p:nvSpPr>
        <p:spPr bwMode="auto">
          <a:xfrm>
            <a:off x="5932370" y="4802161"/>
            <a:ext cx="1057183" cy="82635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588051" eaLnBrk="0" hangingPunct="0">
              <a:lnSpc>
                <a:spcPct val="85000"/>
              </a:lnSpc>
              <a:defRPr sz="800" b="0">
                <a:solidFill>
                  <a:srgbClr val="000000"/>
                </a:solidFill>
                <a:latin typeface="+mn-lt"/>
                <a:ea typeface="MS PGothic" pitchFamily="34" charset="-128"/>
              </a:defRPr>
            </a:lvl1pPr>
          </a:lstStyle>
          <a:p>
            <a:endParaRPr lang="de-DE"/>
          </a:p>
          <a:p>
            <a:r>
              <a:rPr lang="de-DE"/>
              <a:t>Page </a:t>
            </a:r>
            <a:fld id="{6E2132BB-C1FC-4460-A890-5D811A804CFA}" type="slidenum">
              <a:rPr lang="de-DE"/>
              <a:pPr/>
              <a:t>‹#›</a:t>
            </a:fld>
            <a:endParaRPr lang="en-GB"/>
          </a:p>
        </p:txBody>
      </p:sp>
      <p:grpSp>
        <p:nvGrpSpPr>
          <p:cNvPr id="2" name="Group 195"/>
          <p:cNvGrpSpPr>
            <a:grpSpLocks/>
          </p:cNvGrpSpPr>
          <p:nvPr userDrawn="1"/>
        </p:nvGrpSpPr>
        <p:grpSpPr bwMode="auto">
          <a:xfrm>
            <a:off x="0" y="4662850"/>
            <a:ext cx="9145588" cy="476287"/>
            <a:chOff x="0" y="3920"/>
            <a:chExt cx="7682" cy="400"/>
          </a:xfrm>
        </p:grpSpPr>
        <p:pic>
          <p:nvPicPr>
            <p:cNvPr id="28868" name="Picture 196" descr="图片1"/>
            <p:cNvPicPr>
              <a:picLocks noChangeAspect="1" noChangeArrowheads="1"/>
            </p:cNvPicPr>
            <p:nvPr userDrawn="1"/>
          </p:nvPicPr>
          <p:blipFill>
            <a:blip r:embed="rId3" cstate="email"/>
            <a:srcRect/>
            <a:stretch>
              <a:fillRect/>
            </a:stretch>
          </p:blipFill>
          <p:spPr bwMode="auto">
            <a:xfrm>
              <a:off x="0" y="3920"/>
              <a:ext cx="5760" cy="400"/>
            </a:xfrm>
            <a:prstGeom prst="rect">
              <a:avLst/>
            </a:prstGeom>
            <a:noFill/>
          </p:spPr>
        </p:pic>
        <p:pic>
          <p:nvPicPr>
            <p:cNvPr id="28869" name="Picture 197" descr="图片1"/>
            <p:cNvPicPr>
              <a:picLocks noChangeAspect="1" noChangeArrowheads="1"/>
            </p:cNvPicPr>
            <p:nvPr userDrawn="1"/>
          </p:nvPicPr>
          <p:blipFill>
            <a:blip r:embed="rId3" cstate="email"/>
            <a:srcRect/>
            <a:stretch>
              <a:fillRect/>
            </a:stretch>
          </p:blipFill>
          <p:spPr bwMode="auto">
            <a:xfrm>
              <a:off x="1539" y="3920"/>
              <a:ext cx="5760" cy="400"/>
            </a:xfrm>
            <a:prstGeom prst="rect">
              <a:avLst/>
            </a:prstGeom>
            <a:noFill/>
          </p:spPr>
        </p:pic>
        <p:pic>
          <p:nvPicPr>
            <p:cNvPr id="28870" name="Picture 198" descr="图片1"/>
            <p:cNvPicPr>
              <a:picLocks noChangeAspect="1" noChangeArrowheads="1"/>
            </p:cNvPicPr>
            <p:nvPr userDrawn="1"/>
          </p:nvPicPr>
          <p:blipFill>
            <a:blip r:embed="rId4" cstate="email"/>
            <a:srcRect/>
            <a:stretch>
              <a:fillRect/>
            </a:stretch>
          </p:blipFill>
          <p:spPr bwMode="auto">
            <a:xfrm rot="10800000">
              <a:off x="6619" y="3920"/>
              <a:ext cx="1063" cy="400"/>
            </a:xfrm>
            <a:prstGeom prst="rect">
              <a:avLst/>
            </a:prstGeom>
            <a:noFill/>
          </p:spPr>
        </p:pic>
      </p:grpSp>
      <p:sp>
        <p:nvSpPr>
          <p:cNvPr id="28871" name="Text Box 199"/>
          <p:cNvSpPr txBox="1">
            <a:spLocks noChangeArrowheads="1"/>
          </p:cNvSpPr>
          <p:nvPr userDrawn="1"/>
        </p:nvSpPr>
        <p:spPr bwMode="auto">
          <a:xfrm>
            <a:off x="652409" y="4843837"/>
            <a:ext cx="2083413" cy="196468"/>
          </a:xfrm>
          <a:prstGeom prst="rect">
            <a:avLst/>
          </a:prstGeom>
          <a:noFill/>
          <a:ln w="9525">
            <a:noFill/>
            <a:miter lim="800000"/>
            <a:headEnd/>
            <a:tailEnd/>
          </a:ln>
        </p:spPr>
        <p:txBody>
          <a:bodyPr wrap="none" lIns="58649" tIns="29327" rIns="58649" bIns="29327">
            <a:spAutoFit/>
          </a:bodyPr>
          <a:lstStyle/>
          <a:p>
            <a:pPr defTabSz="588051" eaLnBrk="0" hangingPunct="0"/>
            <a:r>
              <a:rPr lang="en-US" altLang="zh-CN" sz="900" b="1" dirty="0">
                <a:solidFill>
                  <a:srgbClr val="000000"/>
                </a:solidFill>
                <a:latin typeface="Arial" charset="0"/>
                <a:ea typeface="MS PGothic" pitchFamily="34" charset="-128"/>
              </a:rPr>
              <a:t>HUAWEI TECHNOLOGIES CO., LTD.</a:t>
            </a:r>
          </a:p>
        </p:txBody>
      </p:sp>
      <p:sp>
        <p:nvSpPr>
          <p:cNvPr id="28872" name="Rectangle 200"/>
          <p:cNvSpPr>
            <a:spLocks noChangeArrowheads="1"/>
          </p:cNvSpPr>
          <p:nvPr userDrawn="1"/>
        </p:nvSpPr>
        <p:spPr bwMode="auto">
          <a:xfrm>
            <a:off x="5932370" y="4797400"/>
            <a:ext cx="1057183" cy="826358"/>
          </a:xfrm>
          <a:prstGeom prst="rect">
            <a:avLst/>
          </a:prstGeom>
          <a:noFill/>
          <a:ln w="9525">
            <a:noFill/>
            <a:miter lim="800000"/>
            <a:headEnd/>
            <a:tailEnd/>
          </a:ln>
          <a:effectLst/>
        </p:spPr>
        <p:txBody>
          <a:bodyPr lIns="0" tIns="0" rIns="0" bIns="0"/>
          <a:lstStyle/>
          <a:p>
            <a:pPr defTabSz="588051" eaLnBrk="0" hangingPunct="0">
              <a:lnSpc>
                <a:spcPct val="85000"/>
              </a:lnSpc>
            </a:pPr>
            <a:endParaRPr lang="de-DE" sz="800" dirty="0">
              <a:solidFill>
                <a:srgbClr val="000000"/>
              </a:solidFill>
              <a:latin typeface="Arial" charset="0"/>
              <a:ea typeface="MS PGothic" pitchFamily="34" charset="-128"/>
            </a:endParaRPr>
          </a:p>
          <a:p>
            <a:pPr defTabSz="588051" eaLnBrk="0" hangingPunct="0">
              <a:lnSpc>
                <a:spcPct val="85000"/>
              </a:lnSpc>
            </a:pPr>
            <a:r>
              <a:rPr lang="de-DE" sz="800" dirty="0">
                <a:solidFill>
                  <a:srgbClr val="000000"/>
                </a:solidFill>
                <a:latin typeface="Arial" charset="0"/>
                <a:ea typeface="MS PGothic" pitchFamily="34" charset="-128"/>
              </a:rPr>
              <a:t>Page </a:t>
            </a:r>
            <a:fld id="{F6F49785-6D31-4B62-8A44-E70FB20CCD74}" type="slidenum">
              <a:rPr lang="de-DE" sz="800">
                <a:solidFill>
                  <a:srgbClr val="000000"/>
                </a:solidFill>
                <a:latin typeface="Arial" charset="0"/>
                <a:ea typeface="MS PGothic" pitchFamily="34" charset="-128"/>
              </a:rPr>
              <a:pPr defTabSz="588051" eaLnBrk="0" hangingPunct="0">
                <a:lnSpc>
                  <a:spcPct val="85000"/>
                </a:lnSpc>
              </a:pPr>
              <a:t>‹#›</a:t>
            </a:fld>
            <a:endParaRPr lang="en-GB" sz="800" dirty="0">
              <a:solidFill>
                <a:srgbClr val="000000"/>
              </a:solidFill>
              <a:latin typeface="Arial" charset="0"/>
              <a:ea typeface="MS PGothic" pitchFamily="34" charset="-128"/>
            </a:endParaRPr>
          </a:p>
        </p:txBody>
      </p:sp>
      <p:pic>
        <p:nvPicPr>
          <p:cNvPr id="28873" name="Picture 201" descr="图片3副本"/>
          <p:cNvPicPr>
            <a:picLocks noChangeAspect="1" noChangeArrowheads="1"/>
          </p:cNvPicPr>
          <p:nvPr userDrawn="1"/>
        </p:nvPicPr>
        <p:blipFill>
          <a:blip r:embed="rId5" cstate="email"/>
          <a:srcRect/>
          <a:stretch>
            <a:fillRect/>
          </a:stretch>
        </p:blipFill>
        <p:spPr bwMode="auto">
          <a:xfrm>
            <a:off x="7636006" y="4790256"/>
            <a:ext cx="971466" cy="230999"/>
          </a:xfrm>
          <a:prstGeom prst="rect">
            <a:avLst/>
          </a:prstGeom>
          <a:noFill/>
        </p:spPr>
      </p:pic>
      <p:sp>
        <p:nvSpPr>
          <p:cNvPr id="28874" name="Rectangle 202"/>
          <p:cNvSpPr>
            <a:spLocks noGrp="1" noChangeArrowheads="1"/>
          </p:cNvSpPr>
          <p:nvPr>
            <p:ph type="title"/>
          </p:nvPr>
        </p:nvSpPr>
        <p:spPr bwMode="auto">
          <a:xfrm>
            <a:off x="585739" y="205995"/>
            <a:ext cx="8231267" cy="857316"/>
          </a:xfrm>
          <a:prstGeom prst="rect">
            <a:avLst/>
          </a:prstGeom>
          <a:noFill/>
          <a:ln w="9525" algn="ctr">
            <a:noFill/>
            <a:miter lim="800000"/>
            <a:headEnd/>
            <a:tailEnd/>
          </a:ln>
          <a:effectLst/>
        </p:spPr>
        <p:txBody>
          <a:bodyPr vert="horz" wrap="square" lIns="68441" tIns="34220" rIns="68441" bIns="34220" numCol="1" anchor="ctr" anchorCtr="0" compatLnSpc="1">
            <a:prstTxWarp prst="textNoShape">
              <a:avLst/>
            </a:prstTxWarp>
          </a:bodyPr>
          <a:lstStyle/>
          <a:p>
            <a:pPr lvl="0"/>
            <a:r>
              <a:rPr lang="zh-CN" altLang="en-US" smtClean="0"/>
              <a:t>单击此处编辑母版标题样式</a:t>
            </a:r>
          </a:p>
        </p:txBody>
      </p:sp>
      <p:sp>
        <p:nvSpPr>
          <p:cNvPr id="28875" name="Rectangle 203"/>
          <p:cNvSpPr>
            <a:spLocks noGrp="1" noChangeArrowheads="1"/>
          </p:cNvSpPr>
          <p:nvPr>
            <p:ph type="body" idx="1"/>
          </p:nvPr>
        </p:nvSpPr>
        <p:spPr bwMode="auto">
          <a:xfrm>
            <a:off x="585739" y="1200243"/>
            <a:ext cx="8231267" cy="3394734"/>
          </a:xfrm>
          <a:prstGeom prst="rect">
            <a:avLst/>
          </a:prstGeom>
          <a:noFill/>
          <a:ln w="9525" algn="ctr">
            <a:noFill/>
            <a:miter lim="800000"/>
            <a:headEnd/>
            <a:tailEnd/>
          </a:ln>
          <a:effectLst/>
        </p:spPr>
        <p:txBody>
          <a:bodyPr vert="horz" wrap="square" lIns="68441" tIns="34220" rIns="68441" bIns="342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876" name="Rectangle 204"/>
          <p:cNvSpPr>
            <a:spLocks noChangeArrowheads="1"/>
          </p:cNvSpPr>
          <p:nvPr userDrawn="1"/>
        </p:nvSpPr>
        <p:spPr bwMode="auto">
          <a:xfrm>
            <a:off x="-1844117" y="396510"/>
            <a:ext cx="1844119" cy="3980566"/>
          </a:xfrm>
          <a:prstGeom prst="rect">
            <a:avLst/>
          </a:prstGeom>
          <a:noFill/>
          <a:ln w="9525">
            <a:noFill/>
            <a:miter lim="800000"/>
            <a:headEnd/>
            <a:tailEnd/>
          </a:ln>
          <a:effectLst/>
        </p:spPr>
        <p:txBody>
          <a:bodyPr lIns="65714" tIns="32858" rIns="65714" bIns="32858"/>
          <a:lstStyle/>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英文标题</a:t>
            </a:r>
            <a:r>
              <a:rPr lang="en-US" altLang="zh-CN" sz="800" dirty="0">
                <a:solidFill>
                  <a:srgbClr val="F8F8F8"/>
                </a:solidFill>
                <a:latin typeface="Arial" charset="0"/>
                <a:ea typeface="华文细黑" pitchFamily="2" charset="-122"/>
              </a:rPr>
              <a:t>:32-35pt  </a:t>
            </a: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颜色</a:t>
            </a:r>
            <a:r>
              <a:rPr lang="en-US" altLang="zh-CN" sz="800" dirty="0">
                <a:solidFill>
                  <a:srgbClr val="F8F8F8"/>
                </a:solidFill>
                <a:latin typeface="Arial" charset="0"/>
                <a:ea typeface="华文细黑" pitchFamily="2" charset="-122"/>
              </a:rPr>
              <a:t>: R153 G0 B0</a:t>
            </a:r>
          </a:p>
          <a:p>
            <a:pPr algn="r">
              <a:lnSpc>
                <a:spcPct val="125000"/>
              </a:lnSpc>
              <a:spcBef>
                <a:spcPct val="20000"/>
              </a:spcBef>
              <a:buClr>
                <a:srgbClr val="990000"/>
              </a:buClr>
            </a:pPr>
            <a:r>
              <a:rPr lang="zh-CN" altLang="en-US" sz="800" dirty="0">
                <a:solidFill>
                  <a:srgbClr val="F8F8F8"/>
                </a:solidFill>
                <a:latin typeface="FrutigerNext LT Medium" pitchFamily="34" charset="0"/>
                <a:ea typeface="华文细黑" pitchFamily="2" charset="-122"/>
              </a:rPr>
              <a:t>内部使用字体 </a:t>
            </a:r>
            <a:r>
              <a:rPr lang="en-US" altLang="zh-CN" sz="800" dirty="0">
                <a:solidFill>
                  <a:srgbClr val="F8F8F8"/>
                </a:solidFill>
                <a:latin typeface="FrutigerNext LT Medium" pitchFamily="34" charset="0"/>
                <a:ea typeface="华文细黑" pitchFamily="2" charset="-122"/>
              </a:rPr>
              <a:t>:</a:t>
            </a:r>
          </a:p>
          <a:p>
            <a:pPr algn="r">
              <a:lnSpc>
                <a:spcPct val="125000"/>
              </a:lnSpc>
              <a:spcBef>
                <a:spcPct val="20000"/>
              </a:spcBef>
              <a:buClr>
                <a:srgbClr val="990000"/>
              </a:buClr>
            </a:pPr>
            <a:r>
              <a:rPr lang="en-US" altLang="zh-CN" sz="800" dirty="0" err="1">
                <a:solidFill>
                  <a:srgbClr val="F8F8F8"/>
                </a:solidFill>
                <a:latin typeface="FrutigerNext LT Medium" pitchFamily="34" charset="0"/>
                <a:ea typeface="华文细黑" pitchFamily="2" charset="-122"/>
              </a:rPr>
              <a:t>FrutigerNext</a:t>
            </a:r>
            <a:r>
              <a:rPr lang="en-US" altLang="zh-CN" sz="800" dirty="0">
                <a:solidFill>
                  <a:srgbClr val="F8F8F8"/>
                </a:solidFill>
                <a:latin typeface="FrutigerNext LT Medium" pitchFamily="34" charset="0"/>
                <a:ea typeface="华文细黑" pitchFamily="2" charset="-122"/>
              </a:rPr>
              <a:t> LT Medium</a:t>
            </a:r>
          </a:p>
          <a:p>
            <a:pPr algn="r">
              <a:lnSpc>
                <a:spcPct val="125000"/>
              </a:lnSpc>
              <a:spcBef>
                <a:spcPct val="20000"/>
              </a:spcBef>
              <a:buClr>
                <a:srgbClr val="990000"/>
              </a:buClr>
            </a:pPr>
            <a:r>
              <a:rPr lang="zh-CN" altLang="en-US" sz="800" dirty="0">
                <a:solidFill>
                  <a:srgbClr val="F8F8F8"/>
                </a:solidFill>
                <a:latin typeface="FrutigerNext LT Medium" pitchFamily="34" charset="0"/>
                <a:ea typeface="华文细黑" pitchFamily="2" charset="-122"/>
              </a:rPr>
              <a:t>外部使用字体 </a:t>
            </a:r>
            <a:r>
              <a:rPr lang="en-US" altLang="zh-CN" sz="800" dirty="0">
                <a:solidFill>
                  <a:srgbClr val="F8F8F8"/>
                </a:solidFill>
                <a:latin typeface="FrutigerNext LT Medium" pitchFamily="34" charset="0"/>
                <a:ea typeface="华文细黑" pitchFamily="2" charset="-122"/>
              </a:rPr>
              <a:t>: Arial</a:t>
            </a:r>
          </a:p>
          <a:p>
            <a:pPr algn="r">
              <a:lnSpc>
                <a:spcPct val="75000"/>
              </a:lnSpc>
              <a:spcBef>
                <a:spcPct val="20000"/>
              </a:spcBef>
              <a:buClr>
                <a:srgbClr val="990000"/>
              </a:buClr>
            </a:pPr>
            <a:endParaRPr lang="en-US" altLang="zh-CN" sz="800" dirty="0">
              <a:solidFill>
                <a:srgbClr val="F8F8F8"/>
              </a:solidFill>
              <a:latin typeface="Arial" charset="0"/>
              <a:ea typeface="华文细黑" pitchFamily="2" charset="-122"/>
            </a:endParaRP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中文标题</a:t>
            </a:r>
            <a:r>
              <a:rPr lang="en-US" altLang="zh-CN" sz="800" dirty="0">
                <a:solidFill>
                  <a:srgbClr val="F8F8F8"/>
                </a:solidFill>
                <a:latin typeface="Arial" charset="0"/>
                <a:ea typeface="华文细黑" pitchFamily="2" charset="-122"/>
              </a:rPr>
              <a:t>:30-32pt  </a:t>
            </a: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颜色</a:t>
            </a:r>
            <a:r>
              <a:rPr lang="en-US" altLang="zh-CN" sz="800" dirty="0">
                <a:solidFill>
                  <a:srgbClr val="F8F8F8"/>
                </a:solidFill>
                <a:latin typeface="Arial" charset="0"/>
                <a:ea typeface="华文细黑" pitchFamily="2" charset="-122"/>
              </a:rPr>
              <a:t>: R153 G0 B0</a:t>
            </a: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字体</a:t>
            </a:r>
            <a:r>
              <a:rPr lang="en-US" altLang="zh-CN" sz="800" dirty="0">
                <a:solidFill>
                  <a:srgbClr val="F8F8F8"/>
                </a:solidFill>
                <a:latin typeface="Arial" charset="0"/>
                <a:ea typeface="华文细黑" pitchFamily="2" charset="-122"/>
              </a:rPr>
              <a:t>:</a:t>
            </a:r>
            <a:r>
              <a:rPr lang="zh-CN" altLang="en-US" sz="800" dirty="0">
                <a:solidFill>
                  <a:srgbClr val="F8F8F8"/>
                </a:solidFill>
                <a:latin typeface="Arial" charset="0"/>
                <a:ea typeface="华文细黑" pitchFamily="2" charset="-122"/>
              </a:rPr>
              <a:t>黑体</a:t>
            </a:r>
          </a:p>
          <a:p>
            <a:pPr algn="r">
              <a:lnSpc>
                <a:spcPct val="125000"/>
              </a:lnSpc>
              <a:spcBef>
                <a:spcPct val="20000"/>
              </a:spcBef>
              <a:buClr>
                <a:srgbClr val="990000"/>
              </a:buClr>
            </a:pPr>
            <a:endParaRPr lang="zh-CN" altLang="en-US" sz="800" dirty="0">
              <a:solidFill>
                <a:srgbClr val="F8F8F8"/>
              </a:solidFill>
              <a:latin typeface="Arial" charset="0"/>
              <a:ea typeface="华文细黑" pitchFamily="2" charset="-122"/>
            </a:endParaRPr>
          </a:p>
          <a:p>
            <a:pPr algn="r">
              <a:lnSpc>
                <a:spcPct val="125000"/>
              </a:lnSpc>
              <a:spcBef>
                <a:spcPct val="20000"/>
              </a:spcBef>
              <a:buClr>
                <a:srgbClr val="990000"/>
              </a:buClr>
            </a:pPr>
            <a:endParaRPr lang="zh-CN" altLang="en-US" sz="800" dirty="0">
              <a:solidFill>
                <a:srgbClr val="F8F8F8"/>
              </a:solidFill>
              <a:latin typeface="Arial" charset="0"/>
              <a:ea typeface="华文细黑" pitchFamily="2" charset="-122"/>
            </a:endParaRPr>
          </a:p>
          <a:p>
            <a:pPr algn="r">
              <a:lnSpc>
                <a:spcPct val="125000"/>
              </a:lnSpc>
              <a:spcBef>
                <a:spcPct val="20000"/>
              </a:spcBef>
              <a:buClr>
                <a:srgbClr val="990000"/>
              </a:buClr>
            </a:pPr>
            <a:endParaRPr lang="zh-CN" altLang="en-US" sz="800" dirty="0">
              <a:solidFill>
                <a:srgbClr val="F8F8F8"/>
              </a:solidFill>
              <a:latin typeface="Arial" charset="0"/>
              <a:ea typeface="华文细黑" pitchFamily="2" charset="-122"/>
            </a:endParaRP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英文正文</a:t>
            </a:r>
            <a:r>
              <a:rPr lang="en-US" altLang="zh-CN" sz="800" dirty="0">
                <a:solidFill>
                  <a:srgbClr val="F8F8F8"/>
                </a:solidFill>
                <a:latin typeface="Arial" charset="0"/>
                <a:ea typeface="华文细黑" pitchFamily="2" charset="-122"/>
              </a:rPr>
              <a:t>:20-22pt</a:t>
            </a: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子目录 </a:t>
            </a:r>
            <a:r>
              <a:rPr lang="en-US" altLang="zh-CN" sz="800" dirty="0">
                <a:solidFill>
                  <a:srgbClr val="F8F8F8"/>
                </a:solidFill>
                <a:latin typeface="Arial" charset="0"/>
                <a:ea typeface="华文细黑" pitchFamily="2" charset="-122"/>
              </a:rPr>
              <a:t>(2-5</a:t>
            </a:r>
            <a:r>
              <a:rPr lang="zh-CN" altLang="en-US" sz="800" dirty="0">
                <a:solidFill>
                  <a:srgbClr val="F8F8F8"/>
                </a:solidFill>
                <a:latin typeface="Arial" charset="0"/>
                <a:ea typeface="华文细黑" pitchFamily="2" charset="-122"/>
              </a:rPr>
              <a:t>级</a:t>
            </a:r>
            <a:r>
              <a:rPr lang="en-US" altLang="zh-CN" sz="800" dirty="0">
                <a:solidFill>
                  <a:srgbClr val="F8F8F8"/>
                </a:solidFill>
                <a:latin typeface="Arial" charset="0"/>
                <a:ea typeface="华文细黑" pitchFamily="2" charset="-122"/>
              </a:rPr>
              <a:t>) :18pt  </a:t>
            </a: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颜色</a:t>
            </a:r>
            <a:r>
              <a:rPr lang="en-US" altLang="zh-CN" sz="800" dirty="0">
                <a:solidFill>
                  <a:srgbClr val="F8F8F8"/>
                </a:solidFill>
                <a:latin typeface="Arial" charset="0"/>
                <a:ea typeface="华文细黑" pitchFamily="2" charset="-122"/>
              </a:rPr>
              <a:t>:</a:t>
            </a:r>
            <a:r>
              <a:rPr lang="zh-CN" altLang="en-US" sz="800" dirty="0">
                <a:solidFill>
                  <a:srgbClr val="F8F8F8"/>
                </a:solidFill>
                <a:latin typeface="Arial" charset="0"/>
                <a:ea typeface="华文细黑" pitchFamily="2" charset="-122"/>
              </a:rPr>
              <a:t>黑色</a:t>
            </a:r>
          </a:p>
          <a:p>
            <a:pPr algn="r">
              <a:lnSpc>
                <a:spcPct val="125000"/>
              </a:lnSpc>
              <a:spcBef>
                <a:spcPct val="20000"/>
              </a:spcBef>
              <a:buClr>
                <a:srgbClr val="990000"/>
              </a:buClr>
            </a:pPr>
            <a:r>
              <a:rPr lang="zh-CN" altLang="en-US" sz="800" dirty="0">
                <a:solidFill>
                  <a:srgbClr val="F8F8F8"/>
                </a:solidFill>
                <a:latin typeface="FrutigerNext LT Medium" pitchFamily="34" charset="0"/>
                <a:ea typeface="华文细黑" pitchFamily="2" charset="-122"/>
              </a:rPr>
              <a:t>内部使用字体 </a:t>
            </a:r>
            <a:r>
              <a:rPr lang="en-US" altLang="zh-CN" sz="800" dirty="0">
                <a:solidFill>
                  <a:srgbClr val="F8F8F8"/>
                </a:solidFill>
                <a:latin typeface="FrutigerNext LT Medium" pitchFamily="34" charset="0"/>
                <a:ea typeface="华文细黑" pitchFamily="2" charset="-122"/>
              </a:rPr>
              <a:t>:</a:t>
            </a:r>
          </a:p>
          <a:p>
            <a:pPr algn="r">
              <a:lnSpc>
                <a:spcPct val="125000"/>
              </a:lnSpc>
              <a:spcBef>
                <a:spcPct val="20000"/>
              </a:spcBef>
              <a:buClr>
                <a:srgbClr val="990000"/>
              </a:buClr>
            </a:pPr>
            <a:r>
              <a:rPr lang="en-US" altLang="zh-CN" sz="800" dirty="0" err="1">
                <a:solidFill>
                  <a:srgbClr val="F8F8F8"/>
                </a:solidFill>
                <a:latin typeface="FrutigerNext LT Medium" pitchFamily="34" charset="0"/>
                <a:ea typeface="华文细黑" pitchFamily="2" charset="-122"/>
              </a:rPr>
              <a:t>FrutigerNext</a:t>
            </a:r>
            <a:r>
              <a:rPr lang="en-US" altLang="zh-CN" sz="800" dirty="0">
                <a:solidFill>
                  <a:srgbClr val="F8F8F8"/>
                </a:solidFill>
                <a:latin typeface="FrutigerNext LT Medium" pitchFamily="34" charset="0"/>
                <a:ea typeface="华文细黑" pitchFamily="2" charset="-122"/>
              </a:rPr>
              <a:t> LT Regular</a:t>
            </a:r>
          </a:p>
          <a:p>
            <a:pPr algn="r">
              <a:lnSpc>
                <a:spcPct val="125000"/>
              </a:lnSpc>
              <a:spcBef>
                <a:spcPct val="20000"/>
              </a:spcBef>
              <a:buClr>
                <a:srgbClr val="990000"/>
              </a:buClr>
            </a:pPr>
            <a:r>
              <a:rPr lang="zh-CN" altLang="en-US" sz="800" dirty="0">
                <a:solidFill>
                  <a:srgbClr val="F8F8F8"/>
                </a:solidFill>
                <a:latin typeface="FrutigerNext LT Medium" pitchFamily="34" charset="0"/>
                <a:ea typeface="华文细黑" pitchFamily="2" charset="-122"/>
              </a:rPr>
              <a:t>外部使用字体 </a:t>
            </a:r>
            <a:r>
              <a:rPr lang="en-US" altLang="zh-CN" sz="800" dirty="0">
                <a:solidFill>
                  <a:srgbClr val="F8F8F8"/>
                </a:solidFill>
                <a:latin typeface="FrutigerNext LT Medium" pitchFamily="34" charset="0"/>
                <a:ea typeface="华文细黑" pitchFamily="2" charset="-122"/>
              </a:rPr>
              <a:t>: Arial</a:t>
            </a:r>
          </a:p>
          <a:p>
            <a:pPr algn="r">
              <a:lnSpc>
                <a:spcPct val="75000"/>
              </a:lnSpc>
              <a:spcBef>
                <a:spcPct val="20000"/>
              </a:spcBef>
              <a:buClr>
                <a:srgbClr val="990000"/>
              </a:buClr>
            </a:pPr>
            <a:endParaRPr lang="en-US" altLang="zh-CN" sz="800" dirty="0">
              <a:solidFill>
                <a:srgbClr val="F8F8F8"/>
              </a:solidFill>
              <a:latin typeface="Arial" charset="0"/>
              <a:ea typeface="华文细黑" pitchFamily="2" charset="-122"/>
            </a:endParaRP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中文正文</a:t>
            </a:r>
            <a:r>
              <a:rPr lang="en-US" altLang="zh-CN" sz="800" dirty="0">
                <a:solidFill>
                  <a:srgbClr val="F8F8F8"/>
                </a:solidFill>
                <a:latin typeface="Arial" charset="0"/>
                <a:ea typeface="华文细黑" pitchFamily="2" charset="-122"/>
              </a:rPr>
              <a:t>:18-20pt</a:t>
            </a: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子目录</a:t>
            </a:r>
            <a:r>
              <a:rPr lang="en-US" altLang="zh-CN" sz="800" dirty="0">
                <a:solidFill>
                  <a:srgbClr val="F8F8F8"/>
                </a:solidFill>
                <a:latin typeface="Arial" charset="0"/>
                <a:ea typeface="华文细黑" pitchFamily="2" charset="-122"/>
              </a:rPr>
              <a:t>(2-5</a:t>
            </a:r>
            <a:r>
              <a:rPr lang="zh-CN" altLang="en-US" sz="800" dirty="0">
                <a:solidFill>
                  <a:srgbClr val="F8F8F8"/>
                </a:solidFill>
                <a:latin typeface="Arial" charset="0"/>
                <a:ea typeface="华文细黑" pitchFamily="2" charset="-122"/>
              </a:rPr>
              <a:t>级</a:t>
            </a:r>
            <a:r>
              <a:rPr lang="en-US" altLang="zh-CN" sz="800" dirty="0">
                <a:solidFill>
                  <a:srgbClr val="F8F8F8"/>
                </a:solidFill>
                <a:latin typeface="Arial" charset="0"/>
                <a:ea typeface="华文细黑" pitchFamily="2" charset="-122"/>
              </a:rPr>
              <a:t>):18pt </a:t>
            </a: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颜色</a:t>
            </a:r>
            <a:r>
              <a:rPr lang="en-US" altLang="zh-CN" sz="800" dirty="0">
                <a:solidFill>
                  <a:srgbClr val="F8F8F8"/>
                </a:solidFill>
                <a:latin typeface="Arial" charset="0"/>
                <a:ea typeface="华文细黑" pitchFamily="2" charset="-122"/>
              </a:rPr>
              <a:t>:</a:t>
            </a:r>
            <a:r>
              <a:rPr lang="zh-CN" altLang="en-US" sz="800" dirty="0">
                <a:solidFill>
                  <a:srgbClr val="F8F8F8"/>
                </a:solidFill>
                <a:latin typeface="Arial" charset="0"/>
                <a:ea typeface="华文细黑" pitchFamily="2" charset="-122"/>
              </a:rPr>
              <a:t>黑色</a:t>
            </a:r>
          </a:p>
          <a:p>
            <a:pPr algn="r">
              <a:lnSpc>
                <a:spcPct val="125000"/>
              </a:lnSpc>
              <a:spcBef>
                <a:spcPct val="20000"/>
              </a:spcBef>
              <a:buClr>
                <a:srgbClr val="990000"/>
              </a:buClr>
            </a:pPr>
            <a:r>
              <a:rPr lang="zh-CN" altLang="en-US" sz="800" dirty="0">
                <a:solidFill>
                  <a:srgbClr val="F8F8F8"/>
                </a:solidFill>
                <a:latin typeface="Arial" charset="0"/>
                <a:ea typeface="华文细黑" pitchFamily="2" charset="-122"/>
              </a:rPr>
              <a:t>字体</a:t>
            </a:r>
            <a:r>
              <a:rPr lang="en-US" altLang="zh-CN" sz="800" dirty="0">
                <a:solidFill>
                  <a:srgbClr val="F8F8F8"/>
                </a:solidFill>
                <a:latin typeface="Arial" charset="0"/>
                <a:ea typeface="华文细黑" pitchFamily="2" charset="-122"/>
              </a:rPr>
              <a:t>:</a:t>
            </a:r>
            <a:r>
              <a:rPr lang="zh-CN" altLang="en-US" sz="800" dirty="0">
                <a:solidFill>
                  <a:srgbClr val="F8F8F8"/>
                </a:solidFill>
                <a:latin typeface="Arial" charset="0"/>
                <a:ea typeface="华文细黑" pitchFamily="2" charset="-122"/>
              </a:rPr>
              <a:t>细黑体 </a:t>
            </a:r>
            <a:endParaRPr lang="zh-CN" altLang="en-US" sz="800" dirty="0">
              <a:solidFill>
                <a:srgbClr val="080808"/>
              </a:solidFill>
              <a:latin typeface="Arial" charset="0"/>
              <a:ea typeface="华文细黑" pitchFamily="2" charset="-122"/>
            </a:endParaRPr>
          </a:p>
        </p:txBody>
      </p:sp>
      <p:sp>
        <p:nvSpPr>
          <p:cNvPr id="28877" name="Rectangle 205"/>
          <p:cNvSpPr>
            <a:spLocks noChangeArrowheads="1"/>
          </p:cNvSpPr>
          <p:nvPr userDrawn="1"/>
        </p:nvSpPr>
        <p:spPr bwMode="auto">
          <a:xfrm>
            <a:off x="9270595" y="4084162"/>
            <a:ext cx="919083" cy="240525"/>
          </a:xfrm>
          <a:prstGeom prst="rect">
            <a:avLst/>
          </a:prstGeom>
          <a:solidFill>
            <a:srgbClr val="F8F8F8"/>
          </a:solidFill>
          <a:ln w="9525" algn="ctr">
            <a:noFill/>
            <a:miter lim="800000"/>
            <a:headEnd/>
            <a:tailEnd/>
          </a:ln>
          <a:effectLst/>
        </p:spPr>
        <p:txBody>
          <a:bodyPr lIns="68429" tIns="34214" rIns="68429" bIns="34214" anchor="ctr">
            <a:spAutoFit/>
          </a:bodyPr>
          <a:lstStyle/>
          <a:p>
            <a:pPr algn="ctr" defTabSz="657093" eaLnBrk="0" hangingPunct="0"/>
            <a:endParaRPr lang="zh-CN" altLang="en-US" sz="1100" dirty="0">
              <a:solidFill>
                <a:srgbClr val="000000"/>
              </a:solidFill>
              <a:latin typeface="FrutigerNext LT Regular" pitchFamily="34" charset="0"/>
              <a:ea typeface="MS PGothic" pitchFamily="34" charset="-128"/>
            </a:endParaRPr>
          </a:p>
        </p:txBody>
      </p:sp>
      <p:grpSp>
        <p:nvGrpSpPr>
          <p:cNvPr id="3" name="Group 206"/>
          <p:cNvGrpSpPr>
            <a:grpSpLocks/>
          </p:cNvGrpSpPr>
          <p:nvPr userDrawn="1"/>
        </p:nvGrpSpPr>
        <p:grpSpPr bwMode="auto">
          <a:xfrm>
            <a:off x="9353931" y="3959136"/>
            <a:ext cx="740505" cy="138123"/>
            <a:chOff x="6657" y="3492"/>
            <a:chExt cx="527" cy="121"/>
          </a:xfrm>
        </p:grpSpPr>
        <p:sp>
          <p:nvSpPr>
            <p:cNvPr id="28879" name="Rectangle 20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80" name="Rectangle 20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81" name="Rectangle 20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82" name="Rectangle 21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grpSp>
        <p:nvGrpSpPr>
          <p:cNvPr id="4" name="Group 211"/>
          <p:cNvGrpSpPr>
            <a:grpSpLocks/>
          </p:cNvGrpSpPr>
          <p:nvPr userDrawn="1"/>
        </p:nvGrpSpPr>
        <p:grpSpPr bwMode="auto">
          <a:xfrm>
            <a:off x="9353931" y="4653324"/>
            <a:ext cx="740505" cy="136933"/>
            <a:chOff x="6657" y="4103"/>
            <a:chExt cx="527" cy="121"/>
          </a:xfrm>
        </p:grpSpPr>
        <p:sp>
          <p:nvSpPr>
            <p:cNvPr id="28884" name="Rectangle 21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85" name="Rectangle 21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86" name="Rectangle 21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87" name="Rectangle 21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grpSp>
        <p:nvGrpSpPr>
          <p:cNvPr id="5" name="Group 216"/>
          <p:cNvGrpSpPr>
            <a:grpSpLocks/>
          </p:cNvGrpSpPr>
          <p:nvPr userDrawn="1"/>
        </p:nvGrpSpPr>
        <p:grpSpPr bwMode="auto">
          <a:xfrm>
            <a:off x="9353931" y="4837883"/>
            <a:ext cx="740505" cy="136932"/>
            <a:chOff x="6657" y="4266"/>
            <a:chExt cx="527" cy="121"/>
          </a:xfrm>
        </p:grpSpPr>
        <p:sp>
          <p:nvSpPr>
            <p:cNvPr id="28889" name="Rectangle 21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90" name="Rectangle 21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91" name="Rectangle 21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92" name="Rectangle 22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grpSp>
        <p:nvGrpSpPr>
          <p:cNvPr id="6" name="Group 221"/>
          <p:cNvGrpSpPr>
            <a:grpSpLocks/>
          </p:cNvGrpSpPr>
          <p:nvPr userDrawn="1"/>
        </p:nvGrpSpPr>
        <p:grpSpPr bwMode="auto">
          <a:xfrm>
            <a:off x="9353931" y="4146079"/>
            <a:ext cx="740505" cy="136933"/>
            <a:chOff x="6657" y="3656"/>
            <a:chExt cx="527" cy="121"/>
          </a:xfrm>
        </p:grpSpPr>
        <p:sp>
          <p:nvSpPr>
            <p:cNvPr id="28894" name="Rectangle 22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95" name="Rectangle 22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96" name="Rectangle 22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897" name="Rectangle 22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grpSp>
        <p:nvGrpSpPr>
          <p:cNvPr id="7" name="Group 226"/>
          <p:cNvGrpSpPr>
            <a:grpSpLocks/>
          </p:cNvGrpSpPr>
          <p:nvPr userDrawn="1"/>
        </p:nvGrpSpPr>
        <p:grpSpPr bwMode="auto">
          <a:xfrm>
            <a:off x="9353931" y="4468761"/>
            <a:ext cx="740505" cy="136932"/>
            <a:chOff x="6657" y="3941"/>
            <a:chExt cx="527" cy="121"/>
          </a:xfrm>
        </p:grpSpPr>
        <p:sp>
          <p:nvSpPr>
            <p:cNvPr id="28899" name="Rectangle 22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00" name="Rectangle 22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01" name="Rectangle 22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02" name="Rectangle 23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grpSp>
        <p:nvGrpSpPr>
          <p:cNvPr id="8" name="Group 231"/>
          <p:cNvGrpSpPr>
            <a:grpSpLocks/>
          </p:cNvGrpSpPr>
          <p:nvPr userDrawn="1"/>
        </p:nvGrpSpPr>
        <p:grpSpPr bwMode="auto">
          <a:xfrm>
            <a:off x="9353931" y="5023635"/>
            <a:ext cx="740505" cy="136932"/>
            <a:chOff x="6657" y="4430"/>
            <a:chExt cx="527" cy="121"/>
          </a:xfrm>
        </p:grpSpPr>
        <p:sp>
          <p:nvSpPr>
            <p:cNvPr id="28904" name="Rectangle 23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05" name="Rectangle 23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06" name="Rectangle 23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07" name="Rectangle 23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grpSp>
        <p:nvGrpSpPr>
          <p:cNvPr id="9" name="Group 236"/>
          <p:cNvGrpSpPr>
            <a:grpSpLocks/>
          </p:cNvGrpSpPr>
          <p:nvPr userDrawn="1"/>
        </p:nvGrpSpPr>
        <p:grpSpPr bwMode="auto">
          <a:xfrm>
            <a:off x="9353931" y="3774575"/>
            <a:ext cx="740505" cy="138123"/>
            <a:chOff x="6657" y="3329"/>
            <a:chExt cx="527" cy="122"/>
          </a:xfrm>
        </p:grpSpPr>
        <p:sp>
          <p:nvSpPr>
            <p:cNvPr id="28909" name="Rectangle 23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10" name="Rectangle 23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11" name="Rectangle 23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12" name="Rectangle 24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grpSp>
        <p:nvGrpSpPr>
          <p:cNvPr id="10" name="Group 241"/>
          <p:cNvGrpSpPr>
            <a:grpSpLocks/>
          </p:cNvGrpSpPr>
          <p:nvPr userDrawn="1"/>
        </p:nvGrpSpPr>
        <p:grpSpPr bwMode="auto">
          <a:xfrm>
            <a:off x="9353931" y="3450700"/>
            <a:ext cx="740505" cy="136933"/>
            <a:chOff x="6657" y="3043"/>
            <a:chExt cx="527" cy="121"/>
          </a:xfrm>
        </p:grpSpPr>
        <p:sp>
          <p:nvSpPr>
            <p:cNvPr id="28914" name="Rectangle 24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15" name="Rectangle 24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16" name="Rectangle 24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17" name="Rectangle 24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grpSp>
        <p:nvGrpSpPr>
          <p:cNvPr id="11" name="Group 246"/>
          <p:cNvGrpSpPr>
            <a:grpSpLocks/>
          </p:cNvGrpSpPr>
          <p:nvPr userDrawn="1"/>
        </p:nvGrpSpPr>
        <p:grpSpPr bwMode="auto">
          <a:xfrm>
            <a:off x="9353931" y="3266139"/>
            <a:ext cx="740505" cy="138123"/>
            <a:chOff x="6657" y="2881"/>
            <a:chExt cx="527" cy="121"/>
          </a:xfrm>
        </p:grpSpPr>
        <p:sp>
          <p:nvSpPr>
            <p:cNvPr id="28919" name="Rectangle 24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20" name="Rectangle 24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21" name="Rectangle 24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sp>
          <p:nvSpPr>
            <p:cNvPr id="28922" name="Rectangle 25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sz="2100" b="1" dirty="0">
                <a:solidFill>
                  <a:srgbClr val="000000"/>
                </a:solidFill>
                <a:latin typeface="华文细黑" pitchFamily="2" charset="-122"/>
                <a:ea typeface="华文细黑" pitchFamily="2" charset="-122"/>
              </a:endParaRPr>
            </a:p>
          </p:txBody>
        </p:sp>
      </p:grpSp>
      <p:sp>
        <p:nvSpPr>
          <p:cNvPr id="28923" name="Rectangle 251"/>
          <p:cNvSpPr>
            <a:spLocks noChangeArrowheads="1"/>
          </p:cNvSpPr>
          <p:nvPr userDrawn="1"/>
        </p:nvSpPr>
        <p:spPr bwMode="auto">
          <a:xfrm>
            <a:off x="9201544" y="1697962"/>
            <a:ext cx="1050040" cy="1990879"/>
          </a:xfrm>
          <a:prstGeom prst="rect">
            <a:avLst/>
          </a:prstGeom>
          <a:noFill/>
          <a:ln w="9525">
            <a:noFill/>
            <a:miter lim="800000"/>
            <a:headEnd/>
            <a:tailEnd/>
          </a:ln>
          <a:effectLst/>
        </p:spPr>
        <p:txBody>
          <a:bodyPr lIns="65714" tIns="32858" rIns="65714" bIns="32858"/>
          <a:lstStyle/>
          <a:p>
            <a:pPr>
              <a:lnSpc>
                <a:spcPct val="120000"/>
              </a:lnSpc>
              <a:spcBef>
                <a:spcPct val="20000"/>
              </a:spcBef>
              <a:buClr>
                <a:srgbClr val="990000"/>
              </a:buClr>
            </a:pPr>
            <a:r>
              <a:rPr lang="zh-CN" altLang="en-US" sz="800" dirty="0">
                <a:solidFill>
                  <a:srgbClr val="F8F8F8"/>
                </a:solidFill>
                <a:latin typeface="华文细黑" pitchFamily="2" charset="-122"/>
                <a:ea typeface="华文细黑" pitchFamily="2" charset="-122"/>
              </a:rPr>
              <a:t>配色参考方案：</a:t>
            </a:r>
          </a:p>
          <a:p>
            <a:pPr>
              <a:lnSpc>
                <a:spcPct val="120000"/>
              </a:lnSpc>
              <a:spcBef>
                <a:spcPct val="20000"/>
              </a:spcBef>
              <a:buClr>
                <a:srgbClr val="990000"/>
              </a:buClr>
            </a:pPr>
            <a:r>
              <a:rPr lang="zh-CN" altLang="en-US" sz="800" dirty="0">
                <a:solidFill>
                  <a:srgbClr val="F8F8F8"/>
                </a:solidFill>
                <a:latin typeface="华文细黑" pitchFamily="2" charset="-122"/>
                <a:ea typeface="华文细黑" pitchFamily="2" charset="-122"/>
              </a:rPr>
              <a:t>建议同一页面内不超过四种颜色，以下是９组配色方案，同一页面内只选择一组使用。</a:t>
            </a:r>
          </a:p>
          <a:p>
            <a:pPr>
              <a:lnSpc>
                <a:spcPct val="120000"/>
              </a:lnSpc>
              <a:spcBef>
                <a:spcPct val="20000"/>
              </a:spcBef>
              <a:buClr>
                <a:srgbClr val="990000"/>
              </a:buClr>
            </a:pPr>
            <a:r>
              <a:rPr lang="zh-CN" altLang="en-US" sz="800" dirty="0">
                <a:solidFill>
                  <a:srgbClr val="F8F8F8"/>
                </a:solidFill>
                <a:latin typeface="华文细黑" pitchFamily="2" charset="-122"/>
                <a:ea typeface="华文细黑" pitchFamily="2" charset="-122"/>
              </a:rPr>
              <a:t>（仅供参考）</a:t>
            </a:r>
          </a:p>
        </p:txBody>
      </p:sp>
      <p:sp>
        <p:nvSpPr>
          <p:cNvPr id="28924" name="Rectangle 252"/>
          <p:cNvSpPr>
            <a:spLocks noChangeArrowheads="1"/>
          </p:cNvSpPr>
          <p:nvPr userDrawn="1"/>
        </p:nvSpPr>
        <p:spPr bwMode="auto">
          <a:xfrm>
            <a:off x="9201544" y="-46435"/>
            <a:ext cx="1050040" cy="628699"/>
          </a:xfrm>
          <a:prstGeom prst="rect">
            <a:avLst/>
          </a:prstGeom>
          <a:noFill/>
          <a:ln w="9525">
            <a:noFill/>
            <a:miter lim="800000"/>
            <a:headEnd/>
            <a:tailEnd/>
          </a:ln>
          <a:effectLst/>
        </p:spPr>
        <p:txBody>
          <a:bodyPr lIns="65714" tIns="32858" rIns="65714" bIns="32858"/>
          <a:lstStyle/>
          <a:p>
            <a:pPr>
              <a:lnSpc>
                <a:spcPct val="120000"/>
              </a:lnSpc>
              <a:spcBef>
                <a:spcPct val="20000"/>
              </a:spcBef>
              <a:buClr>
                <a:srgbClr val="990000"/>
              </a:buClr>
            </a:pPr>
            <a:r>
              <a:rPr lang="zh-CN" altLang="en-US" sz="800" dirty="0">
                <a:solidFill>
                  <a:srgbClr val="F8F8F8"/>
                </a:solidFill>
                <a:latin typeface="华文细黑" pitchFamily="2" charset="-122"/>
                <a:ea typeface="华文细黑" pitchFamily="2" charset="-122"/>
              </a:rPr>
              <a:t>客户或者合作伙伴的标志放在右上角</a:t>
            </a:r>
            <a:r>
              <a:rPr lang="en-US" altLang="zh-CN" sz="800" dirty="0">
                <a:solidFill>
                  <a:srgbClr val="F8F8F8"/>
                </a:solidFill>
                <a:latin typeface="华文细黑" pitchFamily="2" charset="-122"/>
                <a:ea typeface="华文细黑" pitchFamily="2" charset="-122"/>
              </a:rPr>
              <a:t>.</a:t>
            </a:r>
          </a:p>
        </p:txBody>
      </p:sp>
    </p:spTree>
  </p:cSld>
  <p:clrMap bg1="lt1" tx1="dk1" bg2="lt2" tx2="dk2" accent1="accent1" accent2="accent2" accent3="accent3" accent4="accent4" accent5="accent5" accent6="accent6" hlink="hlink" folHlink="folHlink"/>
  <p:sldLayoutIdLst>
    <p:sldLayoutId id="2147484322" r:id="rId1"/>
  </p:sldLayoutIdLst>
  <p:timing>
    <p:tnLst>
      <p:par>
        <p:cTn id="1" dur="indefinite" restart="never" nodeType="tmRoot"/>
      </p:par>
    </p:tnLst>
  </p:timing>
  <p:hf sldNum="0" hdr="0" ftr="0"/>
  <p:txStyles>
    <p:titleStyle>
      <a:lvl1pPr algn="l" rtl="0" fontAlgn="base">
        <a:spcBef>
          <a:spcPct val="0"/>
        </a:spcBef>
        <a:spcAft>
          <a:spcPct val="0"/>
        </a:spcAft>
        <a:defRPr sz="2400" b="1">
          <a:solidFill>
            <a:srgbClr val="990000"/>
          </a:solidFill>
          <a:latin typeface="+mj-lt"/>
          <a:ea typeface="+mj-ea"/>
          <a:cs typeface="+mj-cs"/>
        </a:defRPr>
      </a:lvl1pPr>
      <a:lvl2pPr algn="l" rtl="0" fontAlgn="base">
        <a:spcBef>
          <a:spcPct val="0"/>
        </a:spcBef>
        <a:spcAft>
          <a:spcPct val="0"/>
        </a:spcAft>
        <a:defRPr sz="2400" b="1">
          <a:solidFill>
            <a:srgbClr val="990000"/>
          </a:solidFill>
          <a:latin typeface="FrutigerNext LT Medium" pitchFamily="34" charset="0"/>
          <a:ea typeface="华文细黑" pitchFamily="2" charset="-122"/>
        </a:defRPr>
      </a:lvl2pPr>
      <a:lvl3pPr algn="l" rtl="0" fontAlgn="base">
        <a:spcBef>
          <a:spcPct val="0"/>
        </a:spcBef>
        <a:spcAft>
          <a:spcPct val="0"/>
        </a:spcAft>
        <a:defRPr sz="2400" b="1">
          <a:solidFill>
            <a:srgbClr val="990000"/>
          </a:solidFill>
          <a:latin typeface="FrutigerNext LT Medium" pitchFamily="34" charset="0"/>
          <a:ea typeface="华文细黑" pitchFamily="2" charset="-122"/>
        </a:defRPr>
      </a:lvl3pPr>
      <a:lvl4pPr algn="l" rtl="0" fontAlgn="base">
        <a:spcBef>
          <a:spcPct val="0"/>
        </a:spcBef>
        <a:spcAft>
          <a:spcPct val="0"/>
        </a:spcAft>
        <a:defRPr sz="2400" b="1">
          <a:solidFill>
            <a:srgbClr val="990000"/>
          </a:solidFill>
          <a:latin typeface="FrutigerNext LT Medium" pitchFamily="34" charset="0"/>
          <a:ea typeface="华文细黑" pitchFamily="2" charset="-122"/>
        </a:defRPr>
      </a:lvl4pPr>
      <a:lvl5pPr algn="l" rtl="0" fontAlgn="base">
        <a:spcBef>
          <a:spcPct val="0"/>
        </a:spcBef>
        <a:spcAft>
          <a:spcPct val="0"/>
        </a:spcAft>
        <a:defRPr sz="2400" b="1">
          <a:solidFill>
            <a:srgbClr val="990000"/>
          </a:solidFill>
          <a:latin typeface="FrutigerNext LT Medium" pitchFamily="34" charset="0"/>
          <a:ea typeface="华文细黑" pitchFamily="2" charset="-122"/>
        </a:defRPr>
      </a:lvl5pPr>
      <a:lvl6pPr marL="342832" algn="l" rtl="0" fontAlgn="base">
        <a:spcBef>
          <a:spcPct val="0"/>
        </a:spcBef>
        <a:spcAft>
          <a:spcPct val="0"/>
        </a:spcAft>
        <a:defRPr sz="2400" b="1">
          <a:solidFill>
            <a:srgbClr val="990000"/>
          </a:solidFill>
          <a:latin typeface="FrutigerNext LT Medium" pitchFamily="34" charset="0"/>
          <a:ea typeface="华文细黑" pitchFamily="2" charset="-122"/>
        </a:defRPr>
      </a:lvl6pPr>
      <a:lvl7pPr marL="685664" algn="l" rtl="0" fontAlgn="base">
        <a:spcBef>
          <a:spcPct val="0"/>
        </a:spcBef>
        <a:spcAft>
          <a:spcPct val="0"/>
        </a:spcAft>
        <a:defRPr sz="2400" b="1">
          <a:solidFill>
            <a:srgbClr val="990000"/>
          </a:solidFill>
          <a:latin typeface="FrutigerNext LT Medium" pitchFamily="34" charset="0"/>
          <a:ea typeface="华文细黑" pitchFamily="2" charset="-122"/>
        </a:defRPr>
      </a:lvl7pPr>
      <a:lvl8pPr marL="1028495" algn="l" rtl="0" fontAlgn="base">
        <a:spcBef>
          <a:spcPct val="0"/>
        </a:spcBef>
        <a:spcAft>
          <a:spcPct val="0"/>
        </a:spcAft>
        <a:defRPr sz="2400" b="1">
          <a:solidFill>
            <a:srgbClr val="990000"/>
          </a:solidFill>
          <a:latin typeface="FrutigerNext LT Medium" pitchFamily="34" charset="0"/>
          <a:ea typeface="华文细黑" pitchFamily="2" charset="-122"/>
        </a:defRPr>
      </a:lvl8pPr>
      <a:lvl9pPr marL="1371326" algn="l" rtl="0" fontAlgn="base">
        <a:spcBef>
          <a:spcPct val="0"/>
        </a:spcBef>
        <a:spcAft>
          <a:spcPct val="0"/>
        </a:spcAft>
        <a:defRPr sz="2400" b="1">
          <a:solidFill>
            <a:srgbClr val="990000"/>
          </a:solidFill>
          <a:latin typeface="FrutigerNext LT Medium" pitchFamily="34" charset="0"/>
          <a:ea typeface="华文细黑" pitchFamily="2" charset="-122"/>
        </a:defRPr>
      </a:lvl9pPr>
    </p:titleStyle>
    <p:bodyStyle>
      <a:lvl1pPr marL="257124" indent="-257124" algn="l" rtl="0" fontAlgn="base">
        <a:spcBef>
          <a:spcPct val="20000"/>
        </a:spcBef>
        <a:spcAft>
          <a:spcPct val="0"/>
        </a:spcAft>
        <a:buClr>
          <a:srgbClr val="990000"/>
        </a:buClr>
        <a:buChar char="•"/>
        <a:defRPr sz="1800" b="1">
          <a:solidFill>
            <a:schemeClr val="tx1"/>
          </a:solidFill>
          <a:latin typeface="+mn-lt"/>
          <a:ea typeface="+mn-ea"/>
          <a:cs typeface="+mn-cs"/>
        </a:defRPr>
      </a:lvl1pPr>
      <a:lvl2pPr marL="557102" indent="-214271" algn="l" rtl="0" fontAlgn="base">
        <a:spcBef>
          <a:spcPct val="20000"/>
        </a:spcBef>
        <a:spcAft>
          <a:spcPct val="0"/>
        </a:spcAft>
        <a:buFont typeface="Arial" charset="0"/>
        <a:buChar char="›"/>
        <a:defRPr sz="1500">
          <a:solidFill>
            <a:schemeClr val="tx1"/>
          </a:solidFill>
          <a:latin typeface="+mn-lt"/>
          <a:ea typeface="+mn-ea"/>
        </a:defRPr>
      </a:lvl2pPr>
      <a:lvl3pPr marL="857079" indent="-171416" algn="l" rtl="0" fontAlgn="base">
        <a:spcBef>
          <a:spcPct val="20000"/>
        </a:spcBef>
        <a:spcAft>
          <a:spcPct val="0"/>
        </a:spcAft>
        <a:buFont typeface="FrutigerNext LT Medium" pitchFamily="34" charset="0"/>
        <a:buChar char="»"/>
        <a:defRPr>
          <a:solidFill>
            <a:schemeClr val="tx1"/>
          </a:solidFill>
          <a:latin typeface="+mn-lt"/>
          <a:ea typeface="+mn-ea"/>
        </a:defRPr>
      </a:lvl3pPr>
      <a:lvl4pPr marL="1198720" indent="-170226" algn="l" rtl="0" fontAlgn="base">
        <a:spcBef>
          <a:spcPct val="20000"/>
        </a:spcBef>
        <a:spcAft>
          <a:spcPct val="0"/>
        </a:spcAft>
        <a:buChar char="–"/>
        <a:defRPr sz="1100">
          <a:solidFill>
            <a:schemeClr val="tx1"/>
          </a:solidFill>
          <a:latin typeface="+mn-lt"/>
          <a:ea typeface="+mn-ea"/>
        </a:defRPr>
      </a:lvl4pPr>
      <a:lvl5pPr marL="1540361" indent="-171416" algn="l" rtl="0" fontAlgn="base">
        <a:spcBef>
          <a:spcPct val="20000"/>
        </a:spcBef>
        <a:spcAft>
          <a:spcPct val="0"/>
        </a:spcAft>
        <a:buFont typeface="Arial" charset="0"/>
        <a:buChar char="~"/>
        <a:defRPr sz="1100">
          <a:solidFill>
            <a:schemeClr val="tx1"/>
          </a:solidFill>
          <a:latin typeface="+mn-lt"/>
          <a:ea typeface="+mn-ea"/>
        </a:defRPr>
      </a:lvl5pPr>
      <a:lvl6pPr marL="1883193" indent="-171416" algn="l" rtl="0" fontAlgn="base">
        <a:spcBef>
          <a:spcPct val="20000"/>
        </a:spcBef>
        <a:spcAft>
          <a:spcPct val="0"/>
        </a:spcAft>
        <a:buFont typeface="Arial" charset="0"/>
        <a:buChar char="~"/>
        <a:defRPr sz="1100">
          <a:solidFill>
            <a:schemeClr val="tx1"/>
          </a:solidFill>
          <a:latin typeface="+mn-lt"/>
          <a:ea typeface="+mn-ea"/>
        </a:defRPr>
      </a:lvl6pPr>
      <a:lvl7pPr marL="2226023" indent="-171416" algn="l" rtl="0" fontAlgn="base">
        <a:spcBef>
          <a:spcPct val="20000"/>
        </a:spcBef>
        <a:spcAft>
          <a:spcPct val="0"/>
        </a:spcAft>
        <a:buFont typeface="Arial" charset="0"/>
        <a:buChar char="~"/>
        <a:defRPr sz="1100">
          <a:solidFill>
            <a:schemeClr val="tx1"/>
          </a:solidFill>
          <a:latin typeface="+mn-lt"/>
          <a:ea typeface="+mn-ea"/>
        </a:defRPr>
      </a:lvl7pPr>
      <a:lvl8pPr marL="2568855" indent="-171416" algn="l" rtl="0" fontAlgn="base">
        <a:spcBef>
          <a:spcPct val="20000"/>
        </a:spcBef>
        <a:spcAft>
          <a:spcPct val="0"/>
        </a:spcAft>
        <a:buFont typeface="Arial" charset="0"/>
        <a:buChar char="~"/>
        <a:defRPr sz="1100">
          <a:solidFill>
            <a:schemeClr val="tx1"/>
          </a:solidFill>
          <a:latin typeface="+mn-lt"/>
          <a:ea typeface="+mn-ea"/>
        </a:defRPr>
      </a:lvl8pPr>
      <a:lvl9pPr marL="2911687" indent="-171416" algn="l" rtl="0" fontAlgn="base">
        <a:spcBef>
          <a:spcPct val="20000"/>
        </a:spcBef>
        <a:spcAft>
          <a:spcPct val="0"/>
        </a:spcAft>
        <a:buFont typeface="Arial" charset="0"/>
        <a:buChar char="~"/>
        <a:defRPr sz="1100">
          <a:solidFill>
            <a:schemeClr val="tx1"/>
          </a:solidFill>
          <a:latin typeface="+mn-lt"/>
          <a:ea typeface="+mn-ea"/>
        </a:defRPr>
      </a:lvl9pPr>
    </p:bodyStyle>
    <p:otherStyle>
      <a:defPPr>
        <a:defRPr lang="zh-CN"/>
      </a:defPPr>
      <a:lvl1pPr marL="0" algn="l" defTabSz="685664" rtl="0" eaLnBrk="1" latinLnBrk="0" hangingPunct="1">
        <a:defRPr sz="1400" kern="1200">
          <a:solidFill>
            <a:schemeClr val="tx1"/>
          </a:solidFill>
          <a:latin typeface="+mn-lt"/>
          <a:ea typeface="+mn-ea"/>
          <a:cs typeface="+mn-cs"/>
        </a:defRPr>
      </a:lvl1pPr>
      <a:lvl2pPr marL="342832"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5" algn="l" defTabSz="685664" rtl="0" eaLnBrk="1" latinLnBrk="0" hangingPunct="1">
        <a:defRPr sz="1400" kern="1200">
          <a:solidFill>
            <a:schemeClr val="tx1"/>
          </a:solidFill>
          <a:latin typeface="+mn-lt"/>
          <a:ea typeface="+mn-ea"/>
          <a:cs typeface="+mn-cs"/>
        </a:defRPr>
      </a:lvl4pPr>
      <a:lvl5pPr marL="1371326" algn="l" defTabSz="685664" rtl="0" eaLnBrk="1" latinLnBrk="0" hangingPunct="1">
        <a:defRPr sz="1400" kern="1200">
          <a:solidFill>
            <a:schemeClr val="tx1"/>
          </a:solidFill>
          <a:latin typeface="+mn-lt"/>
          <a:ea typeface="+mn-ea"/>
          <a:cs typeface="+mn-cs"/>
        </a:defRPr>
      </a:lvl5pPr>
      <a:lvl6pPr marL="1714157" algn="l" defTabSz="685664" rtl="0" eaLnBrk="1" latinLnBrk="0" hangingPunct="1">
        <a:defRPr sz="1400" kern="1200">
          <a:solidFill>
            <a:schemeClr val="tx1"/>
          </a:solidFill>
          <a:latin typeface="+mn-lt"/>
          <a:ea typeface="+mn-ea"/>
          <a:cs typeface="+mn-cs"/>
        </a:defRPr>
      </a:lvl6pPr>
      <a:lvl7pPr marL="2056989"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2" algn="l" defTabSz="68566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8" descr="内页元素3-1"/>
          <p:cNvPicPr>
            <a:picLocks noChangeAspect="1" noChangeArrowheads="1"/>
          </p:cNvPicPr>
          <p:nvPr/>
        </p:nvPicPr>
        <p:blipFill>
          <a:blip r:embed="rId15" cstate="print"/>
          <a:srcRect/>
          <a:stretch>
            <a:fillRect/>
          </a:stretch>
        </p:blipFill>
        <p:spPr bwMode="auto">
          <a:xfrm>
            <a:off x="1" y="2"/>
            <a:ext cx="9144398" cy="4871160"/>
          </a:xfrm>
          <a:prstGeom prst="rect">
            <a:avLst/>
          </a:prstGeom>
          <a:noFill/>
          <a:ln w="9525">
            <a:noFill/>
            <a:miter lim="800000"/>
            <a:headEnd/>
            <a:tailEnd/>
          </a:ln>
        </p:spPr>
      </p:pic>
      <p:sp>
        <p:nvSpPr>
          <p:cNvPr id="1470543" name="Text Box 79"/>
          <p:cNvSpPr txBox="1">
            <a:spLocks noChangeArrowheads="1"/>
          </p:cNvSpPr>
          <p:nvPr/>
        </p:nvSpPr>
        <p:spPr bwMode="auto">
          <a:xfrm>
            <a:off x="652404" y="4852107"/>
            <a:ext cx="1657523" cy="197904"/>
          </a:xfrm>
          <a:prstGeom prst="rect">
            <a:avLst/>
          </a:prstGeom>
          <a:noFill/>
          <a:ln w="9525">
            <a:noFill/>
            <a:miter lim="800000"/>
            <a:headEnd/>
            <a:tailEnd/>
          </a:ln>
        </p:spPr>
        <p:txBody>
          <a:bodyPr wrap="none" lIns="58758" tIns="29379" rIns="58758" bIns="29379">
            <a:spAutoFit/>
          </a:bodyPr>
          <a:lstStyle/>
          <a:p>
            <a:pPr defTabSz="588051" eaLnBrk="0" hangingPunct="0">
              <a:defRPr/>
            </a:pPr>
            <a:r>
              <a:rPr lang="en-US" altLang="zh-CN" sz="900" dirty="0">
                <a:solidFill>
                  <a:srgbClr val="000000"/>
                </a:solidFill>
                <a:latin typeface="FrutigerNext LT Bold" pitchFamily="20" charset="0"/>
                <a:ea typeface="ＭＳ Ｐゴシック" pitchFamily="34" charset="-128"/>
              </a:rPr>
              <a:t>HISILICON SEMICONDUCTOR</a:t>
            </a:r>
          </a:p>
        </p:txBody>
      </p:sp>
      <p:sp>
        <p:nvSpPr>
          <p:cNvPr id="1470544" name="Rectangle 80"/>
          <p:cNvSpPr>
            <a:spLocks noGrp="1" noChangeArrowheads="1"/>
          </p:cNvSpPr>
          <p:nvPr>
            <p:ph type="dt" sz="half" idx="2"/>
          </p:nvPr>
        </p:nvSpPr>
        <p:spPr bwMode="auto">
          <a:xfrm>
            <a:off x="5932373" y="4803277"/>
            <a:ext cx="1057183" cy="82654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lnSpc>
                <a:spcPct val="85000"/>
              </a:lnSpc>
              <a:buClrTx/>
              <a:buSzTx/>
              <a:buFontTx/>
              <a:buNone/>
              <a:defRPr kumimoji="0" sz="800" b="0">
                <a:latin typeface="宋体" pitchFamily="2" charset="-122"/>
                <a:ea typeface="ＭＳ Ｐゴシック" pitchFamily="34" charset="-128"/>
              </a:defRPr>
            </a:lvl1pPr>
          </a:lstStyle>
          <a:p>
            <a:endParaRPr lang="de-DE" altLang="zh-CN" smtClean="0">
              <a:solidFill>
                <a:srgbClr val="000000"/>
              </a:solidFill>
            </a:endParaRPr>
          </a:p>
          <a:p>
            <a:r>
              <a:rPr lang="de-DE" altLang="zh-CN" smtClean="0">
                <a:solidFill>
                  <a:srgbClr val="000000"/>
                </a:solidFill>
              </a:rPr>
              <a:t>Page </a:t>
            </a:r>
            <a:fld id="{8E86A71A-3F4B-4803-845C-7058DE3A958C}" type="slidenum">
              <a:rPr lang="de-DE" altLang="zh-CN" smtClean="0">
                <a:solidFill>
                  <a:srgbClr val="000000"/>
                </a:solidFill>
              </a:rPr>
              <a:pPr/>
              <a:t>‹#›</a:t>
            </a:fld>
            <a:endParaRPr lang="en-GB" altLang="zh-CN" smtClean="0">
              <a:solidFill>
                <a:srgbClr val="000000"/>
              </a:solidFill>
            </a:endParaRPr>
          </a:p>
        </p:txBody>
      </p:sp>
      <p:grpSp>
        <p:nvGrpSpPr>
          <p:cNvPr id="2" name="Group 81"/>
          <p:cNvGrpSpPr>
            <a:grpSpLocks/>
          </p:cNvGrpSpPr>
          <p:nvPr/>
        </p:nvGrpSpPr>
        <p:grpSpPr bwMode="auto">
          <a:xfrm>
            <a:off x="0" y="4663929"/>
            <a:ext cx="9145588" cy="476397"/>
            <a:chOff x="0" y="3920"/>
            <a:chExt cx="7682" cy="400"/>
          </a:xfrm>
        </p:grpSpPr>
        <p:pic>
          <p:nvPicPr>
            <p:cNvPr id="3132" name="Picture 82" descr="图片1"/>
            <p:cNvPicPr>
              <a:picLocks noChangeAspect="1" noChangeArrowheads="1"/>
            </p:cNvPicPr>
            <p:nvPr userDrawn="1"/>
          </p:nvPicPr>
          <p:blipFill>
            <a:blip r:embed="rId16" cstate="print"/>
            <a:srcRect/>
            <a:stretch>
              <a:fillRect/>
            </a:stretch>
          </p:blipFill>
          <p:spPr bwMode="auto">
            <a:xfrm>
              <a:off x="0" y="3920"/>
              <a:ext cx="5760" cy="400"/>
            </a:xfrm>
            <a:prstGeom prst="rect">
              <a:avLst/>
            </a:prstGeom>
            <a:noFill/>
            <a:ln w="9525">
              <a:noFill/>
              <a:miter lim="800000"/>
              <a:headEnd/>
              <a:tailEnd/>
            </a:ln>
          </p:spPr>
        </p:pic>
        <p:pic>
          <p:nvPicPr>
            <p:cNvPr id="3133" name="Picture 83" descr="图片1"/>
            <p:cNvPicPr>
              <a:picLocks noChangeAspect="1" noChangeArrowheads="1"/>
            </p:cNvPicPr>
            <p:nvPr userDrawn="1"/>
          </p:nvPicPr>
          <p:blipFill>
            <a:blip r:embed="rId16" cstate="print"/>
            <a:srcRect/>
            <a:stretch>
              <a:fillRect/>
            </a:stretch>
          </p:blipFill>
          <p:spPr bwMode="auto">
            <a:xfrm>
              <a:off x="1539" y="3920"/>
              <a:ext cx="5760" cy="400"/>
            </a:xfrm>
            <a:prstGeom prst="rect">
              <a:avLst/>
            </a:prstGeom>
            <a:noFill/>
            <a:ln w="9525">
              <a:noFill/>
              <a:miter lim="800000"/>
              <a:headEnd/>
              <a:tailEnd/>
            </a:ln>
          </p:spPr>
        </p:pic>
        <p:pic>
          <p:nvPicPr>
            <p:cNvPr id="3134" name="Picture 84" descr="图片1"/>
            <p:cNvPicPr>
              <a:picLocks noChangeAspect="1" noChangeArrowheads="1"/>
            </p:cNvPicPr>
            <p:nvPr userDrawn="1"/>
          </p:nvPicPr>
          <p:blipFill>
            <a:blip r:embed="rId16" cstate="print"/>
            <a:srcRect/>
            <a:stretch>
              <a:fillRect/>
            </a:stretch>
          </p:blipFill>
          <p:spPr bwMode="auto">
            <a:xfrm rot="10800000">
              <a:off x="6619" y="3920"/>
              <a:ext cx="1063" cy="400"/>
            </a:xfrm>
            <a:prstGeom prst="rect">
              <a:avLst/>
            </a:prstGeom>
            <a:noFill/>
            <a:ln w="9525">
              <a:noFill/>
              <a:miter lim="800000"/>
              <a:headEnd/>
              <a:tailEnd/>
            </a:ln>
          </p:spPr>
        </p:pic>
      </p:grpSp>
      <p:sp>
        <p:nvSpPr>
          <p:cNvPr id="1470549" name="Text Box 85"/>
          <p:cNvSpPr txBox="1">
            <a:spLocks noChangeArrowheads="1"/>
          </p:cNvSpPr>
          <p:nvPr/>
        </p:nvSpPr>
        <p:spPr bwMode="auto">
          <a:xfrm>
            <a:off x="652406" y="4844961"/>
            <a:ext cx="2088518" cy="197904"/>
          </a:xfrm>
          <a:prstGeom prst="rect">
            <a:avLst/>
          </a:prstGeom>
          <a:noFill/>
          <a:ln w="9525">
            <a:noFill/>
            <a:miter lim="800000"/>
            <a:headEnd/>
            <a:tailEnd/>
          </a:ln>
        </p:spPr>
        <p:txBody>
          <a:bodyPr wrap="none" lIns="58758" tIns="29379" rIns="58758" bIns="29379">
            <a:spAutoFit/>
          </a:bodyPr>
          <a:lstStyle/>
          <a:p>
            <a:pPr defTabSz="588051" eaLnBrk="0" hangingPunct="0">
              <a:defRPr/>
            </a:pPr>
            <a:r>
              <a:rPr lang="en-US" altLang="zh-CN" sz="900" b="1" dirty="0">
                <a:solidFill>
                  <a:srgbClr val="000000"/>
                </a:solidFill>
                <a:latin typeface="Arial" charset="0"/>
                <a:ea typeface="ＭＳ Ｐゴシック" pitchFamily="34" charset="-128"/>
              </a:rPr>
              <a:t>HUAWEI TECHNOLOGIES CO., LTD.</a:t>
            </a:r>
          </a:p>
        </p:txBody>
      </p:sp>
      <p:sp>
        <p:nvSpPr>
          <p:cNvPr id="1470550" name="Rectangle 86"/>
          <p:cNvSpPr>
            <a:spLocks noChangeArrowheads="1"/>
          </p:cNvSpPr>
          <p:nvPr/>
        </p:nvSpPr>
        <p:spPr bwMode="auto">
          <a:xfrm>
            <a:off x="5932373" y="4798515"/>
            <a:ext cx="1057183" cy="826549"/>
          </a:xfrm>
          <a:prstGeom prst="rect">
            <a:avLst/>
          </a:prstGeom>
          <a:noFill/>
          <a:ln w="9525">
            <a:noFill/>
            <a:miter lim="800000"/>
            <a:headEnd/>
            <a:tailEnd/>
          </a:ln>
          <a:effectLst/>
        </p:spPr>
        <p:txBody>
          <a:bodyPr lIns="0" tIns="0" rIns="0" bIns="0"/>
          <a:lstStyle/>
          <a:p>
            <a:pPr defTabSz="588051" eaLnBrk="0" hangingPunct="0">
              <a:lnSpc>
                <a:spcPct val="85000"/>
              </a:lnSpc>
              <a:defRPr/>
            </a:pPr>
            <a:endParaRPr lang="de-DE" sz="800" dirty="0">
              <a:solidFill>
                <a:srgbClr val="000000"/>
              </a:solidFill>
              <a:latin typeface="Arial" charset="0"/>
              <a:ea typeface="ＭＳ Ｐゴシック" pitchFamily="34" charset="-128"/>
            </a:endParaRPr>
          </a:p>
          <a:p>
            <a:pPr defTabSz="588051" eaLnBrk="0" hangingPunct="0">
              <a:lnSpc>
                <a:spcPct val="85000"/>
              </a:lnSpc>
              <a:defRPr/>
            </a:pPr>
            <a:r>
              <a:rPr lang="de-DE" sz="800" dirty="0">
                <a:solidFill>
                  <a:srgbClr val="000000"/>
                </a:solidFill>
                <a:latin typeface="Arial" charset="0"/>
                <a:ea typeface="ＭＳ Ｐゴシック" pitchFamily="34" charset="-128"/>
              </a:rPr>
              <a:t>Page </a:t>
            </a:r>
            <a:fld id="{EDC024B2-6752-433F-89A1-BA10AB438C0D}" type="slidenum">
              <a:rPr lang="de-DE" sz="800">
                <a:solidFill>
                  <a:srgbClr val="000000"/>
                </a:solidFill>
                <a:latin typeface="Arial" charset="0"/>
                <a:ea typeface="ＭＳ Ｐゴシック" pitchFamily="34" charset="-128"/>
              </a:rPr>
              <a:pPr defTabSz="588051" eaLnBrk="0" hangingPunct="0">
                <a:lnSpc>
                  <a:spcPct val="85000"/>
                </a:lnSpc>
                <a:defRPr/>
              </a:pPr>
              <a:t>‹#›</a:t>
            </a:fld>
            <a:endParaRPr lang="en-GB" sz="800" dirty="0">
              <a:solidFill>
                <a:srgbClr val="000000"/>
              </a:solidFill>
              <a:latin typeface="Arial" charset="0"/>
              <a:ea typeface="ＭＳ Ｐゴシック" pitchFamily="34" charset="-128"/>
            </a:endParaRPr>
          </a:p>
        </p:txBody>
      </p:sp>
      <p:pic>
        <p:nvPicPr>
          <p:cNvPr id="3080" name="Picture 87" descr="图片3副本"/>
          <p:cNvPicPr>
            <a:picLocks noChangeAspect="1" noChangeArrowheads="1"/>
          </p:cNvPicPr>
          <p:nvPr/>
        </p:nvPicPr>
        <p:blipFill>
          <a:blip r:embed="rId17" cstate="print"/>
          <a:srcRect/>
          <a:stretch>
            <a:fillRect/>
          </a:stretch>
        </p:blipFill>
        <p:spPr bwMode="auto">
          <a:xfrm>
            <a:off x="7636010" y="4791367"/>
            <a:ext cx="971465" cy="231053"/>
          </a:xfrm>
          <a:prstGeom prst="rect">
            <a:avLst/>
          </a:prstGeom>
          <a:noFill/>
          <a:ln w="9525">
            <a:noFill/>
            <a:miter lim="800000"/>
            <a:headEnd/>
            <a:tailEnd/>
          </a:ln>
        </p:spPr>
      </p:pic>
      <p:sp>
        <p:nvSpPr>
          <p:cNvPr id="3081" name="Rectangle 88"/>
          <p:cNvSpPr>
            <a:spLocks noGrp="1" noChangeArrowheads="1"/>
          </p:cNvSpPr>
          <p:nvPr>
            <p:ph type="title"/>
          </p:nvPr>
        </p:nvSpPr>
        <p:spPr bwMode="auto">
          <a:xfrm>
            <a:off x="585739" y="33478"/>
            <a:ext cx="8231267" cy="857515"/>
          </a:xfrm>
          <a:prstGeom prst="rect">
            <a:avLst/>
          </a:prstGeom>
          <a:noFill/>
          <a:ln w="9525" algn="ctr">
            <a:noFill/>
            <a:miter lim="800000"/>
            <a:headEnd/>
            <a:tailEnd/>
          </a:ln>
        </p:spPr>
        <p:txBody>
          <a:bodyPr vert="horz" wrap="square" lIns="68567" tIns="34283" rIns="68567" bIns="34283" numCol="1" anchor="ctr" anchorCtr="0" compatLnSpc="1">
            <a:prstTxWarp prst="textNoShape">
              <a:avLst/>
            </a:prstTxWarp>
          </a:bodyPr>
          <a:lstStyle/>
          <a:p>
            <a:pPr lvl="0"/>
            <a:r>
              <a:rPr lang="zh-CN" altLang="en-US" dirty="0" smtClean="0"/>
              <a:t>单击此处编辑母版标题样式</a:t>
            </a:r>
          </a:p>
        </p:txBody>
      </p:sp>
      <p:sp>
        <p:nvSpPr>
          <p:cNvPr id="3082" name="Rectangle 89"/>
          <p:cNvSpPr>
            <a:spLocks noGrp="1" noChangeArrowheads="1"/>
          </p:cNvSpPr>
          <p:nvPr>
            <p:ph type="body" idx="1"/>
          </p:nvPr>
        </p:nvSpPr>
        <p:spPr bwMode="auto">
          <a:xfrm>
            <a:off x="585739" y="1200524"/>
            <a:ext cx="8231267" cy="3395520"/>
          </a:xfrm>
          <a:prstGeom prst="rect">
            <a:avLst/>
          </a:prstGeom>
          <a:noFill/>
          <a:ln w="9525" algn="ctr">
            <a:noFill/>
            <a:miter lim="800000"/>
            <a:headEnd/>
            <a:tailEnd/>
          </a:ln>
        </p:spPr>
        <p:txBody>
          <a:bodyPr vert="horz" wrap="square" lIns="68567" tIns="34283" rIns="68567" bIns="3428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1845306" y="396601"/>
            <a:ext cx="1845309" cy="3981488"/>
          </a:xfrm>
          <a:prstGeom prst="rect">
            <a:avLst/>
          </a:prstGeom>
          <a:noFill/>
          <a:ln w="9525">
            <a:noFill/>
            <a:miter lim="800000"/>
            <a:headEnd/>
            <a:tailEnd/>
          </a:ln>
          <a:effectLst/>
        </p:spPr>
        <p:txBody>
          <a:bodyPr lIns="65837" tIns="32919" rIns="65837" bIns="32919"/>
          <a:lstStyle/>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英文标题</a:t>
            </a:r>
            <a:r>
              <a:rPr lang="en-US" altLang="zh-CN" sz="900" dirty="0" smtClean="0">
                <a:solidFill>
                  <a:srgbClr val="F8F8F8"/>
                </a:solidFill>
                <a:latin typeface="Arial" charset="0"/>
                <a:ea typeface="方正舒体" pitchFamily="2" charset="-122"/>
              </a:rPr>
              <a:t>:32-35pt  </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颜色</a:t>
            </a:r>
            <a:r>
              <a:rPr lang="en-US" altLang="zh-CN" sz="900" dirty="0" smtClean="0">
                <a:solidFill>
                  <a:srgbClr val="F8F8F8"/>
                </a:solidFill>
                <a:latin typeface="Arial" charset="0"/>
                <a:ea typeface="方正舒体" pitchFamily="2" charset="-122"/>
              </a:rPr>
              <a:t>: R153 G0 B0</a:t>
            </a:r>
          </a:p>
          <a:p>
            <a:pPr marL="257124" indent="-257124" algn="r">
              <a:lnSpc>
                <a:spcPct val="125000"/>
              </a:lnSpc>
              <a:spcBef>
                <a:spcPct val="20000"/>
              </a:spcBef>
              <a:buClr>
                <a:srgbClr val="990000"/>
              </a:buClr>
            </a:pPr>
            <a:r>
              <a:rPr lang="zh-CN" altLang="en-US" sz="900" dirty="0" smtClean="0">
                <a:solidFill>
                  <a:srgbClr val="F8F8F8"/>
                </a:solidFill>
                <a:latin typeface="宋体" pitchFamily="2" charset="-122"/>
                <a:ea typeface="方正舒体" pitchFamily="2" charset="-122"/>
              </a:rPr>
              <a:t>内部使用字体 </a:t>
            </a:r>
            <a:r>
              <a:rPr lang="en-US" altLang="zh-CN" sz="900" dirty="0" smtClean="0">
                <a:solidFill>
                  <a:srgbClr val="F8F8F8"/>
                </a:solidFill>
                <a:latin typeface="宋体" pitchFamily="2" charset="-122"/>
                <a:ea typeface="方正舒体" pitchFamily="2" charset="-122"/>
              </a:rPr>
              <a:t>:</a:t>
            </a:r>
          </a:p>
          <a:p>
            <a:pPr marL="257124" indent="-257124" algn="r">
              <a:lnSpc>
                <a:spcPct val="125000"/>
              </a:lnSpc>
              <a:spcBef>
                <a:spcPct val="20000"/>
              </a:spcBef>
              <a:buClr>
                <a:srgbClr val="990000"/>
              </a:buClr>
            </a:pPr>
            <a:r>
              <a:rPr lang="en-US" altLang="zh-CN" sz="900" dirty="0" err="1" smtClean="0">
                <a:solidFill>
                  <a:srgbClr val="F8F8F8"/>
                </a:solidFill>
                <a:latin typeface="宋体" pitchFamily="2" charset="-122"/>
                <a:ea typeface="方正舒体" pitchFamily="2" charset="-122"/>
              </a:rPr>
              <a:t>FrutigerNext</a:t>
            </a:r>
            <a:r>
              <a:rPr lang="en-US" altLang="zh-CN" sz="900" dirty="0" smtClean="0">
                <a:solidFill>
                  <a:srgbClr val="F8F8F8"/>
                </a:solidFill>
                <a:latin typeface="宋体" pitchFamily="2" charset="-122"/>
                <a:ea typeface="方正舒体" pitchFamily="2" charset="-122"/>
              </a:rPr>
              <a:t> LT Medium</a:t>
            </a:r>
          </a:p>
          <a:p>
            <a:pPr marL="257124" indent="-257124" algn="r">
              <a:lnSpc>
                <a:spcPct val="125000"/>
              </a:lnSpc>
              <a:spcBef>
                <a:spcPct val="20000"/>
              </a:spcBef>
              <a:buClr>
                <a:srgbClr val="990000"/>
              </a:buClr>
            </a:pPr>
            <a:r>
              <a:rPr lang="zh-CN" altLang="en-US" sz="900" dirty="0" smtClean="0">
                <a:solidFill>
                  <a:srgbClr val="F8F8F8"/>
                </a:solidFill>
                <a:latin typeface="宋体" pitchFamily="2" charset="-122"/>
                <a:ea typeface="方正舒体" pitchFamily="2" charset="-122"/>
              </a:rPr>
              <a:t>外部使用字体 </a:t>
            </a:r>
            <a:r>
              <a:rPr lang="en-US" altLang="zh-CN" sz="900" dirty="0" smtClean="0">
                <a:solidFill>
                  <a:srgbClr val="F8F8F8"/>
                </a:solidFill>
                <a:latin typeface="宋体" pitchFamily="2" charset="-122"/>
                <a:ea typeface="方正舒体" pitchFamily="2" charset="-122"/>
              </a:rPr>
              <a:t>: Arial</a:t>
            </a:r>
          </a:p>
          <a:p>
            <a:pPr marL="257124" indent="-257124" algn="r">
              <a:lnSpc>
                <a:spcPct val="75000"/>
              </a:lnSpc>
              <a:spcBef>
                <a:spcPct val="20000"/>
              </a:spcBef>
              <a:buClr>
                <a:srgbClr val="990000"/>
              </a:buClr>
            </a:pPr>
            <a:endParaRPr lang="en-US" altLang="zh-CN"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中文标题</a:t>
            </a:r>
            <a:r>
              <a:rPr lang="en-US" altLang="zh-CN" sz="900" dirty="0" smtClean="0">
                <a:solidFill>
                  <a:srgbClr val="F8F8F8"/>
                </a:solidFill>
                <a:latin typeface="Arial" charset="0"/>
                <a:ea typeface="方正舒体" pitchFamily="2" charset="-122"/>
              </a:rPr>
              <a:t>:30-32pt  </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颜色</a:t>
            </a:r>
            <a:r>
              <a:rPr lang="en-US" altLang="zh-CN" sz="900" dirty="0" smtClean="0">
                <a:solidFill>
                  <a:srgbClr val="F8F8F8"/>
                </a:solidFill>
                <a:latin typeface="Arial" charset="0"/>
                <a:ea typeface="方正舒体" pitchFamily="2" charset="-122"/>
              </a:rPr>
              <a:t>: R153 G0 B0</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字体</a:t>
            </a:r>
            <a:r>
              <a:rPr lang="en-US" altLang="zh-CN" sz="900" dirty="0" smtClean="0">
                <a:solidFill>
                  <a:srgbClr val="F8F8F8"/>
                </a:solidFill>
                <a:latin typeface="Arial" charset="0"/>
                <a:ea typeface="方正舒体" pitchFamily="2" charset="-122"/>
              </a:rPr>
              <a:t>:</a:t>
            </a:r>
            <a:r>
              <a:rPr lang="zh-CN" altLang="en-US" sz="900" dirty="0" smtClean="0">
                <a:solidFill>
                  <a:srgbClr val="F8F8F8"/>
                </a:solidFill>
                <a:latin typeface="Arial" charset="0"/>
                <a:ea typeface="方正舒体" pitchFamily="2" charset="-122"/>
              </a:rPr>
              <a:t>黑体</a:t>
            </a:r>
          </a:p>
          <a:p>
            <a:pPr marL="257124" indent="-257124" algn="r">
              <a:lnSpc>
                <a:spcPct val="125000"/>
              </a:lnSpc>
              <a:spcBef>
                <a:spcPct val="20000"/>
              </a:spcBef>
              <a:buClr>
                <a:srgbClr val="990000"/>
              </a:buClr>
            </a:pPr>
            <a:endParaRPr lang="zh-CN" altLang="en-US"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endParaRPr lang="zh-CN" altLang="en-US"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endParaRPr lang="zh-CN" altLang="en-US"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英文正文</a:t>
            </a:r>
            <a:r>
              <a:rPr lang="en-US" altLang="zh-CN" sz="900" dirty="0" smtClean="0">
                <a:solidFill>
                  <a:srgbClr val="F8F8F8"/>
                </a:solidFill>
                <a:latin typeface="Arial" charset="0"/>
                <a:ea typeface="方正舒体" pitchFamily="2" charset="-122"/>
              </a:rPr>
              <a:t>:20-22pt</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子目录 </a:t>
            </a:r>
            <a:r>
              <a:rPr lang="en-US" altLang="zh-CN" sz="900" dirty="0" smtClean="0">
                <a:solidFill>
                  <a:srgbClr val="F8F8F8"/>
                </a:solidFill>
                <a:latin typeface="Arial" charset="0"/>
                <a:ea typeface="方正舒体" pitchFamily="2" charset="-122"/>
              </a:rPr>
              <a:t>(2-5</a:t>
            </a:r>
            <a:r>
              <a:rPr lang="zh-CN" altLang="en-US" sz="900" dirty="0" smtClean="0">
                <a:solidFill>
                  <a:srgbClr val="F8F8F8"/>
                </a:solidFill>
                <a:latin typeface="Arial" charset="0"/>
                <a:ea typeface="方正舒体" pitchFamily="2" charset="-122"/>
              </a:rPr>
              <a:t>级</a:t>
            </a:r>
            <a:r>
              <a:rPr lang="en-US" altLang="zh-CN" sz="900" dirty="0" smtClean="0">
                <a:solidFill>
                  <a:srgbClr val="F8F8F8"/>
                </a:solidFill>
                <a:latin typeface="Arial" charset="0"/>
                <a:ea typeface="方正舒体" pitchFamily="2" charset="-122"/>
              </a:rPr>
              <a:t>) :18pt  </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颜色</a:t>
            </a:r>
            <a:r>
              <a:rPr lang="en-US" altLang="zh-CN" sz="900" dirty="0" smtClean="0">
                <a:solidFill>
                  <a:srgbClr val="F8F8F8"/>
                </a:solidFill>
                <a:latin typeface="Arial" charset="0"/>
                <a:ea typeface="方正舒体" pitchFamily="2" charset="-122"/>
              </a:rPr>
              <a:t>:</a:t>
            </a:r>
            <a:r>
              <a:rPr lang="zh-CN" altLang="en-US" sz="900" dirty="0" smtClean="0">
                <a:solidFill>
                  <a:srgbClr val="F8F8F8"/>
                </a:solidFill>
                <a:latin typeface="Arial" charset="0"/>
                <a:ea typeface="方正舒体" pitchFamily="2" charset="-122"/>
              </a:rPr>
              <a:t>黑色</a:t>
            </a:r>
          </a:p>
          <a:p>
            <a:pPr marL="257124" indent="-257124" algn="r">
              <a:lnSpc>
                <a:spcPct val="125000"/>
              </a:lnSpc>
              <a:spcBef>
                <a:spcPct val="20000"/>
              </a:spcBef>
              <a:buClr>
                <a:srgbClr val="990000"/>
              </a:buClr>
            </a:pPr>
            <a:r>
              <a:rPr lang="zh-CN" altLang="en-US" sz="900" dirty="0" smtClean="0">
                <a:solidFill>
                  <a:srgbClr val="F8F8F8"/>
                </a:solidFill>
                <a:latin typeface="宋体" pitchFamily="2" charset="-122"/>
                <a:ea typeface="方正舒体" pitchFamily="2" charset="-122"/>
              </a:rPr>
              <a:t>内部使用字体 </a:t>
            </a:r>
            <a:r>
              <a:rPr lang="en-US" altLang="zh-CN" sz="900" dirty="0" smtClean="0">
                <a:solidFill>
                  <a:srgbClr val="F8F8F8"/>
                </a:solidFill>
                <a:latin typeface="宋体" pitchFamily="2" charset="-122"/>
                <a:ea typeface="方正舒体" pitchFamily="2" charset="-122"/>
              </a:rPr>
              <a:t>:</a:t>
            </a:r>
          </a:p>
          <a:p>
            <a:pPr marL="257124" indent="-257124" algn="r">
              <a:lnSpc>
                <a:spcPct val="125000"/>
              </a:lnSpc>
              <a:spcBef>
                <a:spcPct val="20000"/>
              </a:spcBef>
              <a:buClr>
                <a:srgbClr val="990000"/>
              </a:buClr>
            </a:pPr>
            <a:r>
              <a:rPr lang="en-US" altLang="zh-CN" sz="900" dirty="0" err="1" smtClean="0">
                <a:solidFill>
                  <a:srgbClr val="F8F8F8"/>
                </a:solidFill>
                <a:latin typeface="宋体" pitchFamily="2" charset="-122"/>
                <a:ea typeface="方正舒体" pitchFamily="2" charset="-122"/>
              </a:rPr>
              <a:t>FrutigerNext</a:t>
            </a:r>
            <a:r>
              <a:rPr lang="en-US" altLang="zh-CN" sz="900" dirty="0" smtClean="0">
                <a:solidFill>
                  <a:srgbClr val="F8F8F8"/>
                </a:solidFill>
                <a:latin typeface="宋体" pitchFamily="2" charset="-122"/>
                <a:ea typeface="方正舒体" pitchFamily="2" charset="-122"/>
              </a:rPr>
              <a:t> LT Regular</a:t>
            </a:r>
          </a:p>
          <a:p>
            <a:pPr marL="257124" indent="-257124" algn="r">
              <a:lnSpc>
                <a:spcPct val="125000"/>
              </a:lnSpc>
              <a:spcBef>
                <a:spcPct val="20000"/>
              </a:spcBef>
              <a:buClr>
                <a:srgbClr val="990000"/>
              </a:buClr>
            </a:pPr>
            <a:r>
              <a:rPr lang="zh-CN" altLang="en-US" sz="900" dirty="0" smtClean="0">
                <a:solidFill>
                  <a:srgbClr val="F8F8F8"/>
                </a:solidFill>
                <a:latin typeface="宋体" pitchFamily="2" charset="-122"/>
                <a:ea typeface="方正舒体" pitchFamily="2" charset="-122"/>
              </a:rPr>
              <a:t>外部使用字体 </a:t>
            </a:r>
            <a:r>
              <a:rPr lang="en-US" altLang="zh-CN" sz="900" dirty="0" smtClean="0">
                <a:solidFill>
                  <a:srgbClr val="F8F8F8"/>
                </a:solidFill>
                <a:latin typeface="宋体" pitchFamily="2" charset="-122"/>
                <a:ea typeface="方正舒体" pitchFamily="2" charset="-122"/>
              </a:rPr>
              <a:t>: Arial</a:t>
            </a:r>
          </a:p>
          <a:p>
            <a:pPr marL="257124" indent="-257124" algn="r">
              <a:lnSpc>
                <a:spcPct val="75000"/>
              </a:lnSpc>
              <a:spcBef>
                <a:spcPct val="20000"/>
              </a:spcBef>
              <a:buClr>
                <a:srgbClr val="990000"/>
              </a:buClr>
            </a:pPr>
            <a:endParaRPr lang="en-US" altLang="zh-CN" sz="900" dirty="0" smtClean="0">
              <a:solidFill>
                <a:srgbClr val="F8F8F8"/>
              </a:solidFill>
              <a:latin typeface="Arial" charset="0"/>
              <a:ea typeface="方正舒体" pitchFamily="2" charset="-122"/>
            </a:endParaRP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中文正文</a:t>
            </a:r>
            <a:r>
              <a:rPr lang="en-US" altLang="zh-CN" sz="900" dirty="0" smtClean="0">
                <a:solidFill>
                  <a:srgbClr val="F8F8F8"/>
                </a:solidFill>
                <a:latin typeface="Arial" charset="0"/>
                <a:ea typeface="方正舒体" pitchFamily="2" charset="-122"/>
              </a:rPr>
              <a:t>:18-20pt</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子目录</a:t>
            </a:r>
            <a:r>
              <a:rPr lang="en-US" altLang="zh-CN" sz="900" dirty="0" smtClean="0">
                <a:solidFill>
                  <a:srgbClr val="F8F8F8"/>
                </a:solidFill>
                <a:latin typeface="Arial" charset="0"/>
                <a:ea typeface="方正舒体" pitchFamily="2" charset="-122"/>
              </a:rPr>
              <a:t>(2-5</a:t>
            </a:r>
            <a:r>
              <a:rPr lang="zh-CN" altLang="en-US" sz="900" dirty="0" smtClean="0">
                <a:solidFill>
                  <a:srgbClr val="F8F8F8"/>
                </a:solidFill>
                <a:latin typeface="Arial" charset="0"/>
                <a:ea typeface="方正舒体" pitchFamily="2" charset="-122"/>
              </a:rPr>
              <a:t>级</a:t>
            </a:r>
            <a:r>
              <a:rPr lang="en-US" altLang="zh-CN" sz="900" dirty="0" smtClean="0">
                <a:solidFill>
                  <a:srgbClr val="F8F8F8"/>
                </a:solidFill>
                <a:latin typeface="Arial" charset="0"/>
                <a:ea typeface="方正舒体" pitchFamily="2" charset="-122"/>
              </a:rPr>
              <a:t>):18pt </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颜色</a:t>
            </a:r>
            <a:r>
              <a:rPr lang="en-US" altLang="zh-CN" sz="900" dirty="0" smtClean="0">
                <a:solidFill>
                  <a:srgbClr val="F8F8F8"/>
                </a:solidFill>
                <a:latin typeface="Arial" charset="0"/>
                <a:ea typeface="方正舒体" pitchFamily="2" charset="-122"/>
              </a:rPr>
              <a:t>:</a:t>
            </a:r>
            <a:r>
              <a:rPr lang="zh-CN" altLang="en-US" sz="900" dirty="0" smtClean="0">
                <a:solidFill>
                  <a:srgbClr val="F8F8F8"/>
                </a:solidFill>
                <a:latin typeface="Arial" charset="0"/>
                <a:ea typeface="方正舒体" pitchFamily="2" charset="-122"/>
              </a:rPr>
              <a:t>黑色</a:t>
            </a:r>
          </a:p>
          <a:p>
            <a:pPr marL="257124" indent="-257124" algn="r">
              <a:lnSpc>
                <a:spcPct val="125000"/>
              </a:lnSpc>
              <a:spcBef>
                <a:spcPct val="20000"/>
              </a:spcBef>
              <a:buClr>
                <a:srgbClr val="990000"/>
              </a:buClr>
            </a:pPr>
            <a:r>
              <a:rPr lang="zh-CN" altLang="en-US" sz="900" dirty="0" smtClean="0">
                <a:solidFill>
                  <a:srgbClr val="F8F8F8"/>
                </a:solidFill>
                <a:latin typeface="Arial" charset="0"/>
                <a:ea typeface="方正舒体" pitchFamily="2" charset="-122"/>
              </a:rPr>
              <a:t>字体</a:t>
            </a:r>
            <a:r>
              <a:rPr lang="en-US" altLang="zh-CN" sz="900" dirty="0" smtClean="0">
                <a:solidFill>
                  <a:srgbClr val="F8F8F8"/>
                </a:solidFill>
                <a:latin typeface="Arial" charset="0"/>
                <a:ea typeface="方正舒体" pitchFamily="2" charset="-122"/>
              </a:rPr>
              <a:t>:</a:t>
            </a:r>
            <a:r>
              <a:rPr lang="zh-CN" altLang="en-US" sz="900" dirty="0" smtClean="0">
                <a:solidFill>
                  <a:srgbClr val="F8F8F8"/>
                </a:solidFill>
                <a:latin typeface="Arial" charset="0"/>
                <a:ea typeface="方正舒体" pitchFamily="2" charset="-122"/>
              </a:rPr>
              <a:t>细黑体 </a:t>
            </a:r>
            <a:endParaRPr lang="zh-CN" altLang="en-US" sz="900" dirty="0" smtClean="0">
              <a:solidFill>
                <a:srgbClr val="080808"/>
              </a:solidFill>
              <a:latin typeface="Arial" charset="0"/>
              <a:ea typeface="方正舒体" pitchFamily="2" charset="-122"/>
            </a:endParaRPr>
          </a:p>
        </p:txBody>
      </p:sp>
      <p:sp>
        <p:nvSpPr>
          <p:cNvPr id="1470603" name="Rectangle 139"/>
          <p:cNvSpPr>
            <a:spLocks noChangeArrowheads="1"/>
          </p:cNvSpPr>
          <p:nvPr/>
        </p:nvSpPr>
        <p:spPr bwMode="auto">
          <a:xfrm>
            <a:off x="9270597" y="4084775"/>
            <a:ext cx="920273" cy="242437"/>
          </a:xfrm>
          <a:prstGeom prst="rect">
            <a:avLst/>
          </a:prstGeom>
          <a:solidFill>
            <a:srgbClr val="F8F8F8"/>
          </a:solidFill>
          <a:ln w="9525" algn="ctr">
            <a:noFill/>
            <a:miter lim="800000"/>
            <a:headEnd/>
            <a:tailEnd/>
          </a:ln>
          <a:effectLst/>
        </p:spPr>
        <p:txBody>
          <a:bodyPr lIns="68555" tIns="34277" rIns="68555" bIns="34277" anchor="ctr">
            <a:spAutoFit/>
          </a:bodyPr>
          <a:lstStyle/>
          <a:p>
            <a:pPr algn="ctr" defTabSz="658284" eaLnBrk="0" hangingPunct="0">
              <a:defRPr/>
            </a:pPr>
            <a:endParaRPr lang="zh-CN" altLang="zh-CN" sz="1100" dirty="0">
              <a:solidFill>
                <a:srgbClr val="000000"/>
              </a:solidFill>
              <a:latin typeface="FrutigerNext LT Regular" pitchFamily="34" charset="0"/>
              <a:ea typeface="ＭＳ Ｐゴシック" pitchFamily="34" charset="-128"/>
            </a:endParaRPr>
          </a:p>
        </p:txBody>
      </p:sp>
      <p:grpSp>
        <p:nvGrpSpPr>
          <p:cNvPr id="3" name="Group 140"/>
          <p:cNvGrpSpPr>
            <a:grpSpLocks/>
          </p:cNvGrpSpPr>
          <p:nvPr/>
        </p:nvGrpSpPr>
        <p:grpSpPr bwMode="auto">
          <a:xfrm>
            <a:off x="9353930" y="3960052"/>
            <a:ext cx="741695" cy="138155"/>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4" name="Group 145"/>
          <p:cNvGrpSpPr>
            <a:grpSpLocks/>
          </p:cNvGrpSpPr>
          <p:nvPr/>
        </p:nvGrpSpPr>
        <p:grpSpPr bwMode="auto">
          <a:xfrm>
            <a:off x="9353930" y="4654402"/>
            <a:ext cx="741695" cy="136965"/>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5" name="Group 150"/>
          <p:cNvGrpSpPr>
            <a:grpSpLocks/>
          </p:cNvGrpSpPr>
          <p:nvPr/>
        </p:nvGrpSpPr>
        <p:grpSpPr bwMode="auto">
          <a:xfrm>
            <a:off x="9353930" y="4839003"/>
            <a:ext cx="741695" cy="136964"/>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6" name="Group 155"/>
          <p:cNvGrpSpPr>
            <a:grpSpLocks/>
          </p:cNvGrpSpPr>
          <p:nvPr/>
        </p:nvGrpSpPr>
        <p:grpSpPr bwMode="auto">
          <a:xfrm>
            <a:off x="9353930" y="4147039"/>
            <a:ext cx="741695" cy="136965"/>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7" name="Group 160"/>
          <p:cNvGrpSpPr>
            <a:grpSpLocks/>
          </p:cNvGrpSpPr>
          <p:nvPr/>
        </p:nvGrpSpPr>
        <p:grpSpPr bwMode="auto">
          <a:xfrm>
            <a:off x="9353930" y="4469795"/>
            <a:ext cx="741695" cy="136964"/>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8" name="Group 165"/>
          <p:cNvGrpSpPr>
            <a:grpSpLocks/>
          </p:cNvGrpSpPr>
          <p:nvPr/>
        </p:nvGrpSpPr>
        <p:grpSpPr bwMode="auto">
          <a:xfrm>
            <a:off x="9353930" y="5024798"/>
            <a:ext cx="741695" cy="136964"/>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9" name="Group 170"/>
          <p:cNvGrpSpPr>
            <a:grpSpLocks/>
          </p:cNvGrpSpPr>
          <p:nvPr/>
        </p:nvGrpSpPr>
        <p:grpSpPr bwMode="auto">
          <a:xfrm>
            <a:off x="9353930" y="3775447"/>
            <a:ext cx="741695" cy="138155"/>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10" name="Group 175"/>
          <p:cNvGrpSpPr>
            <a:grpSpLocks/>
          </p:cNvGrpSpPr>
          <p:nvPr/>
        </p:nvGrpSpPr>
        <p:grpSpPr bwMode="auto">
          <a:xfrm>
            <a:off x="9353930" y="3451500"/>
            <a:ext cx="741695" cy="136965"/>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grpSp>
        <p:nvGrpSpPr>
          <p:cNvPr id="11" name="Group 180"/>
          <p:cNvGrpSpPr>
            <a:grpSpLocks/>
          </p:cNvGrpSpPr>
          <p:nvPr/>
        </p:nvGrpSpPr>
        <p:grpSpPr bwMode="auto">
          <a:xfrm>
            <a:off x="9353930" y="3266893"/>
            <a:ext cx="741695" cy="138155"/>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pPr algn="ctr">
                <a:lnSpc>
                  <a:spcPct val="140000"/>
                </a:lnSpc>
                <a:buClr>
                  <a:srgbClr val="B2B2B2"/>
                </a:buClr>
                <a:buSzPct val="60000"/>
                <a:buFont typeface="Wingdings" pitchFamily="2" charset="2"/>
                <a:buNone/>
                <a:defRPr/>
              </a:pPr>
              <a:endParaRPr kumimoji="1" lang="zh-CN" altLang="en-US" sz="700" dirty="0">
                <a:solidFill>
                  <a:srgbClr val="000000"/>
                </a:solidFill>
                <a:latin typeface="Arial" charset="0"/>
                <a:ea typeface="方正舒体" pitchFamily="2" charset="-122"/>
              </a:endParaRPr>
            </a:p>
          </p:txBody>
        </p:sp>
      </p:grpSp>
      <p:sp>
        <p:nvSpPr>
          <p:cNvPr id="1470649" name="Rectangle 185"/>
          <p:cNvSpPr>
            <a:spLocks noChangeArrowheads="1"/>
          </p:cNvSpPr>
          <p:nvPr/>
        </p:nvSpPr>
        <p:spPr bwMode="auto">
          <a:xfrm>
            <a:off x="9201543" y="1698355"/>
            <a:ext cx="1051230" cy="1991340"/>
          </a:xfrm>
          <a:prstGeom prst="rect">
            <a:avLst/>
          </a:prstGeom>
          <a:noFill/>
          <a:ln w="9525">
            <a:noFill/>
            <a:miter lim="800000"/>
            <a:headEnd/>
            <a:tailEnd/>
          </a:ln>
          <a:effectLst/>
        </p:spPr>
        <p:txBody>
          <a:bodyPr lIns="65837" tIns="32919" rIns="65837" bIns="32919"/>
          <a:lstStyle/>
          <a:p>
            <a:pPr marL="257124" indent="-257124">
              <a:lnSpc>
                <a:spcPct val="120000"/>
              </a:lnSpc>
              <a:spcBef>
                <a:spcPct val="20000"/>
              </a:spcBef>
              <a:buClr>
                <a:srgbClr val="990000"/>
              </a:buClr>
            </a:pPr>
            <a:r>
              <a:rPr lang="zh-CN" altLang="en-US" sz="900" dirty="0" smtClean="0">
                <a:solidFill>
                  <a:srgbClr val="F8F8F8"/>
                </a:solidFill>
                <a:latin typeface="Wingdings" pitchFamily="2" charset="2"/>
                <a:ea typeface="方正舒体" pitchFamily="2" charset="-122"/>
              </a:rPr>
              <a:t>配色参考方案：</a:t>
            </a:r>
          </a:p>
          <a:p>
            <a:pPr marL="257124" indent="-257124">
              <a:lnSpc>
                <a:spcPct val="120000"/>
              </a:lnSpc>
              <a:spcBef>
                <a:spcPct val="20000"/>
              </a:spcBef>
              <a:buClr>
                <a:srgbClr val="990000"/>
              </a:buClr>
            </a:pPr>
            <a:r>
              <a:rPr lang="zh-CN" altLang="en-US" sz="900" dirty="0" smtClean="0">
                <a:solidFill>
                  <a:srgbClr val="F8F8F8"/>
                </a:solidFill>
                <a:latin typeface="Wingdings" pitchFamily="2" charset="2"/>
                <a:ea typeface="方正舒体" pitchFamily="2" charset="-122"/>
              </a:rPr>
              <a:t>建议同一页面内不超过四种颜色，以下是９组配色方案，同一页面内只选择一组使用。</a:t>
            </a:r>
          </a:p>
          <a:p>
            <a:pPr marL="257124" indent="-257124">
              <a:lnSpc>
                <a:spcPct val="120000"/>
              </a:lnSpc>
              <a:spcBef>
                <a:spcPct val="20000"/>
              </a:spcBef>
              <a:buClr>
                <a:srgbClr val="990000"/>
              </a:buClr>
            </a:pPr>
            <a:r>
              <a:rPr lang="zh-CN" altLang="en-US" sz="900" dirty="0" smtClean="0">
                <a:solidFill>
                  <a:srgbClr val="F8F8F8"/>
                </a:solidFill>
                <a:latin typeface="Wingdings" pitchFamily="2" charset="2"/>
                <a:ea typeface="方正舒体" pitchFamily="2" charset="-122"/>
              </a:rPr>
              <a:t>（仅供参考）</a:t>
            </a:r>
          </a:p>
        </p:txBody>
      </p:sp>
      <p:sp>
        <p:nvSpPr>
          <p:cNvPr id="1470650" name="Rectangle 186"/>
          <p:cNvSpPr>
            <a:spLocks noChangeArrowheads="1"/>
          </p:cNvSpPr>
          <p:nvPr/>
        </p:nvSpPr>
        <p:spPr bwMode="auto">
          <a:xfrm>
            <a:off x="9201543" y="-46447"/>
            <a:ext cx="1051230" cy="628845"/>
          </a:xfrm>
          <a:prstGeom prst="rect">
            <a:avLst/>
          </a:prstGeom>
          <a:noFill/>
          <a:ln w="9525">
            <a:noFill/>
            <a:miter lim="800000"/>
            <a:headEnd/>
            <a:tailEnd/>
          </a:ln>
          <a:effectLst/>
        </p:spPr>
        <p:txBody>
          <a:bodyPr lIns="65837" tIns="32919" rIns="65837" bIns="32919"/>
          <a:lstStyle/>
          <a:p>
            <a:pPr marL="257124" indent="-257124">
              <a:lnSpc>
                <a:spcPct val="120000"/>
              </a:lnSpc>
              <a:spcBef>
                <a:spcPct val="20000"/>
              </a:spcBef>
              <a:buClr>
                <a:srgbClr val="990000"/>
              </a:buClr>
            </a:pPr>
            <a:r>
              <a:rPr lang="zh-CN" altLang="en-US" sz="900" dirty="0" smtClean="0">
                <a:solidFill>
                  <a:srgbClr val="F8F8F8"/>
                </a:solidFill>
                <a:latin typeface="Wingdings" pitchFamily="2" charset="2"/>
                <a:ea typeface="方正舒体" pitchFamily="2" charset="-122"/>
              </a:rPr>
              <a:t>客户或者合作伙伴的标志放在右上角</a:t>
            </a:r>
            <a:r>
              <a:rPr lang="en-US" altLang="zh-CN" sz="900" dirty="0" smtClean="0">
                <a:solidFill>
                  <a:srgbClr val="F8F8F8"/>
                </a:solidFill>
                <a:latin typeface="Wingdings" pitchFamily="2" charset="2"/>
                <a:ea typeface="方正舒体" pitchFamily="2" charset="-122"/>
              </a:rPr>
              <a:t>.</a:t>
            </a:r>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Lst>
  <p:hf sldNum="0" hdr="0" ftr="0"/>
  <p:txStyles>
    <p:titleStyle>
      <a:lvl1pPr algn="l" rtl="0" eaLnBrk="0" fontAlgn="base" hangingPunct="0">
        <a:spcBef>
          <a:spcPct val="0"/>
        </a:spcBef>
        <a:spcAft>
          <a:spcPct val="0"/>
        </a:spcAft>
        <a:defRPr sz="2400" b="1">
          <a:solidFill>
            <a:srgbClr val="990000"/>
          </a:solidFill>
          <a:latin typeface="宋体" pitchFamily="2" charset="-122"/>
          <a:ea typeface="华文细黑" pitchFamily="2" charset="-122"/>
          <a:cs typeface="Arial" charset="0"/>
        </a:defRPr>
      </a:lvl1pPr>
      <a:lvl2pPr algn="l" rtl="0" eaLnBrk="0" fontAlgn="base" hangingPunct="0">
        <a:spcBef>
          <a:spcPct val="0"/>
        </a:spcBef>
        <a:spcAft>
          <a:spcPct val="0"/>
        </a:spcAft>
        <a:defRPr sz="2400" b="1">
          <a:solidFill>
            <a:srgbClr val="990000"/>
          </a:solidFill>
          <a:latin typeface="宋体" pitchFamily="2" charset="-122"/>
          <a:ea typeface="华文细黑" pitchFamily="2" charset="-122"/>
          <a:cs typeface="Arial" charset="0"/>
        </a:defRPr>
      </a:lvl2pPr>
      <a:lvl3pPr algn="l" rtl="0" eaLnBrk="0" fontAlgn="base" hangingPunct="0">
        <a:spcBef>
          <a:spcPct val="0"/>
        </a:spcBef>
        <a:spcAft>
          <a:spcPct val="0"/>
        </a:spcAft>
        <a:defRPr sz="2400" b="1">
          <a:solidFill>
            <a:srgbClr val="990000"/>
          </a:solidFill>
          <a:latin typeface="宋体" pitchFamily="2" charset="-122"/>
          <a:ea typeface="华文细黑" pitchFamily="2" charset="-122"/>
          <a:cs typeface="Arial" charset="0"/>
        </a:defRPr>
      </a:lvl3pPr>
      <a:lvl4pPr algn="l" rtl="0" eaLnBrk="0" fontAlgn="base" hangingPunct="0">
        <a:spcBef>
          <a:spcPct val="0"/>
        </a:spcBef>
        <a:spcAft>
          <a:spcPct val="0"/>
        </a:spcAft>
        <a:defRPr sz="2400" b="1">
          <a:solidFill>
            <a:srgbClr val="990000"/>
          </a:solidFill>
          <a:latin typeface="宋体" pitchFamily="2" charset="-122"/>
          <a:ea typeface="华文细黑" pitchFamily="2" charset="-122"/>
          <a:cs typeface="Arial" charset="0"/>
        </a:defRPr>
      </a:lvl4pPr>
      <a:lvl5pPr algn="l" rtl="0" eaLnBrk="0" fontAlgn="base" hangingPunct="0">
        <a:spcBef>
          <a:spcPct val="0"/>
        </a:spcBef>
        <a:spcAft>
          <a:spcPct val="0"/>
        </a:spcAft>
        <a:defRPr sz="2400" b="1">
          <a:solidFill>
            <a:srgbClr val="990000"/>
          </a:solidFill>
          <a:latin typeface="宋体" pitchFamily="2" charset="-122"/>
          <a:ea typeface="华文细黑" pitchFamily="2" charset="-122"/>
          <a:cs typeface="Arial" charset="0"/>
        </a:defRPr>
      </a:lvl5pPr>
      <a:lvl6pPr marL="342832" algn="l" rtl="0" fontAlgn="base">
        <a:spcBef>
          <a:spcPct val="0"/>
        </a:spcBef>
        <a:spcAft>
          <a:spcPct val="0"/>
        </a:spcAft>
        <a:defRPr sz="2400" b="1">
          <a:solidFill>
            <a:srgbClr val="990000"/>
          </a:solidFill>
          <a:latin typeface="FrutigerNext LT Medium" pitchFamily="34" charset="0"/>
          <a:ea typeface="华文细黑" pitchFamily="2" charset="-122"/>
          <a:cs typeface="宋体" pitchFamily="2" charset="-122"/>
        </a:defRPr>
      </a:lvl6pPr>
      <a:lvl7pPr marL="685664" algn="l" rtl="0" fontAlgn="base">
        <a:spcBef>
          <a:spcPct val="0"/>
        </a:spcBef>
        <a:spcAft>
          <a:spcPct val="0"/>
        </a:spcAft>
        <a:defRPr sz="2400" b="1">
          <a:solidFill>
            <a:srgbClr val="990000"/>
          </a:solidFill>
          <a:latin typeface="FrutigerNext LT Medium" pitchFamily="34" charset="0"/>
          <a:ea typeface="华文细黑" pitchFamily="2" charset="-122"/>
          <a:cs typeface="宋体" pitchFamily="2" charset="-122"/>
        </a:defRPr>
      </a:lvl7pPr>
      <a:lvl8pPr marL="1028495" algn="l" rtl="0" fontAlgn="base">
        <a:spcBef>
          <a:spcPct val="0"/>
        </a:spcBef>
        <a:spcAft>
          <a:spcPct val="0"/>
        </a:spcAft>
        <a:defRPr sz="2400" b="1">
          <a:solidFill>
            <a:srgbClr val="990000"/>
          </a:solidFill>
          <a:latin typeface="FrutigerNext LT Medium" pitchFamily="34" charset="0"/>
          <a:ea typeface="华文细黑" pitchFamily="2" charset="-122"/>
          <a:cs typeface="宋体" pitchFamily="2" charset="-122"/>
        </a:defRPr>
      </a:lvl8pPr>
      <a:lvl9pPr marL="1371326" algn="l" rtl="0" fontAlgn="base">
        <a:spcBef>
          <a:spcPct val="0"/>
        </a:spcBef>
        <a:spcAft>
          <a:spcPct val="0"/>
        </a:spcAft>
        <a:defRPr sz="2400" b="1">
          <a:solidFill>
            <a:srgbClr val="990000"/>
          </a:solidFill>
          <a:latin typeface="FrutigerNext LT Medium" pitchFamily="34" charset="0"/>
          <a:ea typeface="华文细黑" pitchFamily="2" charset="-122"/>
          <a:cs typeface="宋体" pitchFamily="2" charset="-122"/>
        </a:defRPr>
      </a:lvl9pPr>
    </p:titleStyle>
    <p:bodyStyle>
      <a:lvl1pPr marL="257124" indent="-257124" algn="l" rtl="0" eaLnBrk="0" fontAlgn="base" hangingPunct="0">
        <a:spcBef>
          <a:spcPct val="20000"/>
        </a:spcBef>
        <a:spcAft>
          <a:spcPct val="0"/>
        </a:spcAft>
        <a:buClr>
          <a:srgbClr val="990000"/>
        </a:buClr>
        <a:buChar char="•"/>
        <a:defRPr sz="1800" b="1">
          <a:solidFill>
            <a:schemeClr val="tx1"/>
          </a:solidFill>
          <a:latin typeface="宋体" pitchFamily="2" charset="-122"/>
          <a:ea typeface="华文细黑" pitchFamily="2" charset="-122"/>
          <a:cs typeface="Arial" charset="0"/>
        </a:defRPr>
      </a:lvl1pPr>
      <a:lvl2pPr marL="557102" indent="-214271" algn="l" rtl="0" eaLnBrk="0" fontAlgn="base" hangingPunct="0">
        <a:spcBef>
          <a:spcPct val="20000"/>
        </a:spcBef>
        <a:spcAft>
          <a:spcPct val="0"/>
        </a:spcAft>
        <a:buFont typeface="Arial" charset="0"/>
        <a:buChar char="›"/>
        <a:defRPr sz="1500">
          <a:solidFill>
            <a:schemeClr val="tx1"/>
          </a:solidFill>
          <a:latin typeface="宋体" pitchFamily="2" charset="-122"/>
          <a:ea typeface="华文细黑" pitchFamily="2" charset="-122"/>
          <a:cs typeface="Arial" charset="0"/>
        </a:defRPr>
      </a:lvl2pPr>
      <a:lvl3pPr marL="857079" indent="-171416" algn="l" rtl="0" eaLnBrk="0" fontAlgn="base" hangingPunct="0">
        <a:spcBef>
          <a:spcPct val="20000"/>
        </a:spcBef>
        <a:spcAft>
          <a:spcPct val="0"/>
        </a:spcAft>
        <a:buFont typeface="宋体" pitchFamily="2" charset="-122"/>
        <a:buChar char="»"/>
        <a:defRPr sz="1800">
          <a:solidFill>
            <a:schemeClr val="tx1"/>
          </a:solidFill>
          <a:latin typeface="宋体" pitchFamily="2" charset="-122"/>
          <a:ea typeface="华文细黑" pitchFamily="2" charset="-122"/>
          <a:cs typeface="Arial" charset="0"/>
        </a:defRPr>
      </a:lvl3pPr>
      <a:lvl4pPr marL="1199910" indent="-171416" algn="l" rtl="0" eaLnBrk="0" fontAlgn="base" hangingPunct="0">
        <a:spcBef>
          <a:spcPct val="20000"/>
        </a:spcBef>
        <a:spcAft>
          <a:spcPct val="0"/>
        </a:spcAft>
        <a:buChar char="–"/>
        <a:defRPr sz="1200">
          <a:solidFill>
            <a:schemeClr val="tx1"/>
          </a:solidFill>
          <a:latin typeface="宋体" pitchFamily="2" charset="-122"/>
          <a:ea typeface="华文细黑" pitchFamily="2" charset="-122"/>
          <a:cs typeface="Arial" charset="0"/>
        </a:defRPr>
      </a:lvl4pPr>
      <a:lvl5pPr marL="1542742" indent="-171416" algn="l" rtl="0" eaLnBrk="0" fontAlgn="base" hangingPunct="0">
        <a:spcBef>
          <a:spcPct val="20000"/>
        </a:spcBef>
        <a:spcAft>
          <a:spcPct val="0"/>
        </a:spcAft>
        <a:buFont typeface="Arial" charset="0"/>
        <a:buChar char="~"/>
        <a:defRPr sz="1200">
          <a:solidFill>
            <a:schemeClr val="tx1"/>
          </a:solidFill>
          <a:latin typeface="宋体" pitchFamily="2" charset="-122"/>
          <a:ea typeface="华文细黑" pitchFamily="2" charset="-122"/>
          <a:cs typeface="Arial" charset="0"/>
        </a:defRPr>
      </a:lvl5pPr>
      <a:lvl6pPr marL="1885574" indent="-171416" algn="l" rtl="0" fontAlgn="base">
        <a:spcBef>
          <a:spcPct val="20000"/>
        </a:spcBef>
        <a:spcAft>
          <a:spcPct val="0"/>
        </a:spcAft>
        <a:buFont typeface="Arial" charset="0"/>
        <a:buChar char="~"/>
        <a:defRPr sz="1200">
          <a:solidFill>
            <a:schemeClr val="tx1"/>
          </a:solidFill>
          <a:latin typeface="+mn-lt"/>
          <a:ea typeface="+mn-ea"/>
          <a:cs typeface="+mn-cs"/>
        </a:defRPr>
      </a:lvl6pPr>
      <a:lvl7pPr marL="2228405" indent="-171416" algn="l" rtl="0" fontAlgn="base">
        <a:spcBef>
          <a:spcPct val="20000"/>
        </a:spcBef>
        <a:spcAft>
          <a:spcPct val="0"/>
        </a:spcAft>
        <a:buFont typeface="Arial" charset="0"/>
        <a:buChar char="~"/>
        <a:defRPr sz="1200">
          <a:solidFill>
            <a:schemeClr val="tx1"/>
          </a:solidFill>
          <a:latin typeface="+mn-lt"/>
          <a:ea typeface="+mn-ea"/>
          <a:cs typeface="+mn-cs"/>
        </a:defRPr>
      </a:lvl7pPr>
      <a:lvl8pPr marL="2571236" indent="-171416" algn="l" rtl="0" fontAlgn="base">
        <a:spcBef>
          <a:spcPct val="20000"/>
        </a:spcBef>
        <a:spcAft>
          <a:spcPct val="0"/>
        </a:spcAft>
        <a:buFont typeface="Arial" charset="0"/>
        <a:buChar char="~"/>
        <a:defRPr sz="1200">
          <a:solidFill>
            <a:schemeClr val="tx1"/>
          </a:solidFill>
          <a:latin typeface="+mn-lt"/>
          <a:ea typeface="+mn-ea"/>
          <a:cs typeface="+mn-cs"/>
        </a:defRPr>
      </a:lvl8pPr>
      <a:lvl9pPr marL="2914067" indent="-171416" algn="l" rtl="0" fontAlgn="base">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64" rtl="0" eaLnBrk="1" latinLnBrk="0" hangingPunct="1">
        <a:defRPr sz="1400" kern="1200">
          <a:solidFill>
            <a:schemeClr val="tx1"/>
          </a:solidFill>
          <a:latin typeface="+mn-lt"/>
          <a:ea typeface="+mn-ea"/>
          <a:cs typeface="+mn-cs"/>
        </a:defRPr>
      </a:lvl1pPr>
      <a:lvl2pPr marL="342832"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5" algn="l" defTabSz="685664" rtl="0" eaLnBrk="1" latinLnBrk="0" hangingPunct="1">
        <a:defRPr sz="1400" kern="1200">
          <a:solidFill>
            <a:schemeClr val="tx1"/>
          </a:solidFill>
          <a:latin typeface="+mn-lt"/>
          <a:ea typeface="+mn-ea"/>
          <a:cs typeface="+mn-cs"/>
        </a:defRPr>
      </a:lvl4pPr>
      <a:lvl5pPr marL="1371326" algn="l" defTabSz="685664" rtl="0" eaLnBrk="1" latinLnBrk="0" hangingPunct="1">
        <a:defRPr sz="1400" kern="1200">
          <a:solidFill>
            <a:schemeClr val="tx1"/>
          </a:solidFill>
          <a:latin typeface="+mn-lt"/>
          <a:ea typeface="+mn-ea"/>
          <a:cs typeface="+mn-cs"/>
        </a:defRPr>
      </a:lvl5pPr>
      <a:lvl6pPr marL="1714157" algn="l" defTabSz="685664" rtl="0" eaLnBrk="1" latinLnBrk="0" hangingPunct="1">
        <a:defRPr sz="1400" kern="1200">
          <a:solidFill>
            <a:schemeClr val="tx1"/>
          </a:solidFill>
          <a:latin typeface="+mn-lt"/>
          <a:ea typeface="+mn-ea"/>
          <a:cs typeface="+mn-cs"/>
        </a:defRPr>
      </a:lvl6pPr>
      <a:lvl7pPr marL="2056989"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2" algn="l" defTabSz="685664"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D:\2015 MWC KV\2015 MWC PPT\新建文件夹\04.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190" y="596"/>
            <a:ext cx="9143208" cy="514389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标题占位符 1"/>
          <p:cNvSpPr>
            <a:spLocks noGrp="1"/>
          </p:cNvSpPr>
          <p:nvPr>
            <p:ph type="title"/>
          </p:nvPr>
        </p:nvSpPr>
        <p:spPr>
          <a:xfrm>
            <a:off x="457279" y="206440"/>
            <a:ext cx="8231030" cy="857515"/>
          </a:xfrm>
          <a:prstGeom prst="rect">
            <a:avLst/>
          </a:prstGeom>
        </p:spPr>
        <p:txBody>
          <a:bodyPr vert="horz" lIns="91437" tIns="45719" rIns="91437" bIns="45719"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79" y="1200523"/>
            <a:ext cx="8231030" cy="3395123"/>
          </a:xfrm>
          <a:prstGeom prst="rect">
            <a:avLst/>
          </a:prstGeom>
        </p:spPr>
        <p:txBody>
          <a:bodyPr vert="horz" lIns="91437" tIns="45719" rIns="91437" bIns="45719"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0" name="Rectangle 86"/>
          <p:cNvSpPr>
            <a:spLocks noChangeArrowheads="1"/>
          </p:cNvSpPr>
          <p:nvPr userDrawn="1"/>
        </p:nvSpPr>
        <p:spPr bwMode="auto">
          <a:xfrm>
            <a:off x="429519" y="4825441"/>
            <a:ext cx="535587" cy="319647"/>
          </a:xfrm>
          <a:prstGeom prst="rect">
            <a:avLst/>
          </a:prstGeom>
          <a:noFill/>
          <a:ln w="9525">
            <a:noFill/>
            <a:miter lim="800000"/>
            <a:headEnd/>
            <a:tailEnd/>
          </a:ln>
          <a:effectLst/>
        </p:spPr>
        <p:txBody>
          <a:bodyPr lIns="0" tIns="0" rIns="0" bIns="0"/>
          <a:lstStyle/>
          <a:p>
            <a:pPr defTabSz="740911" eaLnBrk="0" fontAlgn="auto" hangingPunct="0">
              <a:lnSpc>
                <a:spcPct val="85000"/>
              </a:lnSpc>
              <a:spcBef>
                <a:spcPts val="0"/>
              </a:spcBef>
              <a:spcAft>
                <a:spcPts val="0"/>
              </a:spcAft>
            </a:pPr>
            <a:endParaRPr lang="de-DE" sz="1000" dirty="0">
              <a:solidFill>
                <a:prstClr val="black"/>
              </a:solidFill>
              <a:latin typeface="FrutigerNext LT Light" pitchFamily="34" charset="0"/>
              <a:ea typeface="MS PGothic" pitchFamily="34" charset="-128"/>
            </a:endParaRPr>
          </a:p>
          <a:p>
            <a:pPr defTabSz="740911" eaLnBrk="0" fontAlgn="auto" hangingPunct="0">
              <a:lnSpc>
                <a:spcPct val="85000"/>
              </a:lnSpc>
              <a:spcBef>
                <a:spcPts val="0"/>
              </a:spcBef>
              <a:spcAft>
                <a:spcPts val="0"/>
              </a:spcAft>
            </a:pPr>
            <a:fld id="{E68EC476-442B-4BB7-9603-F1440C241F3D}" type="slidenum">
              <a:rPr lang="de-DE" sz="1000" smtClean="0">
                <a:solidFill>
                  <a:prstClr val="white"/>
                </a:solidFill>
                <a:latin typeface="FrutigerNext LT Light" pitchFamily="34" charset="0"/>
                <a:ea typeface="MS PGothic" pitchFamily="34" charset="-128"/>
              </a:rPr>
              <a:pPr defTabSz="740911" eaLnBrk="0" fontAlgn="auto" hangingPunct="0">
                <a:lnSpc>
                  <a:spcPct val="85000"/>
                </a:lnSpc>
                <a:spcBef>
                  <a:spcPts val="0"/>
                </a:spcBef>
                <a:spcAft>
                  <a:spcPts val="0"/>
                </a:spcAft>
              </a:pPr>
              <a:t>‹#›</a:t>
            </a:fld>
            <a:endParaRPr lang="en-GB" sz="1000" dirty="0">
              <a:solidFill>
                <a:prstClr val="white"/>
              </a:solidFill>
              <a:latin typeface="FrutigerNext LT Light" pitchFamily="34" charset="0"/>
              <a:ea typeface="MS PGothic" pitchFamily="34" charset="-128"/>
            </a:endParaRPr>
          </a:p>
        </p:txBody>
      </p:sp>
    </p:spTree>
    <p:extLst>
      <p:ext uri="{BB962C8B-B14F-4D97-AF65-F5344CB8AC3E}">
        <p14:creationId xmlns=""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4351" r:id="rId1"/>
    <p:sldLayoutId id="2147484352" r:id="rId2"/>
  </p:sldLayoutIdLst>
  <p:timing>
    <p:tnLst>
      <p:par>
        <p:cTn id="1" dur="indefinite" restart="never" nodeType="tmRoot"/>
      </p:par>
    </p:tnLst>
  </p:timing>
  <p:txStyles>
    <p:titleStyle>
      <a:lvl1pPr algn="ctr" defTabSz="914369" rtl="0" eaLnBrk="1" latinLnBrk="0" hangingPunct="1">
        <a:spcBef>
          <a:spcPct val="0"/>
        </a:spcBef>
        <a:buNone/>
        <a:defRPr sz="4400" kern="1200">
          <a:solidFill>
            <a:schemeClr val="bg1"/>
          </a:solidFill>
          <a:latin typeface="+mj-lt"/>
          <a:ea typeface="+mj-ea"/>
          <a:cs typeface="+mj-cs"/>
        </a:defRPr>
      </a:lvl1pPr>
    </p:titleStyle>
    <p:bodyStyle>
      <a:lvl1pPr marL="342889" indent="-342889" algn="l" defTabSz="914369"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25" indent="-285740" algn="l" defTabSz="914369"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2962" indent="-228593" algn="l" defTabSz="914369"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147" indent="-228593" algn="l" defTabSz="914369"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331" indent="-228593" algn="l" defTabSz="914369"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517" indent="-228593"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1" indent="-228593"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5" indent="-228593"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0" indent="-228593"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69" rtl="0" eaLnBrk="1" latinLnBrk="0" hangingPunct="1">
        <a:defRPr sz="1800" kern="1200">
          <a:solidFill>
            <a:schemeClr val="tx1"/>
          </a:solidFill>
          <a:latin typeface="+mn-lt"/>
          <a:ea typeface="+mn-ea"/>
          <a:cs typeface="+mn-cs"/>
        </a:defRPr>
      </a:lvl1pPr>
      <a:lvl2pPr marL="457185" algn="l" defTabSz="914369" rtl="0" eaLnBrk="1" latinLnBrk="0" hangingPunct="1">
        <a:defRPr sz="1800" kern="1200">
          <a:solidFill>
            <a:schemeClr val="tx1"/>
          </a:solidFill>
          <a:latin typeface="+mn-lt"/>
          <a:ea typeface="+mn-ea"/>
          <a:cs typeface="+mn-cs"/>
        </a:defRPr>
      </a:lvl2pPr>
      <a:lvl3pPr marL="914369" algn="l" defTabSz="914369" rtl="0" eaLnBrk="1" latinLnBrk="0" hangingPunct="1">
        <a:defRPr sz="1800" kern="1200">
          <a:solidFill>
            <a:schemeClr val="tx1"/>
          </a:solidFill>
          <a:latin typeface="+mn-lt"/>
          <a:ea typeface="+mn-ea"/>
          <a:cs typeface="+mn-cs"/>
        </a:defRPr>
      </a:lvl3pPr>
      <a:lvl4pPr marL="1371555" algn="l" defTabSz="914369" rtl="0" eaLnBrk="1" latinLnBrk="0" hangingPunct="1">
        <a:defRPr sz="1800" kern="1200">
          <a:solidFill>
            <a:schemeClr val="tx1"/>
          </a:solidFill>
          <a:latin typeface="+mn-lt"/>
          <a:ea typeface="+mn-ea"/>
          <a:cs typeface="+mn-cs"/>
        </a:defRPr>
      </a:lvl4pPr>
      <a:lvl5pPr marL="1828739" algn="l" defTabSz="914369" rtl="0" eaLnBrk="1" latinLnBrk="0" hangingPunct="1">
        <a:defRPr sz="1800" kern="1200">
          <a:solidFill>
            <a:schemeClr val="tx1"/>
          </a:solidFill>
          <a:latin typeface="+mn-lt"/>
          <a:ea typeface="+mn-ea"/>
          <a:cs typeface="+mn-cs"/>
        </a:defRPr>
      </a:lvl5pPr>
      <a:lvl6pPr marL="2285924" algn="l" defTabSz="914369" rtl="0" eaLnBrk="1" latinLnBrk="0" hangingPunct="1">
        <a:defRPr sz="1800" kern="1200">
          <a:solidFill>
            <a:schemeClr val="tx1"/>
          </a:solidFill>
          <a:latin typeface="+mn-lt"/>
          <a:ea typeface="+mn-ea"/>
          <a:cs typeface="+mn-cs"/>
        </a:defRPr>
      </a:lvl6pPr>
      <a:lvl7pPr marL="2743109" algn="l" defTabSz="914369" rtl="0" eaLnBrk="1" latinLnBrk="0" hangingPunct="1">
        <a:defRPr sz="1800" kern="1200">
          <a:solidFill>
            <a:schemeClr val="tx1"/>
          </a:solidFill>
          <a:latin typeface="+mn-lt"/>
          <a:ea typeface="+mn-ea"/>
          <a:cs typeface="+mn-cs"/>
        </a:defRPr>
      </a:lvl7pPr>
      <a:lvl8pPr marL="3200293" algn="l" defTabSz="914369" rtl="0" eaLnBrk="1" latinLnBrk="0" hangingPunct="1">
        <a:defRPr sz="1800" kern="1200">
          <a:solidFill>
            <a:schemeClr val="tx1"/>
          </a:solidFill>
          <a:latin typeface="+mn-lt"/>
          <a:ea typeface="+mn-ea"/>
          <a:cs typeface="+mn-cs"/>
        </a:defRPr>
      </a:lvl8pPr>
      <a:lvl9pPr marL="3657477" algn="l" defTabSz="91436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1"/>
            <a:ext cx="9145588" cy="5140324"/>
          </a:xfrm>
          <a:prstGeom prst="rect">
            <a:avLst/>
          </a:prstGeom>
          <a:gradFill flip="none" rotWithShape="1">
            <a:gsLst>
              <a:gs pos="100000">
                <a:schemeClr val="bg1">
                  <a:shade val="67500"/>
                  <a:satMod val="115000"/>
                  <a:lumMod val="99000"/>
                  <a:lumOff val="1000"/>
                </a:schemeClr>
              </a:gs>
              <a:gs pos="0">
                <a:schemeClr val="bg1">
                  <a:shade val="100000"/>
                  <a:satMod val="115000"/>
                  <a:lumMod val="35000"/>
                  <a:lumOff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 name="组合 11"/>
          <p:cNvGrpSpPr/>
          <p:nvPr userDrawn="1"/>
        </p:nvGrpSpPr>
        <p:grpSpPr>
          <a:xfrm>
            <a:off x="0" y="5089509"/>
            <a:ext cx="9145588" cy="55579"/>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7" cstate="print"/>
            <a:srcRect r="5813"/>
            <a:stretch>
              <a:fillRect/>
            </a:stretch>
          </p:blipFill>
          <p:spPr bwMode="auto">
            <a:xfrm>
              <a:off x="0" y="5087938"/>
              <a:ext cx="8616950" cy="55562"/>
            </a:xfrm>
            <a:prstGeom prst="rect">
              <a:avLst/>
            </a:prstGeom>
            <a:noFill/>
          </p:spPr>
        </p:pic>
        <p:pic>
          <p:nvPicPr>
            <p:cNvPr id="14" name="Picture 2" descr="E:\01 日常工作\10 多媒体\PPT内部汇报用模板\红条.jpg"/>
            <p:cNvPicPr>
              <a:picLocks noChangeAspect="1" noChangeArrowheads="1"/>
            </p:cNvPicPr>
            <p:nvPr userDrawn="1"/>
          </p:nvPicPr>
          <p:blipFill>
            <a:blip r:embed="rId7" cstate="print"/>
            <a:srcRect r="5813"/>
            <a:stretch>
              <a:fillRect/>
            </a:stretch>
          </p:blipFill>
          <p:spPr bwMode="auto">
            <a:xfrm>
              <a:off x="527050" y="5087938"/>
              <a:ext cx="8616950" cy="55562"/>
            </a:xfrm>
            <a:prstGeom prst="rect">
              <a:avLst/>
            </a:prstGeom>
            <a:noFill/>
          </p:spPr>
        </p:pic>
      </p:grpSp>
      <p:pic>
        <p:nvPicPr>
          <p:cNvPr id="15" name="Picture 2" descr="C:\Users\z00124665\Desktop\HW LOGO(横版）.png"/>
          <p:cNvPicPr>
            <a:picLocks noChangeAspect="1" noChangeArrowheads="1"/>
          </p:cNvPicPr>
          <p:nvPr userDrawn="1"/>
        </p:nvPicPr>
        <p:blipFill>
          <a:blip r:embed="rId8" cstate="screen"/>
          <a:srcRect/>
          <a:stretch>
            <a:fillRect/>
          </a:stretch>
        </p:blipFill>
        <p:spPr bwMode="auto">
          <a:xfrm>
            <a:off x="7567723" y="4689385"/>
            <a:ext cx="1250368" cy="304618"/>
          </a:xfrm>
          <a:prstGeom prst="rect">
            <a:avLst/>
          </a:prstGeom>
          <a:noFill/>
        </p:spPr>
      </p:pic>
      <p:sp>
        <p:nvSpPr>
          <p:cNvPr id="16" name="Rectangle 5"/>
          <p:cNvSpPr>
            <a:spLocks noChangeArrowheads="1"/>
          </p:cNvSpPr>
          <p:nvPr userDrawn="1"/>
        </p:nvSpPr>
        <p:spPr bwMode="auto">
          <a:xfrm>
            <a:off x="2473890" y="4877068"/>
            <a:ext cx="272102" cy="19600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prstClr val="white">
                    <a:lumMod val="65000"/>
                  </a:prstClr>
                </a:solidFill>
                <a:latin typeface="Arial"/>
                <a:ea typeface="微软雅黑"/>
              </a:rPr>
              <a:pPr eaLnBrk="0" hangingPunct="0">
                <a:lnSpc>
                  <a:spcPct val="85000"/>
                </a:lnSpc>
                <a:defRPr/>
              </a:pPr>
              <a:t>‹#›</a:t>
            </a:fld>
            <a:endParaRPr lang="en-GB" altLang="zh-CN" sz="900" dirty="0">
              <a:solidFill>
                <a:prstClr val="white">
                  <a:lumMod val="65000"/>
                </a:prstClr>
              </a:solidFill>
              <a:latin typeface="Arial"/>
              <a:ea typeface="微软雅黑"/>
            </a:endParaRPr>
          </a:p>
        </p:txBody>
      </p:sp>
      <p:pic>
        <p:nvPicPr>
          <p:cNvPr id="17" name="Picture 2" descr="C:\Users\z00124665\Desktop\图形1.wmf"/>
          <p:cNvPicPr>
            <a:picLocks noChangeAspect="1" noChangeArrowheads="1"/>
          </p:cNvPicPr>
          <p:nvPr userDrawn="1"/>
        </p:nvPicPr>
        <p:blipFill rotWithShape="1">
          <a:blip r:embed="rId9" cstate="print"/>
          <a:srcRect l="21398" t="1" b="-1"/>
          <a:stretch/>
        </p:blipFill>
        <p:spPr bwMode="auto">
          <a:xfrm>
            <a:off x="323586" y="4863699"/>
            <a:ext cx="2087925" cy="121004"/>
          </a:xfrm>
          <a:prstGeom prst="rect">
            <a:avLst/>
          </a:prstGeom>
          <a:noFill/>
        </p:spPr>
      </p:pic>
    </p:spTree>
    <p:extLst>
      <p:ext uri="{BB962C8B-B14F-4D97-AF65-F5344CB8AC3E}">
        <p14:creationId xmlns:p14="http://schemas.microsoft.com/office/powerpoint/2010/main" xmlns="" val="3229727243"/>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2" name="Rectangle 13"/>
          <p:cNvSpPr>
            <a:spLocks noGrp="1" noChangeArrowheads="1"/>
          </p:cNvSpPr>
          <p:nvPr>
            <p:ph type="title"/>
          </p:nvPr>
        </p:nvSpPr>
        <p:spPr bwMode="auto">
          <a:xfrm>
            <a:off x="657168" y="300132"/>
            <a:ext cx="7830062" cy="569294"/>
          </a:xfrm>
          <a:prstGeom prst="rect">
            <a:avLst/>
          </a:prstGeom>
          <a:noFill/>
          <a:ln w="9525">
            <a:noFill/>
            <a:miter lim="800000"/>
            <a:headEnd/>
            <a:tailEnd/>
          </a:ln>
        </p:spPr>
        <p:txBody>
          <a:bodyPr vert="horz" wrap="square" lIns="0" tIns="30042" rIns="60085" bIns="30042" numCol="1" anchor="t" anchorCtr="0" compatLnSpc="1">
            <a:prstTxWarp prst="textNoShape">
              <a:avLst/>
            </a:prstTxWarp>
          </a:bodyPr>
          <a:lstStyle/>
          <a:p>
            <a:pPr lvl="0"/>
            <a:r>
              <a:rPr lang="en-US" altLang="zh-CN" dirty="0" smtClean="0"/>
              <a:t>Click to edit Master title style</a:t>
            </a:r>
            <a:endParaRPr lang="zh-CN" altLang="en-US" dirty="0" smtClean="0"/>
          </a:p>
        </p:txBody>
      </p:sp>
      <p:sp>
        <p:nvSpPr>
          <p:cNvPr id="4104" name="Rectangle 68"/>
          <p:cNvSpPr>
            <a:spLocks noGrp="1" noChangeArrowheads="1"/>
          </p:cNvSpPr>
          <p:nvPr>
            <p:ph type="body" idx="1"/>
          </p:nvPr>
        </p:nvSpPr>
        <p:spPr bwMode="auto">
          <a:xfrm>
            <a:off x="657168" y="1221960"/>
            <a:ext cx="7830062" cy="3146602"/>
          </a:xfrm>
          <a:prstGeom prst="rect">
            <a:avLst/>
          </a:prstGeom>
          <a:noFill/>
          <a:ln w="9525">
            <a:noFill/>
            <a:miter lim="800000"/>
            <a:headEnd/>
            <a:tailEnd/>
          </a:ln>
        </p:spPr>
        <p:txBody>
          <a:bodyPr vert="horz" wrap="square" lIns="60095" tIns="30047" rIns="60095" bIns="30047"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5pPr>
      <a:lvl6pPr marL="342832"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66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495"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32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24" indent="-257124" algn="l" rtl="0" eaLnBrk="0" fontAlgn="base" hangingPunct="0">
        <a:lnSpc>
          <a:spcPct val="140000"/>
        </a:lnSpc>
        <a:spcBef>
          <a:spcPct val="0"/>
        </a:spcBef>
        <a:spcAft>
          <a:spcPct val="0"/>
        </a:spcAft>
        <a:buClr>
          <a:srgbClr val="777777"/>
        </a:buClr>
        <a:buSzPct val="60000"/>
        <a:buFont typeface="Wingdings" pitchFamily="2" charset="2"/>
        <a:buChar char="l"/>
        <a:defRPr sz="1500" b="1">
          <a:solidFill>
            <a:schemeClr val="tx1"/>
          </a:solidFill>
          <a:latin typeface="FrutigerNext LT Regular" pitchFamily="34" charset="0"/>
          <a:ea typeface="黑体" pitchFamily="49" charset="-122"/>
          <a:cs typeface="+mn-cs"/>
        </a:defRPr>
      </a:lvl1pPr>
      <a:lvl2pPr marL="557102" indent="-214271" algn="l" rtl="0" eaLnBrk="0" fontAlgn="base" hangingPunct="0">
        <a:lnSpc>
          <a:spcPct val="140000"/>
        </a:lnSpc>
        <a:spcBef>
          <a:spcPct val="0"/>
        </a:spcBef>
        <a:spcAft>
          <a:spcPct val="0"/>
        </a:spcAft>
        <a:buSzPct val="50000"/>
        <a:buFont typeface="Wingdings" pitchFamily="2" charset="2"/>
        <a:buChar char="p"/>
        <a:defRPr sz="2100">
          <a:solidFill>
            <a:schemeClr val="tx1"/>
          </a:solidFill>
          <a:latin typeface="+mn-lt"/>
          <a:ea typeface="+mn-ea"/>
          <a:cs typeface="+mn-cs"/>
        </a:defRPr>
      </a:lvl2pPr>
      <a:lvl3pPr marL="857079" indent="-171416"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FrutigerNext LT Regular" pitchFamily="34" charset="0"/>
          <a:ea typeface="+mn-ea"/>
          <a:cs typeface="+mn-cs"/>
        </a:defRPr>
      </a:lvl3pPr>
      <a:lvl4pPr marL="1199910" indent="-171416" algn="l" rtl="0" eaLnBrk="0" fontAlgn="base" hangingPunct="0">
        <a:lnSpc>
          <a:spcPct val="140000"/>
        </a:lnSpc>
        <a:spcBef>
          <a:spcPct val="0"/>
        </a:spcBef>
        <a:spcAft>
          <a:spcPct val="0"/>
        </a:spcAft>
        <a:buChar char="–"/>
        <a:defRPr sz="1100">
          <a:solidFill>
            <a:schemeClr val="tx1"/>
          </a:solidFill>
          <a:latin typeface="FrutigerNext LT Regular" pitchFamily="34" charset="0"/>
          <a:ea typeface="+mn-ea"/>
          <a:cs typeface="+mn-cs"/>
        </a:defRPr>
      </a:lvl4pPr>
      <a:lvl5pPr marL="1542742" indent="-171416" algn="l" rtl="0" eaLnBrk="0" fontAlgn="base" hangingPunct="0">
        <a:lnSpc>
          <a:spcPct val="140000"/>
        </a:lnSpc>
        <a:spcBef>
          <a:spcPct val="0"/>
        </a:spcBef>
        <a:spcAft>
          <a:spcPct val="0"/>
        </a:spcAft>
        <a:buFont typeface="Arial" charset="0"/>
        <a:buChar char="~"/>
        <a:defRPr sz="900">
          <a:solidFill>
            <a:schemeClr val="tx1"/>
          </a:solidFill>
          <a:latin typeface="FrutigerNext LT Regular" pitchFamily="34" charset="0"/>
          <a:ea typeface="+mn-ea"/>
          <a:cs typeface="+mn-cs"/>
        </a:defRPr>
      </a:lvl5pPr>
      <a:lvl6pPr marL="1885574" indent="-171416"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405" indent="-171416"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236" indent="-171416"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067" indent="-171416"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64" rtl="0" eaLnBrk="1" latinLnBrk="0" hangingPunct="1">
        <a:defRPr sz="1400" kern="1200">
          <a:solidFill>
            <a:schemeClr val="tx1"/>
          </a:solidFill>
          <a:latin typeface="+mn-lt"/>
          <a:ea typeface="+mn-ea"/>
          <a:cs typeface="+mn-cs"/>
        </a:defRPr>
      </a:lvl1pPr>
      <a:lvl2pPr marL="342832"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5" algn="l" defTabSz="685664" rtl="0" eaLnBrk="1" latinLnBrk="0" hangingPunct="1">
        <a:defRPr sz="1400" kern="1200">
          <a:solidFill>
            <a:schemeClr val="tx1"/>
          </a:solidFill>
          <a:latin typeface="+mn-lt"/>
          <a:ea typeface="+mn-ea"/>
          <a:cs typeface="+mn-cs"/>
        </a:defRPr>
      </a:lvl4pPr>
      <a:lvl5pPr marL="1371326" algn="l" defTabSz="685664" rtl="0" eaLnBrk="1" latinLnBrk="0" hangingPunct="1">
        <a:defRPr sz="1400" kern="1200">
          <a:solidFill>
            <a:schemeClr val="tx1"/>
          </a:solidFill>
          <a:latin typeface="+mn-lt"/>
          <a:ea typeface="+mn-ea"/>
          <a:cs typeface="+mn-cs"/>
        </a:defRPr>
      </a:lvl5pPr>
      <a:lvl6pPr marL="1714157" algn="l" defTabSz="685664" rtl="0" eaLnBrk="1" latinLnBrk="0" hangingPunct="1">
        <a:defRPr sz="1400" kern="1200">
          <a:solidFill>
            <a:schemeClr val="tx1"/>
          </a:solidFill>
          <a:latin typeface="+mn-lt"/>
          <a:ea typeface="+mn-ea"/>
          <a:cs typeface="+mn-cs"/>
        </a:defRPr>
      </a:lvl6pPr>
      <a:lvl7pPr marL="2056989"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2" algn="l" defTabSz="6856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1.jpe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extLst/>
          </p:nvPr>
        </p:nvGraphicFramePr>
        <p:xfrm>
          <a:off x="3375" y="2522"/>
          <a:ext cx="1587" cy="1587"/>
        </p:xfrm>
        <a:graphic>
          <a:graphicData uri="http://schemas.openxmlformats.org/presentationml/2006/ole">
            <p:oleObj spid="_x0000_s4098" name="think-cell Slide" r:id="rId4" imgW="360" imgH="360" progId="">
              <p:embed/>
            </p:oleObj>
          </a:graphicData>
        </a:graphic>
      </p:graphicFrame>
      <p:sp>
        <p:nvSpPr>
          <p:cNvPr id="4" name="Rectangle 3" hidden="1"/>
          <p:cNvSpPr/>
          <p:nvPr>
            <p:custDataLst>
              <p:tags r:id="rId2"/>
            </p:custDataLst>
          </p:nvPr>
        </p:nvSpPr>
        <p:spPr bwMode="auto">
          <a:xfrm>
            <a:off x="1786" y="931"/>
            <a:ext cx="158715" cy="15874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400" dirty="0">
              <a:latin typeface="Calibri" panose="020F0502020204030204" pitchFamily="34" charset="0"/>
              <a:sym typeface="Calibri" panose="020F0502020204030204" pitchFamily="34" charset="0"/>
            </a:endParaRPr>
          </a:p>
        </p:txBody>
      </p:sp>
      <p:pic>
        <p:nvPicPr>
          <p:cNvPr id="70" name="Picture 33" descr="nkrz_logo_new88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35580" y="3015484"/>
            <a:ext cx="1906588" cy="1068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Picture 2" descr="“Mobility”的图片搜索结果"/>
          <p:cNvPicPr>
            <a:picLocks noChangeAspect="1" noChangeArrowheads="1"/>
          </p:cNvPicPr>
          <p:nvPr/>
        </p:nvPicPr>
        <p:blipFill>
          <a:blip r:embed="rId6" cstate="print"/>
          <a:srcRect/>
          <a:stretch>
            <a:fillRect/>
          </a:stretch>
        </p:blipFill>
        <p:spPr bwMode="auto">
          <a:xfrm>
            <a:off x="4815840" y="3349328"/>
            <a:ext cx="1668780" cy="628312"/>
          </a:xfrm>
          <a:prstGeom prst="rect">
            <a:avLst/>
          </a:prstGeom>
          <a:noFill/>
        </p:spPr>
      </p:pic>
      <p:sp>
        <p:nvSpPr>
          <p:cNvPr id="77" name="Rectangle 91"/>
          <p:cNvSpPr txBox="1">
            <a:spLocks noChangeArrowheads="1"/>
          </p:cNvSpPr>
          <p:nvPr/>
        </p:nvSpPr>
        <p:spPr bwMode="auto">
          <a:xfrm>
            <a:off x="99060" y="1495060"/>
            <a:ext cx="9075420" cy="506957"/>
          </a:xfrm>
          <a:prstGeom prst="rect">
            <a:avLst/>
          </a:prstGeom>
          <a:noFill/>
          <a:ln w="9525">
            <a:noFill/>
            <a:miter lim="800000"/>
            <a:headEnd/>
            <a:tailEnd/>
          </a:ln>
        </p:spPr>
        <p:txBody>
          <a:bodyPr vert="horz" wrap="square" lIns="60095" tIns="30047" rIns="60095" bIns="30047" numCol="1" anchor="t" anchorCtr="0" compatLnSpc="1">
            <a:prstTxWarp prst="textNoShape">
              <a:avLst/>
            </a:prstTxWarp>
            <a:spAutoFit/>
          </a:bodyPr>
          <a:lstStyle/>
          <a:p>
            <a:pPr defTabSz="909007" eaLnBrk="0" hangingPunct="0">
              <a:buSzPct val="60000"/>
            </a:pPr>
            <a:r>
              <a:rPr lang="en-US" sz="2900" b="1" spc="100" dirty="0" smtClean="0">
                <a:solidFill>
                  <a:srgbClr val="FFFF00"/>
                </a:solidFill>
                <a:latin typeface="微软雅黑" pitchFamily="34" charset="-122"/>
                <a:ea typeface="微软雅黑" pitchFamily="34" charset="-122"/>
              </a:rPr>
              <a:t>Accelerate Ukraine National Digital Economy</a:t>
            </a:r>
            <a:endParaRPr lang="en-US" sz="2900" b="1" spc="100" dirty="0">
              <a:solidFill>
                <a:srgbClr val="FFFF00"/>
              </a:solidFill>
              <a:latin typeface="微软雅黑" pitchFamily="34" charset="-122"/>
              <a:ea typeface="微软雅黑" pitchFamily="34" charset="-122"/>
            </a:endParaRPr>
          </a:p>
        </p:txBody>
      </p:sp>
      <p:sp>
        <p:nvSpPr>
          <p:cNvPr id="79" name="Rectangle 91"/>
          <p:cNvSpPr txBox="1">
            <a:spLocks noChangeArrowheads="1"/>
          </p:cNvSpPr>
          <p:nvPr/>
        </p:nvSpPr>
        <p:spPr bwMode="auto">
          <a:xfrm>
            <a:off x="525780" y="2249440"/>
            <a:ext cx="7688580" cy="337680"/>
          </a:xfrm>
          <a:prstGeom prst="rect">
            <a:avLst/>
          </a:prstGeom>
          <a:noFill/>
          <a:ln w="9525">
            <a:noFill/>
            <a:miter lim="800000"/>
            <a:headEnd/>
            <a:tailEnd/>
          </a:ln>
        </p:spPr>
        <p:txBody>
          <a:bodyPr vert="horz" wrap="square" lIns="60095" tIns="30047" rIns="60095" bIns="30047" numCol="1" anchor="t" anchorCtr="0" compatLnSpc="1">
            <a:prstTxWarp prst="textNoShape">
              <a:avLst/>
            </a:prstTxWarp>
            <a:spAutoFit/>
          </a:bodyPr>
          <a:lstStyle/>
          <a:p>
            <a:pPr algn="ctr" defTabSz="909007" eaLnBrk="0" hangingPunct="0">
              <a:buSzPct val="60000"/>
            </a:pPr>
            <a:r>
              <a:rPr lang="en-US" b="1" i="1" spc="100" dirty="0" smtClean="0">
                <a:solidFill>
                  <a:srgbClr val="FF6600"/>
                </a:solidFill>
                <a:latin typeface="微软雅黑" pitchFamily="34" charset="-122"/>
                <a:ea typeface="微软雅黑" pitchFamily="34" charset="-122"/>
              </a:rPr>
              <a:t>Catch Up for Integration with EU Digital Single Market </a:t>
            </a:r>
            <a:endParaRPr lang="en-US" b="1" i="1" spc="100" dirty="0">
              <a:solidFill>
                <a:srgbClr val="FF66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02059157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61" y="35407"/>
            <a:ext cx="8066897" cy="500109"/>
          </a:xfrm>
          <a:prstGeom prst="rect">
            <a:avLst/>
          </a:prstGeom>
          <a:noFill/>
        </p:spPr>
        <p:txBody>
          <a:bodyPr wrap="none" lIns="68553" tIns="34276" rIns="68553" bIns="34276" rtlCol="0">
            <a:spAutoFit/>
          </a:bodyPr>
          <a:lstStyle/>
          <a:p>
            <a:pPr defTabSz="859440" fontAlgn="auto">
              <a:spcBef>
                <a:spcPts val="0"/>
              </a:spcBef>
              <a:spcAft>
                <a:spcPts val="0"/>
              </a:spcAft>
            </a:pPr>
            <a:r>
              <a:rPr lang="en-US" altLang="zh-CN" sz="2800" b="1" kern="0" dirty="0" smtClean="0">
                <a:latin typeface="Arial" pitchFamily="34" charset="0"/>
                <a:ea typeface="微软雅黑" pitchFamily="34" charset="-122"/>
                <a:cs typeface="Arial" pitchFamily="34" charset="0"/>
                <a:sym typeface="Lucida Grande" charset="0"/>
              </a:rPr>
              <a:t> Germany : </a:t>
            </a:r>
            <a:r>
              <a:rPr lang="en-US" altLang="zh-CN" sz="2400" b="1" kern="0" dirty="0" smtClean="0">
                <a:latin typeface="Arial" pitchFamily="34" charset="0"/>
                <a:ea typeface="微软雅黑" pitchFamily="34" charset="-122"/>
                <a:cs typeface="Arial" pitchFamily="34" charset="0"/>
                <a:sym typeface="Lucida Grande" charset="0"/>
              </a:rPr>
              <a:t>Lower Band MBB Promote NBN Strategy</a:t>
            </a:r>
          </a:p>
        </p:txBody>
      </p:sp>
      <p:cxnSp>
        <p:nvCxnSpPr>
          <p:cNvPr id="4" name="直接箭头连接符 265"/>
          <p:cNvCxnSpPr/>
          <p:nvPr/>
        </p:nvCxnSpPr>
        <p:spPr>
          <a:xfrm flipV="1">
            <a:off x="320695" y="2598420"/>
            <a:ext cx="8716625" cy="60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矩形 295"/>
          <p:cNvSpPr/>
          <p:nvPr/>
        </p:nvSpPr>
        <p:spPr>
          <a:xfrm>
            <a:off x="327660" y="2305112"/>
            <a:ext cx="7048500" cy="284665"/>
          </a:xfrm>
          <a:prstGeom prst="rect">
            <a:avLst/>
          </a:prstGeom>
        </p:spPr>
        <p:txBody>
          <a:bodyPr wrap="square" lIns="68553" tIns="34276" rIns="68553" bIns="34276">
            <a:spAutoFit/>
          </a:bodyPr>
          <a:lstStyle/>
          <a:p>
            <a:pPr defTabSz="914225" fontAlgn="auto">
              <a:spcBef>
                <a:spcPts val="0"/>
              </a:spcBef>
              <a:spcAft>
                <a:spcPts val="0"/>
              </a:spcAft>
            </a:pPr>
            <a:r>
              <a:rPr lang="en-US" altLang="zh-CN" sz="1200" b="1" dirty="0" smtClean="0">
                <a:latin typeface="Arial" pitchFamily="34" charset="0"/>
                <a:ea typeface="微软雅黑"/>
                <a:cs typeface="Arial" pitchFamily="34" charset="0"/>
              </a:rPr>
              <a:t>Award LTE 800 </a:t>
            </a:r>
            <a:r>
              <a:rPr lang="en-US" altLang="zh-CN" sz="1400" b="1" dirty="0" smtClean="0">
                <a:solidFill>
                  <a:srgbClr val="FF0000"/>
                </a:solidFill>
                <a:latin typeface="Arial" pitchFamily="34" charset="0"/>
                <a:ea typeface="微软雅黑"/>
                <a:cs typeface="Arial" pitchFamily="34" charset="0"/>
              </a:rPr>
              <a:t>2010 </a:t>
            </a:r>
            <a:r>
              <a:rPr lang="en-US" altLang="zh-CN" sz="1200" b="1" dirty="0" smtClean="0">
                <a:latin typeface="Arial" pitchFamily="34" charset="0"/>
                <a:ea typeface="微软雅黑"/>
                <a:cs typeface="Arial" pitchFamily="34" charset="0"/>
              </a:rPr>
              <a:t> with rural 4G coverage Obligation: </a:t>
            </a:r>
            <a:r>
              <a:rPr lang="en-US" altLang="zh-CN" sz="1400" b="1" dirty="0" smtClean="0">
                <a:solidFill>
                  <a:srgbClr val="FF0000"/>
                </a:solidFill>
                <a:latin typeface="Arial" pitchFamily="34" charset="0"/>
                <a:ea typeface="微软雅黑"/>
                <a:cs typeface="Arial" pitchFamily="34" charset="0"/>
                <a:sym typeface="Lucida Grande"/>
              </a:rPr>
              <a:t>90% </a:t>
            </a:r>
            <a:r>
              <a:rPr lang="en-US" altLang="zh-CN" sz="1200" b="1" dirty="0" smtClean="0">
                <a:latin typeface="Arial" pitchFamily="34" charset="0"/>
                <a:ea typeface="微软雅黑"/>
                <a:cs typeface="Arial" pitchFamily="34" charset="0"/>
                <a:sym typeface="Lucida Grande"/>
              </a:rPr>
              <a:t>Rural 4G Coverage by  </a:t>
            </a:r>
            <a:r>
              <a:rPr lang="en-US" altLang="zh-CN" sz="1400" b="1" dirty="0" smtClean="0">
                <a:solidFill>
                  <a:srgbClr val="FF0000"/>
                </a:solidFill>
                <a:latin typeface="Arial" pitchFamily="34" charset="0"/>
                <a:ea typeface="微软雅黑"/>
                <a:cs typeface="Arial" pitchFamily="34" charset="0"/>
                <a:sym typeface="Lucida Grande"/>
              </a:rPr>
              <a:t>2016</a:t>
            </a:r>
            <a:endParaRPr lang="en-US" altLang="zh-CN" sz="1200" b="1" dirty="0" smtClean="0">
              <a:solidFill>
                <a:srgbClr val="FF0000"/>
              </a:solidFill>
              <a:latin typeface="Arial" pitchFamily="34" charset="0"/>
              <a:ea typeface="微软雅黑"/>
              <a:cs typeface="Arial" pitchFamily="34" charset="0"/>
            </a:endParaRPr>
          </a:p>
        </p:txBody>
      </p:sp>
      <p:pic>
        <p:nvPicPr>
          <p:cNvPr id="37" name="图片 32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262" y="3147060"/>
            <a:ext cx="2151018" cy="1005839"/>
          </a:xfrm>
          <a:prstGeom prst="roundRect">
            <a:avLst>
              <a:gd name="adj" fmla="val 8439"/>
            </a:avLst>
          </a:prstGeom>
          <a:ln>
            <a:noFill/>
          </a:ln>
          <a:effectLst>
            <a:outerShdw blurRad="76200" dist="38100" dir="7800000" algn="tl" rotWithShape="0">
              <a:srgbClr val="000000">
                <a:alpha val="40000"/>
              </a:srgbClr>
            </a:outerShdw>
          </a:effectLst>
        </p:spPr>
      </p:pic>
      <p:sp>
        <p:nvSpPr>
          <p:cNvPr id="38" name="矩形 327"/>
          <p:cNvSpPr/>
          <p:nvPr/>
        </p:nvSpPr>
        <p:spPr>
          <a:xfrm>
            <a:off x="6042660" y="3164224"/>
            <a:ext cx="2956560" cy="761719"/>
          </a:xfrm>
          <a:prstGeom prst="rect">
            <a:avLst/>
          </a:prstGeom>
        </p:spPr>
        <p:txBody>
          <a:bodyPr wrap="square" lIns="68553" tIns="34276" rIns="68553" bIns="34276">
            <a:spAutoFit/>
          </a:bodyPr>
          <a:lstStyle/>
          <a:p>
            <a:pPr defTabSz="914225" fontAlgn="auto">
              <a:spcBef>
                <a:spcPts val="0"/>
              </a:spcBef>
              <a:spcAft>
                <a:spcPts val="0"/>
              </a:spcAft>
            </a:pPr>
            <a:r>
              <a:rPr lang="en-US" altLang="zh-CN" sz="1300" b="1" dirty="0" smtClean="0">
                <a:latin typeface="Arial" pitchFamily="34" charset="0"/>
                <a:ea typeface="微软雅黑"/>
                <a:cs typeface="Arial" pitchFamily="34" charset="0"/>
              </a:rPr>
              <a:t>Award  LTE 700Mhz </a:t>
            </a:r>
            <a:r>
              <a:rPr lang="en-US" altLang="zh-CN" sz="1600" b="1" dirty="0" smtClean="0">
                <a:solidFill>
                  <a:srgbClr val="FF0000"/>
                </a:solidFill>
                <a:latin typeface="Arial" pitchFamily="34" charset="0"/>
                <a:ea typeface="微软雅黑"/>
                <a:cs typeface="Arial" pitchFamily="34" charset="0"/>
              </a:rPr>
              <a:t>2015;</a:t>
            </a:r>
            <a:endParaRPr lang="en-US" altLang="zh-CN" sz="1300" b="1" dirty="0" smtClean="0">
              <a:solidFill>
                <a:srgbClr val="FF0000"/>
              </a:solidFill>
              <a:latin typeface="Arial" pitchFamily="34" charset="0"/>
              <a:ea typeface="微软雅黑"/>
              <a:cs typeface="Arial" pitchFamily="34" charset="0"/>
            </a:endParaRPr>
          </a:p>
          <a:p>
            <a:pPr defTabSz="914225" fontAlgn="auto">
              <a:spcBef>
                <a:spcPts val="0"/>
              </a:spcBef>
              <a:spcAft>
                <a:spcPts val="0"/>
              </a:spcAft>
            </a:pPr>
            <a:r>
              <a:rPr lang="en-US" altLang="zh-CN" sz="1300" b="1" dirty="0" smtClean="0">
                <a:latin typeface="Arial" pitchFamily="34" charset="0"/>
                <a:ea typeface="微软雅黑"/>
                <a:cs typeface="Arial" pitchFamily="34" charset="0"/>
              </a:rPr>
              <a:t>Make 4.5G Services Specially in Rural area to reach target of </a:t>
            </a:r>
            <a:r>
              <a:rPr lang="en-US" altLang="zh-CN" sz="1600" b="1" dirty="0" smtClean="0">
                <a:solidFill>
                  <a:srgbClr val="FF0000"/>
                </a:solidFill>
                <a:latin typeface="Arial" pitchFamily="34" charset="0"/>
                <a:ea typeface="微软雅黑"/>
                <a:cs typeface="Arial" pitchFamily="34" charset="0"/>
              </a:rPr>
              <a:t>2018</a:t>
            </a:r>
            <a:endParaRPr lang="en-US" altLang="zh-CN" sz="1300" b="1" dirty="0" smtClean="0">
              <a:latin typeface="Arial" pitchFamily="34" charset="0"/>
              <a:ea typeface="微软雅黑"/>
              <a:cs typeface="Arial" pitchFamily="34" charset="0"/>
            </a:endParaRPr>
          </a:p>
        </p:txBody>
      </p:sp>
      <p:sp>
        <p:nvSpPr>
          <p:cNvPr id="51" name="TextBox 50"/>
          <p:cNvSpPr txBox="1"/>
          <p:nvPr/>
        </p:nvSpPr>
        <p:spPr>
          <a:xfrm>
            <a:off x="6381319" y="2686348"/>
            <a:ext cx="2238488" cy="315443"/>
          </a:xfrm>
          <a:prstGeom prst="rect">
            <a:avLst/>
          </a:prstGeom>
          <a:noFill/>
        </p:spPr>
        <p:txBody>
          <a:bodyPr wrap="square" lIns="68553" tIns="34276" rIns="68553" bIns="34276" rtlCol="0">
            <a:spAutoFit/>
          </a:bodyPr>
          <a:lstStyle/>
          <a:p>
            <a:pPr defTabSz="914225" fontAlgn="auto">
              <a:spcBef>
                <a:spcPts val="0"/>
              </a:spcBef>
              <a:spcAft>
                <a:spcPts val="0"/>
              </a:spcAft>
            </a:pPr>
            <a:r>
              <a:rPr lang="en-US" sz="1600" b="1" dirty="0" smtClean="0">
                <a:solidFill>
                  <a:srgbClr val="0070C0"/>
                </a:solidFill>
                <a:latin typeface="Arial" pitchFamily="34" charset="0"/>
                <a:ea typeface="微软雅黑"/>
                <a:cs typeface="Arial" pitchFamily="34" charset="0"/>
              </a:rPr>
              <a:t>Digital Divide 700Mhz</a:t>
            </a:r>
          </a:p>
        </p:txBody>
      </p:sp>
      <p:sp>
        <p:nvSpPr>
          <p:cNvPr id="54" name="Rounded Rectangle 53"/>
          <p:cNvSpPr/>
          <p:nvPr/>
        </p:nvSpPr>
        <p:spPr bwMode="auto">
          <a:xfrm>
            <a:off x="268288" y="4344988"/>
            <a:ext cx="8776652" cy="510540"/>
          </a:xfrm>
          <a:prstGeom prst="roundRect">
            <a:avLst/>
          </a:prstGeom>
          <a:solidFill>
            <a:srgbClr val="00B0F0"/>
          </a:solidFill>
          <a:ln>
            <a:solidFill>
              <a:srgbClr val="FF66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altLang="zh-CN" sz="1600" b="1" dirty="0" smtClean="0">
                <a:solidFill>
                  <a:schemeClr val="bg1"/>
                </a:solidFill>
                <a:latin typeface="Arial" pitchFamily="34" charset="0"/>
                <a:ea typeface="微软雅黑" pitchFamily="34" charset="-122"/>
                <a:cs typeface="Arial" pitchFamily="34" charset="0"/>
              </a:rPr>
              <a:t>Award</a:t>
            </a:r>
            <a:r>
              <a:rPr lang="en-US" sz="1600" b="1" dirty="0" smtClean="0">
                <a:solidFill>
                  <a:schemeClr val="bg1"/>
                </a:solidFill>
                <a:latin typeface="Arial" pitchFamily="34" charset="0"/>
                <a:ea typeface="微软雅黑" pitchFamily="34" charset="-122"/>
                <a:cs typeface="Arial" pitchFamily="34" charset="0"/>
              </a:rPr>
              <a:t> LTE 800 at 2010 Specially Support National Internet Penetration (Rural + Villages)</a:t>
            </a:r>
          </a:p>
          <a:p>
            <a:r>
              <a:rPr lang="en-US" sz="1600" b="1" dirty="0" smtClean="0">
                <a:latin typeface="Arial" pitchFamily="34" charset="0"/>
                <a:ea typeface="微软雅黑" pitchFamily="34" charset="-122"/>
                <a:cs typeface="Arial" pitchFamily="34" charset="0"/>
              </a:rPr>
              <a:t>Technology Neutrality : </a:t>
            </a:r>
            <a:r>
              <a:rPr lang="en-US" sz="1600" b="1" dirty="0" smtClean="0">
                <a:solidFill>
                  <a:srgbClr val="C00000"/>
                </a:solidFill>
                <a:latin typeface="Arial" pitchFamily="34" charset="0"/>
                <a:ea typeface="微软雅黑" pitchFamily="34" charset="-122"/>
                <a:cs typeface="Arial" pitchFamily="34" charset="0"/>
              </a:rPr>
              <a:t>900Mhz@ 2011, 1800Mhz @ 2012 </a:t>
            </a:r>
            <a:r>
              <a:rPr lang="en-US" sz="1400" b="1" dirty="0" smtClean="0">
                <a:solidFill>
                  <a:srgbClr val="C00000"/>
                </a:solidFill>
                <a:latin typeface="Arial" pitchFamily="34" charset="0"/>
                <a:ea typeface="微软雅黑" pitchFamily="34" charset="-122"/>
                <a:cs typeface="Arial" pitchFamily="34" charset="0"/>
              </a:rPr>
              <a:t>; </a:t>
            </a:r>
            <a:r>
              <a:rPr lang="en-US" sz="1600" b="1" dirty="0" smtClean="0">
                <a:solidFill>
                  <a:srgbClr val="C00000"/>
                </a:solidFill>
                <a:latin typeface="Arial" pitchFamily="34" charset="0"/>
                <a:ea typeface="微软雅黑" pitchFamily="34" charset="-122"/>
                <a:cs typeface="Arial" pitchFamily="34" charset="0"/>
              </a:rPr>
              <a:t>Enable  U900 /L1800;</a:t>
            </a:r>
            <a:endParaRPr lang="en-US" sz="1600" b="1" dirty="0">
              <a:solidFill>
                <a:srgbClr val="C00000"/>
              </a:solidFill>
              <a:latin typeface="Arial" pitchFamily="34" charset="0"/>
              <a:ea typeface="微软雅黑" pitchFamily="34" charset="-122"/>
              <a:cs typeface="Arial" pitchFamily="34" charset="0"/>
            </a:endParaRPr>
          </a:p>
        </p:txBody>
      </p:sp>
      <p:pic>
        <p:nvPicPr>
          <p:cNvPr id="34817" name="Picture 1"/>
          <p:cNvPicPr>
            <a:picLocks noChangeAspect="1" noChangeArrowheads="1"/>
          </p:cNvPicPr>
          <p:nvPr/>
        </p:nvPicPr>
        <p:blipFill>
          <a:blip r:embed="rId4" cstate="print"/>
          <a:srcRect/>
          <a:stretch>
            <a:fillRect/>
          </a:stretch>
        </p:blipFill>
        <p:spPr bwMode="auto">
          <a:xfrm>
            <a:off x="8313420" y="0"/>
            <a:ext cx="832168" cy="502920"/>
          </a:xfrm>
          <a:prstGeom prst="rect">
            <a:avLst/>
          </a:prstGeom>
          <a:noFill/>
          <a:ln w="9525">
            <a:noFill/>
            <a:miter lim="800000"/>
            <a:headEnd/>
            <a:tailEnd/>
          </a:ln>
        </p:spPr>
      </p:pic>
      <p:sp>
        <p:nvSpPr>
          <p:cNvPr id="58" name="TextBox 57"/>
          <p:cNvSpPr txBox="1"/>
          <p:nvPr/>
        </p:nvSpPr>
        <p:spPr>
          <a:xfrm>
            <a:off x="445340" y="2678728"/>
            <a:ext cx="2396920" cy="315443"/>
          </a:xfrm>
          <a:prstGeom prst="rect">
            <a:avLst/>
          </a:prstGeom>
          <a:noFill/>
        </p:spPr>
        <p:txBody>
          <a:bodyPr wrap="square" lIns="68553" tIns="34276" rIns="68553" bIns="34276" rtlCol="0">
            <a:spAutoFit/>
          </a:bodyPr>
          <a:lstStyle/>
          <a:p>
            <a:pPr defTabSz="914225" fontAlgn="auto">
              <a:spcBef>
                <a:spcPts val="0"/>
              </a:spcBef>
              <a:spcAft>
                <a:spcPts val="0"/>
              </a:spcAft>
            </a:pPr>
            <a:r>
              <a:rPr lang="en-US" sz="1600" b="1" dirty="0" smtClean="0">
                <a:solidFill>
                  <a:srgbClr val="0070C0"/>
                </a:solidFill>
                <a:latin typeface="Arial" pitchFamily="34" charset="0"/>
                <a:ea typeface="微软雅黑"/>
                <a:cs typeface="Arial" pitchFamily="34" charset="0"/>
              </a:rPr>
              <a:t>Digital Divide 800Mhz</a:t>
            </a:r>
          </a:p>
        </p:txBody>
      </p:sp>
      <p:sp>
        <p:nvSpPr>
          <p:cNvPr id="53" name="右箭头 1"/>
          <p:cNvSpPr/>
          <p:nvPr/>
        </p:nvSpPr>
        <p:spPr>
          <a:xfrm>
            <a:off x="254877" y="1057142"/>
            <a:ext cx="1039404" cy="648573"/>
          </a:xfrm>
          <a:prstGeom prst="rightArrow">
            <a:avLst/>
          </a:prstGeom>
          <a:gradFill flip="none" rotWithShape="0">
            <a:gsLst>
              <a:gs pos="0">
                <a:schemeClr val="tx2">
                  <a:lumMod val="20000"/>
                  <a:lumOff val="80000"/>
                  <a:alpha val="30000"/>
                </a:schemeClr>
              </a:gs>
              <a:gs pos="50000">
                <a:schemeClr val="bg1">
                  <a:alpha val="10000"/>
                </a:schemeClr>
              </a:gs>
              <a:gs pos="100000">
                <a:schemeClr val="tx2">
                  <a:lumMod val="20000"/>
                  <a:lumOff val="80000"/>
                  <a:alpha val="30000"/>
                </a:schemeClr>
              </a:gs>
            </a:gsLst>
            <a:lin ang="5400000" scaled="0"/>
            <a:tileRect/>
          </a:gradFill>
          <a:ln>
            <a:noFill/>
            <a:prstDash val="dash"/>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indent="-241298" algn="ctr">
              <a:buSzPct val="60000"/>
              <a:defRPr/>
            </a:pPr>
            <a:endParaRPr lang="zh-CN" altLang="en-US" sz="3201" b="1" dirty="0">
              <a:solidFill>
                <a:prstClr val="white"/>
              </a:solidFill>
              <a:latin typeface="Arial" pitchFamily="34" charset="0"/>
              <a:cs typeface="Arial" pitchFamily="34" charset="0"/>
            </a:endParaRPr>
          </a:p>
        </p:txBody>
      </p:sp>
      <p:sp>
        <p:nvSpPr>
          <p:cNvPr id="59" name="Rectangle 25"/>
          <p:cNvSpPr/>
          <p:nvPr/>
        </p:nvSpPr>
        <p:spPr>
          <a:xfrm>
            <a:off x="280937" y="1199665"/>
            <a:ext cx="808723" cy="376996"/>
          </a:xfrm>
          <a:prstGeom prst="rect">
            <a:avLst/>
          </a:prstGeom>
        </p:spPr>
        <p:txBody>
          <a:bodyPr wrap="square" lIns="68551" tIns="34275" rIns="68551" bIns="34275">
            <a:spAutoFit/>
          </a:bodyPr>
          <a:lstStyle/>
          <a:p>
            <a:pPr algn="ctr"/>
            <a:r>
              <a:rPr lang="en-US" altLang="zh-CN" sz="2000" b="1" dirty="0">
                <a:solidFill>
                  <a:srgbClr val="FFC000"/>
                </a:solidFill>
                <a:latin typeface="Arial" pitchFamily="34" charset="0"/>
                <a:cs typeface="Arial" pitchFamily="34" charset="0"/>
              </a:rPr>
              <a:t>2010</a:t>
            </a:r>
          </a:p>
        </p:txBody>
      </p:sp>
      <p:sp>
        <p:nvSpPr>
          <p:cNvPr id="60" name="右箭头 37"/>
          <p:cNvSpPr/>
          <p:nvPr/>
        </p:nvSpPr>
        <p:spPr>
          <a:xfrm>
            <a:off x="3130008" y="1066109"/>
            <a:ext cx="1039404" cy="648573"/>
          </a:xfrm>
          <a:prstGeom prst="rightArrow">
            <a:avLst/>
          </a:prstGeom>
          <a:gradFill flip="none" rotWithShape="0">
            <a:gsLst>
              <a:gs pos="0">
                <a:schemeClr val="tx2">
                  <a:lumMod val="20000"/>
                  <a:lumOff val="80000"/>
                  <a:alpha val="30000"/>
                </a:schemeClr>
              </a:gs>
              <a:gs pos="50000">
                <a:schemeClr val="bg1">
                  <a:alpha val="10000"/>
                </a:schemeClr>
              </a:gs>
              <a:gs pos="100000">
                <a:schemeClr val="tx2">
                  <a:lumMod val="20000"/>
                  <a:lumOff val="80000"/>
                  <a:alpha val="30000"/>
                </a:schemeClr>
              </a:gs>
            </a:gsLst>
            <a:lin ang="5400000" scaled="0"/>
            <a:tileRect/>
          </a:gradFill>
          <a:ln>
            <a:noFill/>
            <a:prstDash val="dash"/>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indent="-241298" algn="ctr">
              <a:buSzPct val="60000"/>
              <a:defRPr/>
            </a:pPr>
            <a:endParaRPr lang="zh-CN" altLang="en-US" sz="3201" b="1" dirty="0">
              <a:solidFill>
                <a:prstClr val="white"/>
              </a:solidFill>
              <a:latin typeface="Arial" pitchFamily="34" charset="0"/>
              <a:cs typeface="Arial" pitchFamily="34" charset="0"/>
            </a:endParaRPr>
          </a:p>
        </p:txBody>
      </p:sp>
      <p:sp>
        <p:nvSpPr>
          <p:cNvPr id="61" name="Rectangle 25"/>
          <p:cNvSpPr/>
          <p:nvPr/>
        </p:nvSpPr>
        <p:spPr>
          <a:xfrm>
            <a:off x="3173995" y="1208634"/>
            <a:ext cx="796025" cy="376996"/>
          </a:xfrm>
          <a:prstGeom prst="rect">
            <a:avLst/>
          </a:prstGeom>
        </p:spPr>
        <p:txBody>
          <a:bodyPr wrap="square" lIns="68551" tIns="34275" rIns="68551" bIns="34275">
            <a:spAutoFit/>
          </a:bodyPr>
          <a:lstStyle/>
          <a:p>
            <a:pPr algn="ctr"/>
            <a:r>
              <a:rPr lang="en-US" altLang="zh-CN" sz="2000" b="1" dirty="0">
                <a:solidFill>
                  <a:srgbClr val="FFC000"/>
                </a:solidFill>
                <a:latin typeface="Arial" pitchFamily="34" charset="0"/>
                <a:cs typeface="Arial" pitchFamily="34" charset="0"/>
              </a:rPr>
              <a:t>2014</a:t>
            </a:r>
          </a:p>
        </p:txBody>
      </p:sp>
      <p:grpSp>
        <p:nvGrpSpPr>
          <p:cNvPr id="62" name="组合 32"/>
          <p:cNvGrpSpPr/>
          <p:nvPr/>
        </p:nvGrpSpPr>
        <p:grpSpPr>
          <a:xfrm>
            <a:off x="1348739" y="609600"/>
            <a:ext cx="1679581" cy="1610685"/>
            <a:chOff x="8036508" y="2366347"/>
            <a:chExt cx="1825200" cy="1826009"/>
          </a:xfrm>
        </p:grpSpPr>
        <p:grpSp>
          <p:nvGrpSpPr>
            <p:cNvPr id="63" name="组合 30"/>
            <p:cNvGrpSpPr/>
            <p:nvPr/>
          </p:nvGrpSpPr>
          <p:grpSpPr>
            <a:xfrm>
              <a:off x="8036508" y="2366347"/>
              <a:ext cx="1825200" cy="1826009"/>
              <a:chOff x="8016974" y="2366347"/>
              <a:chExt cx="1825200" cy="1826009"/>
            </a:xfrm>
          </p:grpSpPr>
          <p:sp>
            <p:nvSpPr>
              <p:cNvPr id="65" name="Freeform 38"/>
              <p:cNvSpPr>
                <a:spLocks/>
              </p:cNvSpPr>
              <p:nvPr/>
            </p:nvSpPr>
            <p:spPr bwMode="auto">
              <a:xfrm>
                <a:off x="8016974" y="2366347"/>
                <a:ext cx="1825200" cy="1826009"/>
              </a:xfrm>
              <a:custGeom>
                <a:avLst/>
                <a:gdLst>
                  <a:gd name="T0" fmla="*/ 141 w 141"/>
                  <a:gd name="T1" fmla="*/ 70 h 141"/>
                  <a:gd name="T2" fmla="*/ 71 w 141"/>
                  <a:gd name="T3" fmla="*/ 141 h 141"/>
                  <a:gd name="T4" fmla="*/ 0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1"/>
                      <a:pt x="71" y="141"/>
                    </a:cubicBezTo>
                    <a:cubicBezTo>
                      <a:pt x="32" y="141"/>
                      <a:pt x="0" y="109"/>
                      <a:pt x="0" y="70"/>
                    </a:cubicBezTo>
                    <a:cubicBezTo>
                      <a:pt x="0" y="31"/>
                      <a:pt x="32" y="0"/>
                      <a:pt x="71" y="0"/>
                    </a:cubicBezTo>
                    <a:cubicBezTo>
                      <a:pt x="109" y="0"/>
                      <a:pt x="141" y="31"/>
                      <a:pt x="141" y="70"/>
                    </a:cubicBezTo>
                    <a:close/>
                  </a:path>
                </a:pathLst>
              </a:custGeom>
              <a:gradFill>
                <a:gsLst>
                  <a:gs pos="100000">
                    <a:srgbClr val="E8609E"/>
                  </a:gs>
                  <a:gs pos="0">
                    <a:srgbClr val="A80082"/>
                  </a:gs>
                </a:gsLst>
                <a:lin ang="2700000" scaled="0"/>
              </a:gradFill>
              <a:ln w="28575" cap="flat">
                <a:gradFill>
                  <a:gsLst>
                    <a:gs pos="0">
                      <a:srgbClr val="E8609E"/>
                    </a:gs>
                    <a:gs pos="100000">
                      <a:srgbClr val="A80082"/>
                    </a:gs>
                  </a:gsLst>
                  <a:lin ang="2700000" scaled="0"/>
                </a:gradFill>
                <a:prstDash val="solid"/>
                <a:miter lim="800000"/>
                <a:headEnd/>
                <a:tailEnd/>
              </a:ln>
              <a:effectLst>
                <a:outerShdw blurRad="279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59"/>
              <p:cNvSpPr>
                <a:spLocks/>
              </p:cNvSpPr>
              <p:nvPr/>
            </p:nvSpPr>
            <p:spPr bwMode="auto">
              <a:xfrm>
                <a:off x="8168174" y="2507732"/>
                <a:ext cx="1522800" cy="1521629"/>
              </a:xfrm>
              <a:custGeom>
                <a:avLst/>
                <a:gdLst>
                  <a:gd name="T0" fmla="*/ 106 w 106"/>
                  <a:gd name="T1" fmla="*/ 53 h 106"/>
                  <a:gd name="T2" fmla="*/ 53 w 106"/>
                  <a:gd name="T3" fmla="*/ 106 h 106"/>
                  <a:gd name="T4" fmla="*/ 0 w 106"/>
                  <a:gd name="T5" fmla="*/ 53 h 106"/>
                  <a:gd name="T6" fmla="*/ 53 w 106"/>
                  <a:gd name="T7" fmla="*/ 0 h 106"/>
                  <a:gd name="T8" fmla="*/ 106 w 106"/>
                  <a:gd name="T9" fmla="*/ 53 h 106"/>
                </a:gdLst>
                <a:ahLst/>
                <a:cxnLst>
                  <a:cxn ang="0">
                    <a:pos x="T0" y="T1"/>
                  </a:cxn>
                  <a:cxn ang="0">
                    <a:pos x="T2" y="T3"/>
                  </a:cxn>
                  <a:cxn ang="0">
                    <a:pos x="T4" y="T5"/>
                  </a:cxn>
                  <a:cxn ang="0">
                    <a:pos x="T6" y="T7"/>
                  </a:cxn>
                  <a:cxn ang="0">
                    <a:pos x="T8" y="T9"/>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2EEDA"/>
              </a:solidFill>
              <a:ln w="31750" cap="flat">
                <a:gradFill flip="none" rotWithShape="1">
                  <a:gsLst>
                    <a:gs pos="0">
                      <a:srgbClr val="FFFFFF"/>
                    </a:gs>
                    <a:gs pos="100000">
                      <a:srgbClr val="C9C2B3"/>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4" name="文本框 27"/>
            <p:cNvSpPr txBox="1"/>
            <p:nvPr/>
          </p:nvSpPr>
          <p:spPr>
            <a:xfrm>
              <a:off x="8113409" y="2786259"/>
              <a:ext cx="1671397" cy="1151442"/>
            </a:xfrm>
            <a:prstGeom prst="rect">
              <a:avLst/>
            </a:prstGeom>
            <a:noFill/>
          </p:spPr>
          <p:txBody>
            <a:bodyPr wrap="none" rtlCol="0">
              <a:spAutoFit/>
            </a:bodyPr>
            <a:lstStyle/>
            <a:p>
              <a:pPr marL="0" lvl="1" algn="ctr" defTabSz="914080" eaLnBrk="0" hangingPunct="0">
                <a:buSzPct val="100000"/>
                <a:defRPr/>
              </a:pPr>
              <a:r>
                <a:rPr lang="en-US" altLang="zh-CN" sz="2000" b="1" dirty="0">
                  <a:solidFill>
                    <a:prstClr val="black"/>
                  </a:solidFill>
                  <a:cs typeface="Arial" pitchFamily="34" charset="0"/>
                  <a:sym typeface="Wingdings" pitchFamily="2" charset="2"/>
                </a:rPr>
                <a:t>BB </a:t>
              </a:r>
              <a:endParaRPr lang="en-US" altLang="zh-CN" sz="2000" b="1" dirty="0" smtClean="0">
                <a:solidFill>
                  <a:prstClr val="black"/>
                </a:solidFill>
                <a:cs typeface="Arial" pitchFamily="34" charset="0"/>
                <a:sym typeface="Wingdings" pitchFamily="2" charset="2"/>
              </a:endParaRPr>
            </a:p>
            <a:p>
              <a:pPr marL="0" lvl="1" algn="ctr" defTabSz="914080" eaLnBrk="0" hangingPunct="0">
                <a:buSzPct val="100000"/>
                <a:defRPr/>
              </a:pPr>
              <a:r>
                <a:rPr lang="en-US" altLang="zh-CN" sz="2000" b="1" dirty="0" smtClean="0">
                  <a:solidFill>
                    <a:prstClr val="black"/>
                  </a:solidFill>
                  <a:cs typeface="Arial" pitchFamily="34" charset="0"/>
                  <a:sym typeface="Wingdings" pitchFamily="2" charset="2"/>
                </a:rPr>
                <a:t>Nationwide  </a:t>
              </a:r>
              <a:endParaRPr lang="en-US" altLang="zh-CN" sz="2000" b="1" dirty="0">
                <a:solidFill>
                  <a:prstClr val="black"/>
                </a:solidFill>
                <a:cs typeface="Arial" pitchFamily="34" charset="0"/>
                <a:sym typeface="Wingdings" pitchFamily="2" charset="2"/>
              </a:endParaRPr>
            </a:p>
            <a:p>
              <a:pPr marL="0" lvl="1" algn="ctr" defTabSz="914080" eaLnBrk="0" hangingPunct="0">
                <a:buSzPct val="100000"/>
                <a:defRPr/>
              </a:pPr>
              <a:r>
                <a:rPr lang="en-US" altLang="zh-CN" sz="2000" b="1" dirty="0" smtClean="0">
                  <a:solidFill>
                    <a:srgbClr val="C00000"/>
                  </a:solidFill>
                  <a:cs typeface="Arial" pitchFamily="34" charset="0"/>
                  <a:sym typeface="Wingdings" pitchFamily="2" charset="2"/>
                </a:rPr>
                <a:t>2 Mbit/s</a:t>
              </a:r>
              <a:endParaRPr lang="en-US" altLang="zh-CN" sz="2000" b="1" dirty="0">
                <a:solidFill>
                  <a:srgbClr val="C00000"/>
                </a:solidFill>
                <a:cs typeface="Arial" pitchFamily="34" charset="0"/>
                <a:sym typeface="Wingdings" pitchFamily="2" charset="2"/>
              </a:endParaRPr>
            </a:p>
          </p:txBody>
        </p:sp>
      </p:grpSp>
      <p:grpSp>
        <p:nvGrpSpPr>
          <p:cNvPr id="67" name="组合 31"/>
          <p:cNvGrpSpPr/>
          <p:nvPr/>
        </p:nvGrpSpPr>
        <p:grpSpPr>
          <a:xfrm>
            <a:off x="4006423" y="609600"/>
            <a:ext cx="2114839" cy="1610685"/>
            <a:chOff x="9393919" y="859809"/>
            <a:chExt cx="2298195" cy="1826009"/>
          </a:xfrm>
        </p:grpSpPr>
        <p:sp>
          <p:nvSpPr>
            <p:cNvPr id="68" name="Oval 44"/>
            <p:cNvSpPr>
              <a:spLocks noChangeArrowheads="1"/>
            </p:cNvSpPr>
            <p:nvPr/>
          </p:nvSpPr>
          <p:spPr bwMode="auto">
            <a:xfrm>
              <a:off x="9630416" y="859809"/>
              <a:ext cx="1825200" cy="1826009"/>
            </a:xfrm>
            <a:prstGeom prst="ellipse">
              <a:avLst/>
            </a:prstGeom>
            <a:gradFill>
              <a:gsLst>
                <a:gs pos="100000">
                  <a:srgbClr val="F5A500"/>
                </a:gs>
                <a:gs pos="0">
                  <a:srgbClr val="E60012"/>
                </a:gs>
              </a:gsLst>
              <a:lin ang="2700000" scaled="0"/>
            </a:gradFill>
            <a:ln w="28575" cap="flat">
              <a:gradFill>
                <a:gsLst>
                  <a:gs pos="0">
                    <a:srgbClr val="F5A500"/>
                  </a:gs>
                  <a:gs pos="100000">
                    <a:srgbClr val="E60012"/>
                  </a:gs>
                </a:gsLst>
                <a:lin ang="2700000" scaled="0"/>
              </a:gradFill>
              <a:prstDash val="solid"/>
              <a:miter lim="800000"/>
              <a:headEnd/>
              <a:tailEnd/>
            </a:ln>
            <a:effectLst>
              <a:outerShdw blurRad="279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6"/>
            <p:cNvSpPr>
              <a:spLocks/>
            </p:cNvSpPr>
            <p:nvPr/>
          </p:nvSpPr>
          <p:spPr bwMode="auto">
            <a:xfrm>
              <a:off x="9808616" y="1037893"/>
              <a:ext cx="1468800" cy="1469839"/>
            </a:xfrm>
            <a:custGeom>
              <a:avLst/>
              <a:gdLst>
                <a:gd name="T0" fmla="*/ 106 w 106"/>
                <a:gd name="T1" fmla="*/ 52 h 106"/>
                <a:gd name="T2" fmla="*/ 54 w 106"/>
                <a:gd name="T3" fmla="*/ 105 h 106"/>
                <a:gd name="T4" fmla="*/ 0 w 106"/>
                <a:gd name="T5" fmla="*/ 53 h 106"/>
                <a:gd name="T6" fmla="*/ 53 w 106"/>
                <a:gd name="T7" fmla="*/ 0 h 106"/>
                <a:gd name="T8" fmla="*/ 106 w 106"/>
                <a:gd name="T9" fmla="*/ 52 h 106"/>
              </a:gdLst>
              <a:ahLst/>
              <a:cxnLst>
                <a:cxn ang="0">
                  <a:pos x="T0" y="T1"/>
                </a:cxn>
                <a:cxn ang="0">
                  <a:pos x="T2" y="T3"/>
                </a:cxn>
                <a:cxn ang="0">
                  <a:pos x="T4" y="T5"/>
                </a:cxn>
                <a:cxn ang="0">
                  <a:pos x="T6" y="T7"/>
                </a:cxn>
                <a:cxn ang="0">
                  <a:pos x="T8" y="T9"/>
                </a:cxn>
              </a:cxnLst>
              <a:rect l="0" t="0" r="r" b="b"/>
              <a:pathLst>
                <a:path w="106" h="106">
                  <a:moveTo>
                    <a:pt x="106" y="52"/>
                  </a:moveTo>
                  <a:cubicBezTo>
                    <a:pt x="106" y="82"/>
                    <a:pt x="83" y="105"/>
                    <a:pt x="54" y="105"/>
                  </a:cubicBezTo>
                  <a:cubicBezTo>
                    <a:pt x="24" y="106"/>
                    <a:pt x="1" y="82"/>
                    <a:pt x="0" y="53"/>
                  </a:cubicBezTo>
                  <a:cubicBezTo>
                    <a:pt x="0" y="24"/>
                    <a:pt x="24" y="0"/>
                    <a:pt x="53" y="0"/>
                  </a:cubicBezTo>
                  <a:cubicBezTo>
                    <a:pt x="82" y="0"/>
                    <a:pt x="106" y="23"/>
                    <a:pt x="106" y="52"/>
                  </a:cubicBezTo>
                  <a:close/>
                </a:path>
              </a:pathLst>
            </a:custGeom>
            <a:solidFill>
              <a:srgbClr val="F2EEDA"/>
            </a:solidFill>
            <a:ln w="31750" cap="flat">
              <a:gradFill flip="none" rotWithShape="1">
                <a:gsLst>
                  <a:gs pos="0">
                    <a:srgbClr val="FFFFFF"/>
                  </a:gs>
                  <a:gs pos="100000">
                    <a:srgbClr val="C9C2B3"/>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矩形 29"/>
            <p:cNvSpPr/>
            <p:nvPr/>
          </p:nvSpPr>
          <p:spPr>
            <a:xfrm>
              <a:off x="9393919" y="1250243"/>
              <a:ext cx="2298195" cy="1015663"/>
            </a:xfrm>
            <a:prstGeom prst="rect">
              <a:avLst/>
            </a:prstGeom>
          </p:spPr>
          <p:txBody>
            <a:bodyPr wrap="square">
              <a:spAutoFit/>
            </a:bodyPr>
            <a:lstStyle/>
            <a:p>
              <a:pPr marL="0" lvl="1" algn="ctr" defTabSz="914080" eaLnBrk="0" hangingPunct="0">
                <a:buSzPct val="100000"/>
                <a:defRPr/>
              </a:pPr>
              <a:r>
                <a:rPr lang="en-US" altLang="zh-CN" sz="2000" b="1" dirty="0">
                  <a:solidFill>
                    <a:srgbClr val="C00000"/>
                  </a:solidFill>
                  <a:latin typeface="Arial" pitchFamily="34" charset="0"/>
                  <a:cs typeface="Arial" pitchFamily="34" charset="0"/>
                </a:rPr>
                <a:t>75% </a:t>
              </a:r>
              <a:endParaRPr lang="en-US" altLang="zh-CN" sz="2000" b="1" dirty="0" smtClean="0">
                <a:solidFill>
                  <a:srgbClr val="C00000"/>
                </a:solidFill>
                <a:latin typeface="Arial" pitchFamily="34" charset="0"/>
                <a:cs typeface="Arial" pitchFamily="34" charset="0"/>
              </a:endParaRPr>
            </a:p>
            <a:p>
              <a:pPr marL="0" lvl="1" algn="ctr" defTabSz="914080" eaLnBrk="0" hangingPunct="0">
                <a:buSzPct val="100000"/>
                <a:defRPr/>
              </a:pPr>
              <a:r>
                <a:rPr lang="en-US" altLang="zh-CN" sz="2000" b="1" dirty="0" smtClean="0">
                  <a:solidFill>
                    <a:prstClr val="black"/>
                  </a:solidFill>
                  <a:latin typeface="Arial" pitchFamily="34" charset="0"/>
                  <a:cs typeface="Arial" pitchFamily="34" charset="0"/>
                </a:rPr>
                <a:t>households</a:t>
              </a:r>
              <a:endParaRPr lang="en-US" altLang="zh-CN" sz="2000" b="1" dirty="0">
                <a:solidFill>
                  <a:prstClr val="black"/>
                </a:solidFill>
                <a:latin typeface="Arial" pitchFamily="34" charset="0"/>
                <a:cs typeface="Arial" pitchFamily="34" charset="0"/>
              </a:endParaRPr>
            </a:p>
            <a:p>
              <a:pPr marL="0" lvl="1" algn="ctr" defTabSz="914080" eaLnBrk="0" hangingPunct="0">
                <a:buSzPct val="100000"/>
                <a:defRPr/>
              </a:pPr>
              <a:r>
                <a:rPr lang="en-US" altLang="zh-CN" sz="2000" b="1" dirty="0">
                  <a:solidFill>
                    <a:srgbClr val="C00000"/>
                  </a:solidFill>
                  <a:latin typeface="Arial" pitchFamily="34" charset="0"/>
                  <a:cs typeface="Arial" pitchFamily="34" charset="0"/>
                </a:rPr>
                <a:t>50 Mbit/s</a:t>
              </a:r>
              <a:endParaRPr lang="zh-CN" altLang="en-US" sz="2000" b="1" dirty="0">
                <a:solidFill>
                  <a:srgbClr val="C00000"/>
                </a:solidFill>
                <a:latin typeface="Arial" pitchFamily="34" charset="0"/>
                <a:cs typeface="Arial" pitchFamily="34" charset="0"/>
                <a:sym typeface="Wingdings" pitchFamily="2" charset="2"/>
              </a:endParaRPr>
            </a:p>
          </p:txBody>
        </p:sp>
      </p:grpSp>
      <p:sp>
        <p:nvSpPr>
          <p:cNvPr id="71" name="右箭头 37"/>
          <p:cNvSpPr/>
          <p:nvPr/>
        </p:nvSpPr>
        <p:spPr>
          <a:xfrm>
            <a:off x="5834294" y="1073729"/>
            <a:ext cx="1039404" cy="648573"/>
          </a:xfrm>
          <a:prstGeom prst="rightArrow">
            <a:avLst/>
          </a:prstGeom>
          <a:gradFill flip="none" rotWithShape="0">
            <a:gsLst>
              <a:gs pos="0">
                <a:schemeClr val="tx2">
                  <a:lumMod val="20000"/>
                  <a:lumOff val="80000"/>
                  <a:alpha val="30000"/>
                </a:schemeClr>
              </a:gs>
              <a:gs pos="50000">
                <a:schemeClr val="bg1">
                  <a:alpha val="10000"/>
                </a:schemeClr>
              </a:gs>
              <a:gs pos="100000">
                <a:schemeClr val="tx2">
                  <a:lumMod val="20000"/>
                  <a:lumOff val="80000"/>
                  <a:alpha val="30000"/>
                </a:schemeClr>
              </a:gs>
            </a:gsLst>
            <a:lin ang="5400000" scaled="0"/>
            <a:tileRect/>
          </a:gradFill>
          <a:ln>
            <a:noFill/>
            <a:prstDash val="dash"/>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indent="-241298" algn="ctr">
              <a:buSzPct val="60000"/>
              <a:defRPr/>
            </a:pPr>
            <a:endParaRPr lang="zh-CN" altLang="en-US" sz="3201" b="1" dirty="0">
              <a:solidFill>
                <a:prstClr val="white"/>
              </a:solidFill>
              <a:latin typeface="Arial" pitchFamily="34" charset="0"/>
              <a:cs typeface="Arial" pitchFamily="34" charset="0"/>
            </a:endParaRPr>
          </a:p>
        </p:txBody>
      </p:sp>
      <p:sp>
        <p:nvSpPr>
          <p:cNvPr id="72" name="Rectangle 25"/>
          <p:cNvSpPr/>
          <p:nvPr/>
        </p:nvSpPr>
        <p:spPr>
          <a:xfrm>
            <a:off x="5962101" y="1223874"/>
            <a:ext cx="796025" cy="376996"/>
          </a:xfrm>
          <a:prstGeom prst="rect">
            <a:avLst/>
          </a:prstGeom>
        </p:spPr>
        <p:txBody>
          <a:bodyPr wrap="square" lIns="68551" tIns="34275" rIns="68551" bIns="34275">
            <a:spAutoFit/>
          </a:bodyPr>
          <a:lstStyle/>
          <a:p>
            <a:pPr algn="ctr"/>
            <a:r>
              <a:rPr lang="en-US" altLang="zh-CN" sz="2000" b="1" dirty="0" smtClean="0">
                <a:solidFill>
                  <a:srgbClr val="FFC000"/>
                </a:solidFill>
                <a:latin typeface="Arial" pitchFamily="34" charset="0"/>
                <a:cs typeface="Arial" pitchFamily="34" charset="0"/>
              </a:rPr>
              <a:t>2018</a:t>
            </a:r>
            <a:endParaRPr lang="en-US" altLang="zh-CN" sz="2000" b="1" dirty="0">
              <a:solidFill>
                <a:srgbClr val="FFC000"/>
              </a:solidFill>
              <a:latin typeface="Arial" pitchFamily="34" charset="0"/>
              <a:cs typeface="Arial" pitchFamily="34" charset="0"/>
            </a:endParaRPr>
          </a:p>
        </p:txBody>
      </p:sp>
      <p:grpSp>
        <p:nvGrpSpPr>
          <p:cNvPr id="73" name="组合 31"/>
          <p:cNvGrpSpPr/>
          <p:nvPr/>
        </p:nvGrpSpPr>
        <p:grpSpPr>
          <a:xfrm>
            <a:off x="6817389" y="563880"/>
            <a:ext cx="2114839" cy="1610685"/>
            <a:chOff x="9393919" y="859809"/>
            <a:chExt cx="2298195" cy="1826009"/>
          </a:xfrm>
        </p:grpSpPr>
        <p:sp>
          <p:nvSpPr>
            <p:cNvPr id="74" name="Oval 44"/>
            <p:cNvSpPr>
              <a:spLocks noChangeArrowheads="1"/>
            </p:cNvSpPr>
            <p:nvPr/>
          </p:nvSpPr>
          <p:spPr bwMode="auto">
            <a:xfrm>
              <a:off x="9630416" y="859809"/>
              <a:ext cx="1825200" cy="1826009"/>
            </a:xfrm>
            <a:prstGeom prst="ellipse">
              <a:avLst/>
            </a:prstGeom>
            <a:solidFill>
              <a:srgbClr val="00B050"/>
            </a:solidFill>
            <a:ln w="28575" cap="flat">
              <a:gradFill>
                <a:gsLst>
                  <a:gs pos="0">
                    <a:srgbClr val="F5A500"/>
                  </a:gs>
                  <a:gs pos="100000">
                    <a:srgbClr val="E60012"/>
                  </a:gs>
                </a:gsLst>
                <a:lin ang="2700000" scaled="0"/>
              </a:gradFill>
              <a:prstDash val="solid"/>
              <a:miter lim="800000"/>
              <a:headEnd/>
              <a:tailEnd/>
            </a:ln>
            <a:effectLst>
              <a:outerShdw blurRad="279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56"/>
            <p:cNvSpPr>
              <a:spLocks/>
            </p:cNvSpPr>
            <p:nvPr/>
          </p:nvSpPr>
          <p:spPr bwMode="auto">
            <a:xfrm>
              <a:off x="9808616" y="1037893"/>
              <a:ext cx="1468800" cy="1469839"/>
            </a:xfrm>
            <a:custGeom>
              <a:avLst/>
              <a:gdLst>
                <a:gd name="T0" fmla="*/ 106 w 106"/>
                <a:gd name="T1" fmla="*/ 52 h 106"/>
                <a:gd name="T2" fmla="*/ 54 w 106"/>
                <a:gd name="T3" fmla="*/ 105 h 106"/>
                <a:gd name="T4" fmla="*/ 0 w 106"/>
                <a:gd name="T5" fmla="*/ 53 h 106"/>
                <a:gd name="T6" fmla="*/ 53 w 106"/>
                <a:gd name="T7" fmla="*/ 0 h 106"/>
                <a:gd name="T8" fmla="*/ 106 w 106"/>
                <a:gd name="T9" fmla="*/ 52 h 106"/>
              </a:gdLst>
              <a:ahLst/>
              <a:cxnLst>
                <a:cxn ang="0">
                  <a:pos x="T0" y="T1"/>
                </a:cxn>
                <a:cxn ang="0">
                  <a:pos x="T2" y="T3"/>
                </a:cxn>
                <a:cxn ang="0">
                  <a:pos x="T4" y="T5"/>
                </a:cxn>
                <a:cxn ang="0">
                  <a:pos x="T6" y="T7"/>
                </a:cxn>
                <a:cxn ang="0">
                  <a:pos x="T8" y="T9"/>
                </a:cxn>
              </a:cxnLst>
              <a:rect l="0" t="0" r="r" b="b"/>
              <a:pathLst>
                <a:path w="106" h="106">
                  <a:moveTo>
                    <a:pt x="106" y="52"/>
                  </a:moveTo>
                  <a:cubicBezTo>
                    <a:pt x="106" y="82"/>
                    <a:pt x="83" y="105"/>
                    <a:pt x="54" y="105"/>
                  </a:cubicBezTo>
                  <a:cubicBezTo>
                    <a:pt x="24" y="106"/>
                    <a:pt x="1" y="82"/>
                    <a:pt x="0" y="53"/>
                  </a:cubicBezTo>
                  <a:cubicBezTo>
                    <a:pt x="0" y="24"/>
                    <a:pt x="24" y="0"/>
                    <a:pt x="53" y="0"/>
                  </a:cubicBezTo>
                  <a:cubicBezTo>
                    <a:pt x="82" y="0"/>
                    <a:pt x="106" y="23"/>
                    <a:pt x="106" y="52"/>
                  </a:cubicBezTo>
                  <a:close/>
                </a:path>
              </a:pathLst>
            </a:custGeom>
            <a:solidFill>
              <a:srgbClr val="F2EEDA"/>
            </a:solidFill>
            <a:ln w="31750" cap="flat">
              <a:gradFill flip="none" rotWithShape="1">
                <a:gsLst>
                  <a:gs pos="0">
                    <a:srgbClr val="FFFFFF"/>
                  </a:gs>
                  <a:gs pos="100000">
                    <a:srgbClr val="C9C2B3"/>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矩形 29"/>
            <p:cNvSpPr/>
            <p:nvPr/>
          </p:nvSpPr>
          <p:spPr>
            <a:xfrm>
              <a:off x="9393919" y="1250243"/>
              <a:ext cx="2298195" cy="1151442"/>
            </a:xfrm>
            <a:prstGeom prst="rect">
              <a:avLst/>
            </a:prstGeom>
          </p:spPr>
          <p:txBody>
            <a:bodyPr wrap="square">
              <a:spAutoFit/>
            </a:bodyPr>
            <a:lstStyle/>
            <a:p>
              <a:pPr marL="0" lvl="1" algn="ctr" defTabSz="914080" eaLnBrk="0" hangingPunct="0">
                <a:buSzPct val="100000"/>
                <a:defRPr/>
              </a:pPr>
              <a:r>
                <a:rPr lang="en-US" altLang="zh-CN" sz="2000" b="1" dirty="0" smtClean="0">
                  <a:solidFill>
                    <a:srgbClr val="C00000"/>
                  </a:solidFill>
                  <a:latin typeface="Arial" pitchFamily="34" charset="0"/>
                  <a:cs typeface="Arial" pitchFamily="34" charset="0"/>
                </a:rPr>
                <a:t>100% </a:t>
              </a:r>
            </a:p>
            <a:p>
              <a:pPr marL="0" lvl="1" algn="ctr" defTabSz="914080" eaLnBrk="0" hangingPunct="0">
                <a:buSzPct val="100000"/>
                <a:defRPr/>
              </a:pPr>
              <a:r>
                <a:rPr lang="en-US" altLang="zh-CN" sz="2000" b="1" dirty="0" smtClean="0">
                  <a:solidFill>
                    <a:prstClr val="black"/>
                  </a:solidFill>
                  <a:latin typeface="Arial" pitchFamily="34" charset="0"/>
                  <a:cs typeface="Arial" pitchFamily="34" charset="0"/>
                </a:rPr>
                <a:t>households</a:t>
              </a:r>
              <a:endParaRPr lang="en-US" altLang="zh-CN" sz="2000" b="1" dirty="0">
                <a:solidFill>
                  <a:prstClr val="black"/>
                </a:solidFill>
                <a:latin typeface="Arial" pitchFamily="34" charset="0"/>
                <a:cs typeface="Arial" pitchFamily="34" charset="0"/>
              </a:endParaRPr>
            </a:p>
            <a:p>
              <a:pPr marL="0" lvl="1" algn="ctr" defTabSz="914080" eaLnBrk="0" hangingPunct="0">
                <a:buSzPct val="100000"/>
                <a:defRPr/>
              </a:pPr>
              <a:r>
                <a:rPr lang="en-US" altLang="zh-CN" sz="2000" b="1" dirty="0">
                  <a:solidFill>
                    <a:srgbClr val="C00000"/>
                  </a:solidFill>
                  <a:latin typeface="Arial" pitchFamily="34" charset="0"/>
                  <a:cs typeface="Arial" pitchFamily="34" charset="0"/>
                </a:rPr>
                <a:t>50 Mbit/s</a:t>
              </a:r>
              <a:endParaRPr lang="zh-CN" altLang="en-US" sz="2000" b="1" dirty="0">
                <a:solidFill>
                  <a:srgbClr val="C00000"/>
                </a:solidFill>
                <a:latin typeface="Arial" pitchFamily="34" charset="0"/>
                <a:cs typeface="Arial" pitchFamily="34" charset="0"/>
                <a:sym typeface="Wingdings" pitchFamily="2" charset="2"/>
              </a:endParaRPr>
            </a:p>
          </p:txBody>
        </p:sp>
      </p:grpSp>
      <p:pic>
        <p:nvPicPr>
          <p:cNvPr id="77" name="Picture 3"/>
          <p:cNvPicPr>
            <a:picLocks noChangeAspect="1" noChangeArrowheads="1"/>
          </p:cNvPicPr>
          <p:nvPr/>
        </p:nvPicPr>
        <p:blipFill>
          <a:blip r:embed="rId5" cstate="print"/>
          <a:srcRect/>
          <a:stretch>
            <a:fillRect/>
          </a:stretch>
        </p:blipFill>
        <p:spPr bwMode="auto">
          <a:xfrm flipH="1">
            <a:off x="3265634" y="3070860"/>
            <a:ext cx="1146346" cy="1112520"/>
          </a:xfrm>
          <a:prstGeom prst="rect">
            <a:avLst/>
          </a:prstGeom>
          <a:ln>
            <a:noFill/>
          </a:ln>
          <a:effectLst>
            <a:outerShdw blurRad="292100" dist="139700" dir="2700000" algn="tl" rotWithShape="0">
              <a:srgbClr val="333333">
                <a:alpha val="65000"/>
              </a:srgbClr>
            </a:outerShdw>
          </a:effectLst>
        </p:spPr>
      </p:pic>
      <p:pic>
        <p:nvPicPr>
          <p:cNvPr id="78" name="Picture 7"/>
          <p:cNvPicPr>
            <a:picLocks noChangeAspect="1" noChangeArrowheads="1"/>
          </p:cNvPicPr>
          <p:nvPr/>
        </p:nvPicPr>
        <p:blipFill>
          <a:blip r:embed="rId6" cstate="print"/>
          <a:srcRect/>
          <a:stretch>
            <a:fillRect/>
          </a:stretch>
        </p:blipFill>
        <p:spPr bwMode="auto">
          <a:xfrm flipH="1">
            <a:off x="4601569" y="3078479"/>
            <a:ext cx="1204870" cy="109570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bwMode="auto">
          <a:xfrm>
            <a:off x="1478280" y="556260"/>
            <a:ext cx="7467600" cy="51816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Box 35"/>
          <p:cNvSpPr txBox="1"/>
          <p:nvPr/>
        </p:nvSpPr>
        <p:spPr>
          <a:xfrm>
            <a:off x="152400" y="22860"/>
            <a:ext cx="8404860" cy="500109"/>
          </a:xfrm>
          <a:prstGeom prst="rect">
            <a:avLst/>
          </a:prstGeom>
          <a:noFill/>
        </p:spPr>
        <p:txBody>
          <a:bodyPr wrap="square" lIns="68553" tIns="34276" rIns="68553" bIns="34276" rtlCol="0">
            <a:spAutoFit/>
          </a:bodyPr>
          <a:lstStyle/>
          <a:p>
            <a:pPr defTabSz="859440" fontAlgn="auto">
              <a:spcBef>
                <a:spcPts val="0"/>
              </a:spcBef>
              <a:spcAft>
                <a:spcPts val="0"/>
              </a:spcAft>
            </a:pPr>
            <a:r>
              <a:rPr lang="en-US" altLang="zh-CN" sz="2800" b="1" kern="0" dirty="0" smtClean="0">
                <a:latin typeface="Arial" pitchFamily="34" charset="0"/>
                <a:ea typeface="微软雅黑" pitchFamily="34" charset="-122"/>
                <a:cs typeface="Arial" pitchFamily="34" charset="0"/>
                <a:sym typeface="Lucida Grande" charset="0"/>
              </a:rPr>
              <a:t>China: </a:t>
            </a:r>
            <a:r>
              <a:rPr lang="en-US" altLang="zh-CN" sz="2400" b="1" kern="0" dirty="0" smtClean="0">
                <a:latin typeface="Arial" pitchFamily="34" charset="0"/>
                <a:ea typeface="微软雅黑" pitchFamily="34" charset="-122"/>
                <a:cs typeface="Arial" pitchFamily="34" charset="0"/>
                <a:sym typeface="Lucida Grande" charset="0"/>
              </a:rPr>
              <a:t>MBB Support Country-Wide NBN 2020 Target</a:t>
            </a:r>
            <a:endParaRPr lang="en-US" altLang="zh-CN" sz="2300" b="1" kern="0" dirty="0" smtClean="0">
              <a:latin typeface="Arial" pitchFamily="34" charset="0"/>
              <a:ea typeface="微软雅黑" pitchFamily="34" charset="-122"/>
              <a:cs typeface="Arial" pitchFamily="34" charset="0"/>
              <a:sym typeface="Lucida Grande" charset="0"/>
            </a:endParaRPr>
          </a:p>
        </p:txBody>
      </p:sp>
      <p:sp>
        <p:nvSpPr>
          <p:cNvPr id="44" name="Rectangle 8"/>
          <p:cNvSpPr/>
          <p:nvPr/>
        </p:nvSpPr>
        <p:spPr>
          <a:xfrm>
            <a:off x="1463040" y="535306"/>
            <a:ext cx="4366260" cy="276999"/>
          </a:xfrm>
          <a:prstGeom prst="rect">
            <a:avLst/>
          </a:prstGeom>
        </p:spPr>
        <p:txBody>
          <a:bodyPr wrap="square">
            <a:spAutoFit/>
          </a:bodyPr>
          <a:lstStyle/>
          <a:p>
            <a:pPr marL="0" lvl="1" defTabSz="685433" eaLnBrk="0" fontAlgn="auto" hangingPunct="0">
              <a:spcBef>
                <a:spcPts val="0"/>
              </a:spcBef>
              <a:spcAft>
                <a:spcPts val="0"/>
              </a:spcAft>
              <a:buSzPct val="100000"/>
              <a:defRPr/>
            </a:pPr>
            <a:r>
              <a:rPr lang="en-US" altLang="zh-CN" sz="1200" b="1" dirty="0" smtClean="0">
                <a:solidFill>
                  <a:srgbClr val="C00000"/>
                </a:solidFill>
                <a:latin typeface="Arial" pitchFamily="34" charset="0"/>
                <a:ea typeface="微软雅黑"/>
                <a:cs typeface="Arial" pitchFamily="34" charset="0"/>
              </a:rPr>
              <a:t>Fiber BB Internet : </a:t>
            </a:r>
            <a:r>
              <a:rPr lang="en-US" altLang="zh-CN" sz="1200" b="1" dirty="0" smtClean="0">
                <a:latin typeface="Arial" pitchFamily="34" charset="0"/>
                <a:ea typeface="微软雅黑"/>
                <a:cs typeface="Arial" pitchFamily="34" charset="0"/>
              </a:rPr>
              <a:t>100% City &amp;Town , 90% Rural Reach</a:t>
            </a:r>
            <a:endParaRPr lang="zh-CN" altLang="en-US" sz="1200" b="1" dirty="0">
              <a:latin typeface="Arial" pitchFamily="34" charset="0"/>
              <a:ea typeface="微软雅黑"/>
              <a:cs typeface="Arial" pitchFamily="34" charset="0"/>
              <a:sym typeface="Wingdings" pitchFamily="2" charset="2"/>
            </a:endParaRPr>
          </a:p>
        </p:txBody>
      </p:sp>
      <p:sp>
        <p:nvSpPr>
          <p:cNvPr id="56" name="Rectangle 8"/>
          <p:cNvSpPr/>
          <p:nvPr/>
        </p:nvSpPr>
        <p:spPr>
          <a:xfrm>
            <a:off x="1463040" y="802006"/>
            <a:ext cx="3299460" cy="276999"/>
          </a:xfrm>
          <a:prstGeom prst="rect">
            <a:avLst/>
          </a:prstGeom>
        </p:spPr>
        <p:txBody>
          <a:bodyPr wrap="square">
            <a:spAutoFit/>
          </a:bodyPr>
          <a:lstStyle/>
          <a:p>
            <a:pPr marL="0" lvl="1" defTabSz="685433" eaLnBrk="0" fontAlgn="auto" hangingPunct="0">
              <a:spcBef>
                <a:spcPts val="0"/>
              </a:spcBef>
              <a:spcAft>
                <a:spcPts val="0"/>
              </a:spcAft>
              <a:buSzPct val="100000"/>
              <a:defRPr/>
            </a:pPr>
            <a:r>
              <a:rPr lang="en-US" altLang="zh-CN" sz="1200" b="1" dirty="0" smtClean="0">
                <a:solidFill>
                  <a:srgbClr val="C00000"/>
                </a:solidFill>
                <a:latin typeface="Arial" pitchFamily="34" charset="0"/>
                <a:ea typeface="微软雅黑"/>
                <a:cs typeface="Arial" pitchFamily="34" charset="0"/>
              </a:rPr>
              <a:t>4G MBB : </a:t>
            </a:r>
            <a:r>
              <a:rPr lang="en-US" altLang="zh-CN" sz="1200" b="1" dirty="0" smtClean="0">
                <a:latin typeface="Arial" pitchFamily="34" charset="0"/>
                <a:ea typeface="微软雅黑"/>
                <a:cs typeface="Arial" pitchFamily="34" charset="0"/>
                <a:sym typeface="Wingdings" pitchFamily="2" charset="2"/>
              </a:rPr>
              <a:t>Nationwide </a:t>
            </a:r>
            <a:r>
              <a:rPr lang="en-US" altLang="zh-CN" sz="1200" b="1" dirty="0" smtClean="0">
                <a:latin typeface="Arial" pitchFamily="34" charset="0"/>
                <a:ea typeface="微软雅黑"/>
                <a:cs typeface="Arial" pitchFamily="34" charset="0"/>
              </a:rPr>
              <a:t>100% Reach</a:t>
            </a:r>
          </a:p>
        </p:txBody>
      </p:sp>
      <p:sp>
        <p:nvSpPr>
          <p:cNvPr id="57" name="Rectangle 8"/>
          <p:cNvSpPr/>
          <p:nvPr/>
        </p:nvSpPr>
        <p:spPr>
          <a:xfrm>
            <a:off x="4495800" y="802006"/>
            <a:ext cx="4527868" cy="276999"/>
          </a:xfrm>
          <a:prstGeom prst="rect">
            <a:avLst/>
          </a:prstGeom>
        </p:spPr>
        <p:txBody>
          <a:bodyPr wrap="square">
            <a:spAutoFit/>
          </a:bodyPr>
          <a:lstStyle/>
          <a:p>
            <a:pPr marL="0" lvl="1" defTabSz="685433" eaLnBrk="0" fontAlgn="auto" hangingPunct="0">
              <a:spcBef>
                <a:spcPts val="0"/>
              </a:spcBef>
              <a:spcAft>
                <a:spcPts val="0"/>
              </a:spcAft>
              <a:buSzPct val="100000"/>
              <a:defRPr/>
            </a:pPr>
            <a:r>
              <a:rPr lang="en-US" altLang="zh-CN" sz="1200" b="1" dirty="0" smtClean="0">
                <a:solidFill>
                  <a:srgbClr val="C00000"/>
                </a:solidFill>
                <a:latin typeface="Arial" pitchFamily="34" charset="0"/>
                <a:ea typeface="微软雅黑"/>
                <a:cs typeface="Arial" pitchFamily="34" charset="0"/>
              </a:rPr>
              <a:t>4GMBB Penetration: </a:t>
            </a:r>
            <a:r>
              <a:rPr lang="en-US" altLang="zh-CN" sz="1200" b="1" dirty="0" smtClean="0">
                <a:latin typeface="Arial" pitchFamily="34" charset="0"/>
                <a:ea typeface="微软雅黑"/>
                <a:cs typeface="Arial" pitchFamily="34" charset="0"/>
                <a:sym typeface="Wingdings" pitchFamily="2" charset="2"/>
              </a:rPr>
              <a:t>Cities  100% ;  Rural Villages 90% </a:t>
            </a:r>
            <a:r>
              <a:rPr lang="en-US" altLang="zh-CN" sz="1200" b="1" dirty="0" smtClean="0">
                <a:solidFill>
                  <a:schemeClr val="bg1"/>
                </a:solidFill>
                <a:latin typeface="Arial" pitchFamily="34" charset="0"/>
                <a:ea typeface="微软雅黑"/>
                <a:cs typeface="Arial" pitchFamily="34" charset="0"/>
                <a:sym typeface="Wingdings" pitchFamily="2" charset="2"/>
              </a:rPr>
              <a:t>%</a:t>
            </a:r>
            <a:endParaRPr lang="zh-CN" altLang="en-US" sz="1200" b="1" dirty="0" smtClean="0">
              <a:solidFill>
                <a:schemeClr val="bg1"/>
              </a:solidFill>
              <a:latin typeface="Arial" pitchFamily="34" charset="0"/>
              <a:ea typeface="微软雅黑"/>
              <a:cs typeface="Arial" pitchFamily="34" charset="0"/>
              <a:sym typeface="Wingdings" pitchFamily="2" charset="2"/>
            </a:endParaRPr>
          </a:p>
        </p:txBody>
      </p:sp>
      <p:sp>
        <p:nvSpPr>
          <p:cNvPr id="58" name="Rectangle 8"/>
          <p:cNvSpPr/>
          <p:nvPr/>
        </p:nvSpPr>
        <p:spPr>
          <a:xfrm>
            <a:off x="5684520" y="504826"/>
            <a:ext cx="2903220" cy="307777"/>
          </a:xfrm>
          <a:prstGeom prst="rect">
            <a:avLst/>
          </a:prstGeom>
        </p:spPr>
        <p:txBody>
          <a:bodyPr wrap="square">
            <a:spAutoFit/>
          </a:bodyPr>
          <a:lstStyle/>
          <a:p>
            <a:pPr marL="0" lvl="1" defTabSz="685433" eaLnBrk="0" fontAlgn="auto" hangingPunct="0">
              <a:spcBef>
                <a:spcPts val="0"/>
              </a:spcBef>
              <a:spcAft>
                <a:spcPts val="0"/>
              </a:spcAft>
              <a:buSzPct val="100000"/>
              <a:defRPr/>
            </a:pPr>
            <a:r>
              <a:rPr lang="en-US" altLang="zh-CN" sz="1400" b="1" dirty="0" smtClean="0">
                <a:solidFill>
                  <a:srgbClr val="C00000"/>
                </a:solidFill>
                <a:latin typeface="Arial" pitchFamily="34" charset="0"/>
                <a:ea typeface="微软雅黑"/>
                <a:cs typeface="Arial" pitchFamily="34" charset="0"/>
              </a:rPr>
              <a:t>Speed: </a:t>
            </a:r>
            <a:r>
              <a:rPr lang="en-US" altLang="zh-CN" sz="1200" b="1" dirty="0" smtClean="0">
                <a:latin typeface="Arial" pitchFamily="34" charset="0"/>
                <a:ea typeface="微软雅黑"/>
                <a:cs typeface="Arial" pitchFamily="34" charset="0"/>
              </a:rPr>
              <a:t>City 50Mbps, Rural 15 Mbps</a:t>
            </a:r>
            <a:endParaRPr lang="zh-CN" altLang="en-US" sz="1400" b="1" dirty="0">
              <a:latin typeface="Arial" pitchFamily="34" charset="0"/>
              <a:ea typeface="微软雅黑"/>
              <a:cs typeface="Arial" pitchFamily="34" charset="0"/>
              <a:sym typeface="Wingdings" pitchFamily="2" charset="2"/>
            </a:endParaRPr>
          </a:p>
        </p:txBody>
      </p:sp>
      <p:pic>
        <p:nvPicPr>
          <p:cNvPr id="84" name="Picture 3"/>
          <p:cNvPicPr>
            <a:picLocks noChangeAspect="1" noChangeArrowheads="1"/>
          </p:cNvPicPr>
          <p:nvPr/>
        </p:nvPicPr>
        <p:blipFill>
          <a:blip r:embed="rId3" cstate="screen"/>
          <a:srcRect/>
          <a:stretch>
            <a:fillRect/>
          </a:stretch>
        </p:blipFill>
        <p:spPr bwMode="auto">
          <a:xfrm>
            <a:off x="8503920" y="2"/>
            <a:ext cx="640080" cy="396238"/>
          </a:xfrm>
          <a:prstGeom prst="rect">
            <a:avLst/>
          </a:prstGeom>
          <a:noFill/>
          <a:ln w="9525">
            <a:noFill/>
            <a:miter lim="800000"/>
            <a:headEnd/>
            <a:tailEnd/>
          </a:ln>
        </p:spPr>
      </p:pic>
      <p:sp>
        <p:nvSpPr>
          <p:cNvPr id="87" name="TextBox 86"/>
          <p:cNvSpPr txBox="1"/>
          <p:nvPr/>
        </p:nvSpPr>
        <p:spPr>
          <a:xfrm>
            <a:off x="1486234" y="1091589"/>
            <a:ext cx="7017686" cy="623250"/>
          </a:xfrm>
          <a:prstGeom prst="rect">
            <a:avLst/>
          </a:prstGeom>
          <a:noFill/>
          <a:ln>
            <a:solidFill>
              <a:srgbClr val="66CCFF"/>
            </a:solidFill>
          </a:ln>
        </p:spPr>
        <p:txBody>
          <a:bodyPr wrap="square" lIns="91440" tIns="45721" rIns="91440" bIns="45721" rtlCol="0">
            <a:spAutoFit/>
          </a:bodyPr>
          <a:lstStyle/>
          <a:p>
            <a:pPr>
              <a:lnSpc>
                <a:spcPct val="150000"/>
              </a:lnSpc>
            </a:pPr>
            <a:r>
              <a:rPr lang="en-US" altLang="zh-CN" sz="1200" b="1" dirty="0" smtClean="0">
                <a:latin typeface="Arial" pitchFamily="34" charset="0"/>
                <a:ea typeface="微软雅黑" pitchFamily="34" charset="-122"/>
                <a:cs typeface="Arial" pitchFamily="34" charset="0"/>
              </a:rPr>
              <a:t>“</a:t>
            </a:r>
            <a:r>
              <a:rPr lang="en-US" sz="1100" b="1" dirty="0" smtClean="0">
                <a:latin typeface="Arial" pitchFamily="34" charset="0"/>
                <a:ea typeface="+mn-ea"/>
                <a:cs typeface="Arial" pitchFamily="34" charset="0"/>
              </a:rPr>
              <a:t>2020, 4G</a:t>
            </a:r>
            <a:r>
              <a:rPr lang="en-US" altLang="zh-CN" sz="1100" b="1" dirty="0" smtClean="0">
                <a:latin typeface="Arial" pitchFamily="34" charset="0"/>
                <a:ea typeface="+mn-ea"/>
                <a:cs typeface="Arial" pitchFamily="34" charset="0"/>
              </a:rPr>
              <a:t> will reach all rural villages , solve </a:t>
            </a:r>
            <a:r>
              <a:rPr lang="en-US" sz="1100" b="1" dirty="0" smtClean="0">
                <a:latin typeface="Arial" pitchFamily="34" charset="0"/>
                <a:ea typeface="+mn-ea"/>
                <a:cs typeface="Arial" pitchFamily="34" charset="0"/>
              </a:rPr>
              <a:t>“Last Mile” problem</a:t>
            </a:r>
            <a:r>
              <a:rPr lang="zh-CN" altLang="en-US" sz="1100" b="1" dirty="0" smtClean="0">
                <a:latin typeface="Arial" pitchFamily="34" charset="0"/>
                <a:ea typeface="+mn-ea"/>
                <a:cs typeface="Arial" pitchFamily="34" charset="0"/>
              </a:rPr>
              <a:t>，</a:t>
            </a:r>
            <a:r>
              <a:rPr lang="en-US" altLang="zh-CN" sz="1100" b="1" dirty="0" smtClean="0">
                <a:latin typeface="Arial" pitchFamily="34" charset="0"/>
                <a:ea typeface="+mn-ea"/>
                <a:cs typeface="Arial" pitchFamily="34" charset="0"/>
              </a:rPr>
              <a:t>let all residents to access Internet</a:t>
            </a:r>
            <a:r>
              <a:rPr lang="en-US" altLang="zh-CN" sz="1200" b="1" dirty="0" smtClean="0">
                <a:latin typeface="Arial" pitchFamily="34" charset="0"/>
                <a:ea typeface="微软雅黑" pitchFamily="34" charset="-122"/>
                <a:cs typeface="Arial" pitchFamily="34" charset="0"/>
              </a:rPr>
              <a:t>”</a:t>
            </a:r>
          </a:p>
          <a:p>
            <a:pPr>
              <a:lnSpc>
                <a:spcPct val="150000"/>
              </a:lnSpc>
            </a:pPr>
            <a:r>
              <a:rPr lang="en-US" altLang="zh-CN" sz="1100" b="1" dirty="0" smtClean="0">
                <a:solidFill>
                  <a:srgbClr val="00B0F0"/>
                </a:solidFill>
                <a:latin typeface="Arial" pitchFamily="34" charset="0"/>
                <a:ea typeface="微软雅黑" pitchFamily="34" charset="-122"/>
                <a:cs typeface="Arial" pitchFamily="34" charset="0"/>
              </a:rPr>
              <a:t> ---MR. Xi Jin Ping, Report on the World Internet Conference 2015</a:t>
            </a:r>
          </a:p>
        </p:txBody>
      </p:sp>
      <p:pic>
        <p:nvPicPr>
          <p:cNvPr id="80900" name="Picture 4"/>
          <p:cNvPicPr>
            <a:picLocks noChangeAspect="1" noChangeArrowheads="1"/>
          </p:cNvPicPr>
          <p:nvPr/>
        </p:nvPicPr>
        <p:blipFill>
          <a:blip r:embed="rId4" cstate="print"/>
          <a:srcRect/>
          <a:stretch>
            <a:fillRect/>
          </a:stretch>
        </p:blipFill>
        <p:spPr bwMode="auto">
          <a:xfrm>
            <a:off x="243840" y="556260"/>
            <a:ext cx="1211580" cy="1150620"/>
          </a:xfrm>
          <a:prstGeom prst="rect">
            <a:avLst/>
          </a:prstGeom>
          <a:noFill/>
          <a:ln w="9525">
            <a:noFill/>
            <a:miter lim="800000"/>
            <a:headEnd/>
            <a:tailEnd/>
          </a:ln>
        </p:spPr>
      </p:pic>
      <p:sp>
        <p:nvSpPr>
          <p:cNvPr id="69" name="Rectangle 68"/>
          <p:cNvSpPr/>
          <p:nvPr/>
        </p:nvSpPr>
        <p:spPr>
          <a:xfrm>
            <a:off x="632460" y="2134285"/>
            <a:ext cx="4587240" cy="307777"/>
          </a:xfrm>
          <a:prstGeom prst="rect">
            <a:avLst/>
          </a:prstGeom>
        </p:spPr>
        <p:txBody>
          <a:bodyPr wrap="square">
            <a:spAutoFit/>
          </a:bodyPr>
          <a:lstStyle/>
          <a:p>
            <a:r>
              <a:rPr lang="en-US" altLang="en-US" sz="1400" b="1" u="sng" dirty="0" smtClean="0">
                <a:latin typeface="Arial" pitchFamily="34" charset="0"/>
                <a:ea typeface="微软雅黑" pitchFamily="34" charset="-122"/>
                <a:cs typeface="Arial" pitchFamily="34" charset="0"/>
              </a:rPr>
              <a:t>Internet Drives Rural Economy and Society Growth</a:t>
            </a:r>
          </a:p>
        </p:txBody>
      </p:sp>
      <p:sp>
        <p:nvSpPr>
          <p:cNvPr id="71" name="Rectangle 70"/>
          <p:cNvSpPr/>
          <p:nvPr/>
        </p:nvSpPr>
        <p:spPr>
          <a:xfrm>
            <a:off x="693420" y="2509004"/>
            <a:ext cx="4145280" cy="307777"/>
          </a:xfrm>
          <a:prstGeom prst="rect">
            <a:avLst/>
          </a:prstGeom>
          <a:solidFill>
            <a:schemeClr val="accent1">
              <a:lumMod val="20000"/>
              <a:lumOff val="80000"/>
            </a:schemeClr>
          </a:solidFill>
          <a:ln>
            <a:noFill/>
          </a:ln>
        </p:spPr>
        <p:txBody>
          <a:bodyPr wrap="square">
            <a:spAutoFit/>
          </a:bodyPr>
          <a:lstStyle/>
          <a:p>
            <a:r>
              <a:rPr lang="en-US" sz="1400" b="1" dirty="0" smtClean="0">
                <a:latin typeface="Arial" pitchFamily="34" charset="0"/>
                <a:cs typeface="Arial" pitchFamily="34" charset="0"/>
              </a:rPr>
              <a:t>1. Rural E-Commerce</a:t>
            </a:r>
            <a:endParaRPr lang="en-US" sz="1400" b="1" dirty="0">
              <a:latin typeface="Arial" pitchFamily="34" charset="0"/>
              <a:cs typeface="Arial" pitchFamily="34" charset="0"/>
            </a:endParaRPr>
          </a:p>
        </p:txBody>
      </p:sp>
      <p:sp>
        <p:nvSpPr>
          <p:cNvPr id="75" name="Rectangle 74"/>
          <p:cNvSpPr/>
          <p:nvPr/>
        </p:nvSpPr>
        <p:spPr>
          <a:xfrm>
            <a:off x="693420" y="2874764"/>
            <a:ext cx="4145280" cy="307777"/>
          </a:xfrm>
          <a:prstGeom prst="rect">
            <a:avLst/>
          </a:prstGeom>
          <a:solidFill>
            <a:schemeClr val="accent1">
              <a:lumMod val="20000"/>
              <a:lumOff val="80000"/>
            </a:schemeClr>
          </a:solidFill>
        </p:spPr>
        <p:txBody>
          <a:bodyPr wrap="square">
            <a:spAutoFit/>
          </a:bodyPr>
          <a:lstStyle/>
          <a:p>
            <a:r>
              <a:rPr lang="en-US" sz="1400" b="1" dirty="0" smtClean="0">
                <a:latin typeface="Arial" pitchFamily="34" charset="0"/>
                <a:cs typeface="Arial" pitchFamily="34" charset="0"/>
              </a:rPr>
              <a:t>2. Rural Logistics Industry</a:t>
            </a:r>
            <a:endParaRPr lang="en-US" sz="1400" b="1" dirty="0">
              <a:latin typeface="Arial" pitchFamily="34" charset="0"/>
              <a:cs typeface="Arial" pitchFamily="34" charset="0"/>
            </a:endParaRPr>
          </a:p>
        </p:txBody>
      </p:sp>
      <p:sp>
        <p:nvSpPr>
          <p:cNvPr id="85" name="Rectangle 84"/>
          <p:cNvSpPr/>
          <p:nvPr/>
        </p:nvSpPr>
        <p:spPr>
          <a:xfrm>
            <a:off x="685800" y="3225284"/>
            <a:ext cx="4152900" cy="307777"/>
          </a:xfrm>
          <a:prstGeom prst="rect">
            <a:avLst/>
          </a:prstGeom>
          <a:solidFill>
            <a:schemeClr val="accent1">
              <a:lumMod val="20000"/>
              <a:lumOff val="80000"/>
            </a:schemeClr>
          </a:solidFill>
        </p:spPr>
        <p:txBody>
          <a:bodyPr wrap="square">
            <a:spAutoFit/>
          </a:bodyPr>
          <a:lstStyle/>
          <a:p>
            <a:r>
              <a:rPr lang="en-US" sz="1400" b="1" dirty="0" smtClean="0">
                <a:latin typeface="Arial" pitchFamily="34" charset="0"/>
                <a:cs typeface="Arial" pitchFamily="34" charset="0"/>
              </a:rPr>
              <a:t>3. Modern Agriculture Production &amp; Service</a:t>
            </a:r>
            <a:endParaRPr lang="en-US" sz="1400" b="1" dirty="0">
              <a:latin typeface="Arial" pitchFamily="34" charset="0"/>
              <a:cs typeface="Arial" pitchFamily="34" charset="0"/>
            </a:endParaRPr>
          </a:p>
        </p:txBody>
      </p:sp>
      <p:sp>
        <p:nvSpPr>
          <p:cNvPr id="88" name="Rectangle 87"/>
          <p:cNvSpPr/>
          <p:nvPr/>
        </p:nvSpPr>
        <p:spPr>
          <a:xfrm>
            <a:off x="685800" y="4002524"/>
            <a:ext cx="4152900" cy="307777"/>
          </a:xfrm>
          <a:prstGeom prst="rect">
            <a:avLst/>
          </a:prstGeom>
          <a:solidFill>
            <a:schemeClr val="accent1">
              <a:lumMod val="20000"/>
              <a:lumOff val="80000"/>
            </a:schemeClr>
          </a:solidFill>
        </p:spPr>
        <p:txBody>
          <a:bodyPr wrap="square">
            <a:spAutoFit/>
          </a:bodyPr>
          <a:lstStyle/>
          <a:p>
            <a:r>
              <a:rPr lang="en-US" sz="1400" b="1" dirty="0" smtClean="0">
                <a:latin typeface="Arial" pitchFamily="34" charset="0"/>
                <a:cs typeface="Arial" pitchFamily="34" charset="0"/>
              </a:rPr>
              <a:t>5. Rural Entertainment Service + Propagation</a:t>
            </a:r>
          </a:p>
        </p:txBody>
      </p:sp>
      <p:sp>
        <p:nvSpPr>
          <p:cNvPr id="89" name="Rectangle 88"/>
          <p:cNvSpPr/>
          <p:nvPr/>
        </p:nvSpPr>
        <p:spPr>
          <a:xfrm>
            <a:off x="695488" y="3613904"/>
            <a:ext cx="4135592" cy="307777"/>
          </a:xfrm>
          <a:prstGeom prst="rect">
            <a:avLst/>
          </a:prstGeom>
          <a:solidFill>
            <a:schemeClr val="accent1">
              <a:lumMod val="20000"/>
              <a:lumOff val="80000"/>
            </a:schemeClr>
          </a:solidFill>
        </p:spPr>
        <p:txBody>
          <a:bodyPr wrap="square">
            <a:spAutoFit/>
          </a:bodyPr>
          <a:lstStyle/>
          <a:p>
            <a:r>
              <a:rPr lang="en-US" altLang="zh-CN" sz="1400" b="1" dirty="0" smtClean="0">
                <a:latin typeface="Arial" pitchFamily="34" charset="0"/>
                <a:cs typeface="Arial" pitchFamily="34" charset="0"/>
              </a:rPr>
              <a:t>4. Rural Education/Health care Public Services</a:t>
            </a:r>
            <a:endParaRPr lang="en-US" sz="1400" b="1" dirty="0">
              <a:latin typeface="Arial" pitchFamily="34" charset="0"/>
              <a:cs typeface="Arial" pitchFamily="34" charset="0"/>
            </a:endParaRPr>
          </a:p>
        </p:txBody>
      </p:sp>
      <p:sp>
        <p:nvSpPr>
          <p:cNvPr id="91" name="Rectangle 90"/>
          <p:cNvSpPr/>
          <p:nvPr/>
        </p:nvSpPr>
        <p:spPr>
          <a:xfrm>
            <a:off x="632460" y="1815435"/>
            <a:ext cx="4739640" cy="307777"/>
          </a:xfrm>
          <a:prstGeom prst="rect">
            <a:avLst/>
          </a:prstGeom>
        </p:spPr>
        <p:txBody>
          <a:bodyPr wrap="square">
            <a:spAutoFit/>
          </a:bodyPr>
          <a:lstStyle/>
          <a:p>
            <a:r>
              <a:rPr lang="en-US" sz="1400" b="1" u="sng" dirty="0" smtClean="0">
                <a:latin typeface="Arial" pitchFamily="34" charset="0"/>
                <a:ea typeface="微软雅黑" pitchFamily="34" charset="-122"/>
                <a:cs typeface="Arial" pitchFamily="34" charset="0"/>
              </a:rPr>
              <a:t>Government  Push on Rural MBB  Internet “Last Mile”</a:t>
            </a:r>
          </a:p>
        </p:txBody>
      </p:sp>
      <p:pic>
        <p:nvPicPr>
          <p:cNvPr id="1028" name="Picture 4"/>
          <p:cNvPicPr>
            <a:picLocks noChangeAspect="1" noChangeArrowheads="1"/>
          </p:cNvPicPr>
          <p:nvPr/>
        </p:nvPicPr>
        <p:blipFill>
          <a:blip r:embed="rId5" cstate="print"/>
          <a:srcRect/>
          <a:stretch>
            <a:fillRect/>
          </a:stretch>
        </p:blipFill>
        <p:spPr bwMode="auto">
          <a:xfrm>
            <a:off x="6286500" y="2234660"/>
            <a:ext cx="2186940" cy="1888590"/>
          </a:xfrm>
          <a:prstGeom prst="rect">
            <a:avLst/>
          </a:prstGeom>
          <a:noFill/>
          <a:ln w="9525">
            <a:noFill/>
            <a:miter lim="800000"/>
            <a:headEnd/>
            <a:tailEnd/>
          </a:ln>
        </p:spPr>
      </p:pic>
      <p:sp>
        <p:nvSpPr>
          <p:cNvPr id="46" name="Rounded Rectangle 45"/>
          <p:cNvSpPr/>
          <p:nvPr/>
        </p:nvSpPr>
        <p:spPr bwMode="auto">
          <a:xfrm>
            <a:off x="693420" y="4413568"/>
            <a:ext cx="7848600" cy="516572"/>
          </a:xfrm>
          <a:prstGeom prst="roundRect">
            <a:avLst/>
          </a:prstGeom>
          <a:solidFill>
            <a:schemeClr val="accent5"/>
          </a:solidFill>
          <a:ln>
            <a:solidFill>
              <a:srgbClr val="FF66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600" b="1" dirty="0" smtClean="0">
                <a:latin typeface="Arial" pitchFamily="34" charset="0"/>
                <a:ea typeface="微软雅黑" pitchFamily="34" charset="-122"/>
                <a:cs typeface="Arial" pitchFamily="34" charset="0"/>
              </a:rPr>
              <a:t>Technology Neutrality : </a:t>
            </a:r>
            <a:r>
              <a:rPr lang="en-US" sz="1600" b="1" dirty="0" smtClean="0">
                <a:solidFill>
                  <a:srgbClr val="C00000"/>
                </a:solidFill>
                <a:latin typeface="Arial" pitchFamily="34" charset="0"/>
                <a:ea typeface="微软雅黑" pitchFamily="34" charset="-122"/>
                <a:cs typeface="Arial" pitchFamily="34" charset="0"/>
              </a:rPr>
              <a:t>900Mhz@ 2015, 1800Mhz @ 2015 </a:t>
            </a:r>
            <a:r>
              <a:rPr lang="en-US" sz="1400" b="1" dirty="0" smtClean="0">
                <a:solidFill>
                  <a:srgbClr val="C00000"/>
                </a:solidFill>
                <a:latin typeface="Arial" pitchFamily="34" charset="0"/>
                <a:ea typeface="微软雅黑" pitchFamily="34" charset="-122"/>
                <a:cs typeface="Arial" pitchFamily="34" charset="0"/>
              </a:rPr>
              <a:t>; </a:t>
            </a:r>
            <a:r>
              <a:rPr lang="en-US" sz="1600" b="1" dirty="0" smtClean="0">
                <a:solidFill>
                  <a:srgbClr val="C00000"/>
                </a:solidFill>
                <a:latin typeface="Arial" pitchFamily="34" charset="0"/>
                <a:ea typeface="微软雅黑" pitchFamily="34" charset="-122"/>
                <a:cs typeface="Arial" pitchFamily="34" charset="0"/>
              </a:rPr>
              <a:t>Enable UL900/L1800</a:t>
            </a:r>
            <a:endParaRPr lang="en-US" sz="1600" b="1" dirty="0">
              <a:solidFill>
                <a:srgbClr val="C00000"/>
              </a:solidFill>
              <a:latin typeface="Arial" pitchFamily="34" charset="0"/>
              <a:ea typeface="微软雅黑" pitchFamily="34" charset="-122"/>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p:cNvPicPr>
            <a:picLocks noChangeAspect="1" noChangeArrowheads="1"/>
          </p:cNvPicPr>
          <p:nvPr/>
        </p:nvPicPr>
        <p:blipFill>
          <a:blip r:embed="rId3" cstate="print"/>
          <a:srcRect/>
          <a:stretch>
            <a:fillRect/>
          </a:stretch>
        </p:blipFill>
        <p:spPr bwMode="auto">
          <a:xfrm>
            <a:off x="1242060" y="678180"/>
            <a:ext cx="869360" cy="632460"/>
          </a:xfrm>
          <a:prstGeom prst="rect">
            <a:avLst/>
          </a:prstGeom>
          <a:noFill/>
          <a:ln w="9525">
            <a:solidFill>
              <a:schemeClr val="accent3">
                <a:lumMod val="75000"/>
              </a:schemeClr>
            </a:solidFill>
            <a:miter lim="800000"/>
            <a:headEnd/>
            <a:tailEnd/>
          </a:ln>
        </p:spPr>
      </p:pic>
      <p:sp>
        <p:nvSpPr>
          <p:cNvPr id="101" name="Text Box 8"/>
          <p:cNvSpPr txBox="1">
            <a:spLocks noChangeArrowheads="1"/>
          </p:cNvSpPr>
          <p:nvPr/>
        </p:nvSpPr>
        <p:spPr bwMode="auto">
          <a:xfrm>
            <a:off x="7620" y="-160017"/>
            <a:ext cx="9418320" cy="771788"/>
          </a:xfrm>
          <a:prstGeom prst="rect">
            <a:avLst/>
          </a:prstGeom>
          <a:noFill/>
          <a:ln w="9525" algn="ctr">
            <a:noFill/>
            <a:miter lim="800000"/>
            <a:headEnd/>
            <a:tailEnd/>
          </a:ln>
        </p:spPr>
        <p:txBody>
          <a:bodyPr vert="horz" wrap="square" lIns="68564" tIns="34282" rIns="68564" bIns="34282" numCol="1" anchor="ctr" anchorCtr="0" compatLnSpc="1">
            <a:prstTxWarp prst="textNoShape">
              <a:avLst/>
            </a:prstTxWarp>
          </a:bodyPr>
          <a:lstStyle/>
          <a:p>
            <a:pPr eaLnBrk="0" hangingPunct="0">
              <a:defRPr/>
            </a:pPr>
            <a:r>
              <a:rPr lang="en-US" altLang="zh-CN" sz="2200" b="1" dirty="0" smtClean="0">
                <a:latin typeface="Arial" pitchFamily="34" charset="0"/>
                <a:ea typeface="微软雅黑" pitchFamily="34" charset="-122"/>
                <a:cs typeface="Arial" pitchFamily="34" charset="0"/>
              </a:rPr>
              <a:t>Key Actions China Government Promote National Digitalization</a:t>
            </a:r>
          </a:p>
        </p:txBody>
      </p:sp>
      <p:grpSp>
        <p:nvGrpSpPr>
          <p:cNvPr id="2" name="Group 140"/>
          <p:cNvGrpSpPr/>
          <p:nvPr/>
        </p:nvGrpSpPr>
        <p:grpSpPr>
          <a:xfrm>
            <a:off x="8031831" y="785289"/>
            <a:ext cx="502570" cy="327232"/>
            <a:chOff x="1362094" y="3830516"/>
            <a:chExt cx="519398" cy="463079"/>
          </a:xfrm>
        </p:grpSpPr>
        <p:grpSp>
          <p:nvGrpSpPr>
            <p:cNvPr id="3" name="Freeform 108"/>
            <p:cNvGrpSpPr>
              <a:grpSpLocks/>
            </p:cNvGrpSpPr>
            <p:nvPr/>
          </p:nvGrpSpPr>
          <p:grpSpPr bwMode="auto">
            <a:xfrm>
              <a:off x="1362094" y="3830516"/>
              <a:ext cx="519398" cy="463079"/>
              <a:chOff x="3160397" y="1238782"/>
              <a:chExt cx="3053287" cy="1199618"/>
            </a:xfrm>
          </p:grpSpPr>
          <p:pic>
            <p:nvPicPr>
              <p:cNvPr id="176" name="Freeform 108"/>
              <p:cNvPicPr>
                <a:picLocks noChangeArrowheads="1"/>
              </p:cNvPicPr>
              <p:nvPr/>
            </p:nvPicPr>
            <p:blipFill>
              <a:blip r:embed="rId4" cstate="print"/>
              <a:srcRect/>
              <a:stretch>
                <a:fillRect/>
              </a:stretch>
            </p:blipFill>
            <p:spPr bwMode="auto">
              <a:xfrm>
                <a:off x="3255264" y="1274064"/>
                <a:ext cx="2944368" cy="1164336"/>
              </a:xfrm>
              <a:prstGeom prst="rect">
                <a:avLst/>
              </a:prstGeom>
              <a:noFill/>
              <a:ln w="9525">
                <a:noFill/>
                <a:miter lim="800000"/>
                <a:headEnd/>
                <a:tailEnd/>
              </a:ln>
            </p:spPr>
          </p:pic>
          <p:sp>
            <p:nvSpPr>
              <p:cNvPr id="177" name="Text Box 98"/>
              <p:cNvSpPr txBox="1">
                <a:spLocks noChangeArrowheads="1"/>
              </p:cNvSpPr>
              <p:nvPr/>
            </p:nvSpPr>
            <p:spPr bwMode="auto">
              <a:xfrm>
                <a:off x="3160397" y="1238782"/>
                <a:ext cx="3053287" cy="1176098"/>
              </a:xfrm>
              <a:prstGeom prst="rect">
                <a:avLst/>
              </a:prstGeom>
              <a:noFill/>
              <a:ln>
                <a:noFill/>
              </a:ln>
              <a:extLst/>
            </p:spPr>
            <p:txBody>
              <a:bodyPr vert="eaVert" wrap="none" lIns="83466" tIns="41733" rIns="83466" bIns="41733" anchor="ctr"/>
              <a:lstStyle/>
              <a:p>
                <a:pPr algn="ctr" defTabSz="548342"/>
                <a:endParaRPr lang="zh-CN" altLang="en-US" sz="800" dirty="0">
                  <a:solidFill>
                    <a:srgbClr val="000000"/>
                  </a:solidFill>
                  <a:latin typeface="Arial" pitchFamily="34" charset="0"/>
                  <a:ea typeface="华文细黑" pitchFamily="2" charset="-122"/>
                  <a:cs typeface="Arial" pitchFamily="34" charset="0"/>
                </a:endParaRPr>
              </a:p>
            </p:txBody>
          </p:sp>
        </p:grpSp>
        <p:sp>
          <p:nvSpPr>
            <p:cNvPr id="170" name="椭圆 169"/>
            <p:cNvSpPr>
              <a:spLocks noChangeArrowheads="1"/>
            </p:cNvSpPr>
            <p:nvPr/>
          </p:nvSpPr>
          <p:spPr bwMode="auto">
            <a:xfrm rot="1354162">
              <a:off x="1454737" y="3989417"/>
              <a:ext cx="138666" cy="171008"/>
            </a:xfrm>
            <a:prstGeom prst="ellipse">
              <a:avLst/>
            </a:prstGeom>
            <a:noFill/>
            <a:ln w="22225" cap="rnd" algn="ctr">
              <a:solidFill>
                <a:srgbClr val="0099CC"/>
              </a:solidFill>
              <a:prstDash val="sysDot"/>
              <a:round/>
              <a:headEnd/>
              <a:tailEnd/>
            </a:ln>
          </p:spPr>
          <p:txBody>
            <a:bodyPr wrap="none" lIns="83483" tIns="41741" rIns="83483" bIns="41741" anchor="ctr"/>
            <a:lstStyle/>
            <a:p>
              <a:pPr algn="ctr" defTabSz="625658"/>
              <a:endParaRPr lang="zh-CN" altLang="en-US" sz="800" dirty="0">
                <a:solidFill>
                  <a:srgbClr val="000000"/>
                </a:solidFill>
                <a:effectLst>
                  <a:outerShdw blurRad="38100" dist="38100" dir="2700000" algn="tl">
                    <a:srgbClr val="C0C0C0"/>
                  </a:outerShdw>
                </a:effectLst>
                <a:latin typeface="Arial" pitchFamily="34" charset="0"/>
                <a:cs typeface="Arial" pitchFamily="34" charset="0"/>
              </a:endParaRPr>
            </a:p>
          </p:txBody>
        </p:sp>
        <p:sp>
          <p:nvSpPr>
            <p:cNvPr id="171" name="椭圆 170"/>
            <p:cNvSpPr>
              <a:spLocks noChangeArrowheads="1"/>
            </p:cNvSpPr>
            <p:nvPr/>
          </p:nvSpPr>
          <p:spPr bwMode="auto">
            <a:xfrm rot="20245838" flipH="1">
              <a:off x="1663333" y="3978822"/>
              <a:ext cx="138068" cy="172521"/>
            </a:xfrm>
            <a:prstGeom prst="ellipse">
              <a:avLst/>
            </a:prstGeom>
            <a:noFill/>
            <a:ln w="22225" cap="rnd" algn="ctr">
              <a:solidFill>
                <a:srgbClr val="0099CC"/>
              </a:solidFill>
              <a:prstDash val="sysDot"/>
              <a:round/>
              <a:headEnd/>
              <a:tailEnd/>
            </a:ln>
          </p:spPr>
          <p:txBody>
            <a:bodyPr wrap="none" lIns="83483" tIns="41741" rIns="83483" bIns="41741" anchor="ctr"/>
            <a:lstStyle/>
            <a:p>
              <a:pPr algn="ctr" defTabSz="625658"/>
              <a:endParaRPr lang="zh-CN" altLang="en-US" sz="800" dirty="0">
                <a:solidFill>
                  <a:srgbClr val="000000"/>
                </a:solidFill>
                <a:effectLst>
                  <a:outerShdw blurRad="38100" dist="38100" dir="2700000" algn="tl">
                    <a:srgbClr val="C0C0C0"/>
                  </a:outerShdw>
                </a:effectLst>
                <a:latin typeface="Arial" pitchFamily="34" charset="0"/>
                <a:cs typeface="Arial" pitchFamily="34" charset="0"/>
              </a:endParaRPr>
            </a:p>
          </p:txBody>
        </p:sp>
        <p:sp>
          <p:nvSpPr>
            <p:cNvPr id="172" name="椭圆 171"/>
            <p:cNvSpPr>
              <a:spLocks noChangeArrowheads="1"/>
            </p:cNvSpPr>
            <p:nvPr/>
          </p:nvSpPr>
          <p:spPr bwMode="auto">
            <a:xfrm>
              <a:off x="1582643" y="3872888"/>
              <a:ext cx="90850" cy="266347"/>
            </a:xfrm>
            <a:prstGeom prst="ellipse">
              <a:avLst/>
            </a:prstGeom>
            <a:noFill/>
            <a:ln w="22225" cap="rnd" algn="ctr">
              <a:solidFill>
                <a:srgbClr val="0099CC"/>
              </a:solidFill>
              <a:prstDash val="sysDot"/>
              <a:round/>
              <a:headEnd/>
              <a:tailEnd/>
            </a:ln>
          </p:spPr>
          <p:txBody>
            <a:bodyPr wrap="none" lIns="83483" tIns="41741" rIns="83483" bIns="41741" anchor="ctr"/>
            <a:lstStyle/>
            <a:p>
              <a:pPr algn="ctr" defTabSz="625658"/>
              <a:endParaRPr lang="zh-CN" altLang="en-US" sz="800" dirty="0">
                <a:solidFill>
                  <a:srgbClr val="000000"/>
                </a:solidFill>
                <a:effectLst>
                  <a:outerShdw blurRad="38100" dist="38100" dir="2700000" algn="tl">
                    <a:srgbClr val="C0C0C0"/>
                  </a:outerShdw>
                </a:effectLst>
                <a:latin typeface="Arial" pitchFamily="34" charset="0"/>
                <a:cs typeface="Arial" pitchFamily="34" charset="0"/>
              </a:endParaRPr>
            </a:p>
          </p:txBody>
        </p:sp>
      </p:grpSp>
      <p:sp>
        <p:nvSpPr>
          <p:cNvPr id="174" name="TextBox 124"/>
          <p:cNvSpPr txBox="1">
            <a:spLocks noChangeArrowheads="1"/>
          </p:cNvSpPr>
          <p:nvPr/>
        </p:nvSpPr>
        <p:spPr bwMode="auto">
          <a:xfrm>
            <a:off x="8280943" y="1059234"/>
            <a:ext cx="773206" cy="153888"/>
          </a:xfrm>
          <a:prstGeom prst="rect">
            <a:avLst/>
          </a:prstGeom>
          <a:noFill/>
          <a:ln>
            <a:noFill/>
          </a:ln>
          <a:extLst/>
        </p:spPr>
        <p:txBody>
          <a:bodyPr wrap="square" lIns="0" tIns="0" rIns="0" bIns="0" anchor="ctr">
            <a:spAutoFit/>
          </a:bodyPr>
          <a:lstStyle/>
          <a:p>
            <a:pPr algn="ctr" defTabSz="625658"/>
            <a:r>
              <a:rPr lang="en-US" altLang="zh-CN" sz="1000" b="1" dirty="0" smtClean="0">
                <a:solidFill>
                  <a:srgbClr val="C00000"/>
                </a:solidFill>
                <a:latin typeface="Arial" pitchFamily="34" charset="0"/>
                <a:cs typeface="Arial" pitchFamily="34" charset="0"/>
              </a:rPr>
              <a:t>IT Cloud</a:t>
            </a:r>
            <a:endParaRPr lang="zh-CN" altLang="en-US" sz="1000" b="1" dirty="0">
              <a:solidFill>
                <a:srgbClr val="C00000"/>
              </a:solidFill>
              <a:latin typeface="Arial" pitchFamily="34" charset="0"/>
              <a:cs typeface="Arial" pitchFamily="34" charset="0"/>
            </a:endParaRPr>
          </a:p>
        </p:txBody>
      </p:sp>
      <p:pic>
        <p:nvPicPr>
          <p:cNvPr id="185" name="Picture 24"/>
          <p:cNvPicPr>
            <a:picLocks noChangeAspect="1" noChangeArrowheads="1"/>
          </p:cNvPicPr>
          <p:nvPr/>
        </p:nvPicPr>
        <p:blipFill rotWithShape="1">
          <a:blip r:embed="rId5" cstate="print">
            <a:extLst/>
          </a:blip>
          <a:srcRect t="23570"/>
          <a:stretch/>
        </p:blipFill>
        <p:spPr bwMode="auto">
          <a:xfrm>
            <a:off x="7216141" y="594361"/>
            <a:ext cx="751811" cy="399683"/>
          </a:xfrm>
          <a:prstGeom prst="roundRect">
            <a:avLst>
              <a:gd name="adj" fmla="val 9957"/>
            </a:avLst>
          </a:prstGeom>
          <a:noFill/>
          <a:ln w="12700">
            <a:solidFill>
              <a:schemeClr val="bg1"/>
            </a:solidFill>
            <a:miter lim="800000"/>
            <a:headEnd/>
            <a:tailEnd/>
          </a:ln>
          <a:effectLst>
            <a:outerShdw blurRad="63500" algn="ctr" rotWithShape="0">
              <a:prstClr val="black">
                <a:alpha val="40000"/>
              </a:prstClr>
            </a:outerShdw>
          </a:effectLst>
          <a:extLst/>
        </p:spPr>
      </p:pic>
      <p:grpSp>
        <p:nvGrpSpPr>
          <p:cNvPr id="4" name="Group 1"/>
          <p:cNvGrpSpPr>
            <a:grpSpLocks/>
          </p:cNvGrpSpPr>
          <p:nvPr/>
        </p:nvGrpSpPr>
        <p:grpSpPr bwMode="auto">
          <a:xfrm>
            <a:off x="7063740" y="1021080"/>
            <a:ext cx="1044326" cy="405394"/>
            <a:chOff x="2855913" y="4860956"/>
            <a:chExt cx="906462" cy="322307"/>
          </a:xfrm>
        </p:grpSpPr>
        <p:sp>
          <p:nvSpPr>
            <p:cNvPr id="187" name="AutoShape 36"/>
            <p:cNvSpPr>
              <a:spLocks noChangeArrowheads="1"/>
            </p:cNvSpPr>
            <p:nvPr/>
          </p:nvSpPr>
          <p:spPr bwMode="auto">
            <a:xfrm>
              <a:off x="2855913" y="4927640"/>
              <a:ext cx="906462" cy="238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6 w 21600"/>
                <a:gd name="T25" fmla="*/ 3176 h 21600"/>
                <a:gd name="T26" fmla="*/ 18444 w 21600"/>
                <a:gd name="T27" fmla="*/ 18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97" y="10800"/>
                  </a:moveTo>
                  <a:cubicBezTo>
                    <a:pt x="1097" y="16159"/>
                    <a:pt x="5441" y="20503"/>
                    <a:pt x="10800" y="20503"/>
                  </a:cubicBezTo>
                  <a:cubicBezTo>
                    <a:pt x="16159" y="20503"/>
                    <a:pt x="20503" y="16159"/>
                    <a:pt x="20503" y="10800"/>
                  </a:cubicBezTo>
                  <a:cubicBezTo>
                    <a:pt x="20503" y="5441"/>
                    <a:pt x="16159" y="1097"/>
                    <a:pt x="10800" y="1097"/>
                  </a:cubicBezTo>
                  <a:cubicBezTo>
                    <a:pt x="5441" y="1097"/>
                    <a:pt x="1097" y="5441"/>
                    <a:pt x="1097" y="10800"/>
                  </a:cubicBezTo>
                  <a:close/>
                </a:path>
              </a:pathLst>
            </a:custGeom>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2700000" scaled="1"/>
            </a:gradFill>
            <a:ln w="9525">
              <a:noFill/>
              <a:miter lim="800000"/>
              <a:headEnd/>
              <a:tailEnd/>
            </a:ln>
          </p:spPr>
          <p:txBody>
            <a:bodyPr wrap="none" anchor="ctr"/>
            <a:lstStyle/>
            <a:p>
              <a:endParaRPr lang="zh-CN" altLang="en-US">
                <a:solidFill>
                  <a:srgbClr val="000000"/>
                </a:solidFill>
                <a:latin typeface="Arial" pitchFamily="34" charset="0"/>
                <a:cs typeface="Arial" pitchFamily="34" charset="0"/>
              </a:endParaRPr>
            </a:p>
          </p:txBody>
        </p:sp>
        <p:sp>
          <p:nvSpPr>
            <p:cNvPr id="188" name="Rectangle 38"/>
            <p:cNvSpPr>
              <a:spLocks noChangeArrowheads="1"/>
            </p:cNvSpPr>
            <p:nvPr/>
          </p:nvSpPr>
          <p:spPr bwMode="auto">
            <a:xfrm>
              <a:off x="3219451" y="4884771"/>
              <a:ext cx="128587" cy="76211"/>
            </a:xfrm>
            <a:prstGeom prst="rect">
              <a:avLst/>
            </a:prstGeom>
            <a:solidFill>
              <a:srgbClr val="FFFFFF"/>
            </a:solidFill>
            <a:ln w="25400">
              <a:solidFill>
                <a:schemeClr val="bg1">
                  <a:lumMod val="65000"/>
                </a:schemeClr>
              </a:solidFill>
              <a:miter lim="800000"/>
              <a:headEnd/>
              <a:tailEnd/>
            </a:ln>
          </p:spPr>
          <p:txBody>
            <a:bodyPr wrap="none" lIns="0" tIns="0" rIns="0" bIns="0" anchor="ctr"/>
            <a:lstStyle/>
            <a:p>
              <a:endParaRPr lang="zh-CN" altLang="en-US" sz="1200" dirty="0">
                <a:solidFill>
                  <a:srgbClr val="000000"/>
                </a:solidFill>
                <a:latin typeface="Arial" pitchFamily="34" charset="0"/>
                <a:cs typeface="Arial" pitchFamily="34" charset="0"/>
              </a:endParaRPr>
            </a:p>
          </p:txBody>
        </p:sp>
        <p:sp>
          <p:nvSpPr>
            <p:cNvPr id="189" name="Freeform 40"/>
            <p:cNvSpPr>
              <a:spLocks/>
            </p:cNvSpPr>
            <p:nvPr/>
          </p:nvSpPr>
          <p:spPr bwMode="auto">
            <a:xfrm rot="10894235" flipH="1">
              <a:off x="3338513" y="4956219"/>
              <a:ext cx="44450" cy="31754"/>
            </a:xfrm>
            <a:custGeom>
              <a:avLst/>
              <a:gdLst>
                <a:gd name="T0" fmla="*/ 2147483647 w 209"/>
                <a:gd name="T1" fmla="*/ 2147483647 h 81"/>
                <a:gd name="T2" fmla="*/ 2147483647 w 209"/>
                <a:gd name="T3" fmla="*/ 2147483647 h 81"/>
                <a:gd name="T4" fmla="*/ 0 w 209"/>
                <a:gd name="T5" fmla="*/ 0 h 81"/>
                <a:gd name="T6" fmla="*/ 0 w 209"/>
                <a:gd name="T7" fmla="*/ 2147483647 h 81"/>
                <a:gd name="T8" fmla="*/ 2147483647 w 209"/>
                <a:gd name="T9" fmla="*/ 2147483647 h 81"/>
                <a:gd name="T10" fmla="*/ 0 60000 65536"/>
                <a:gd name="T11" fmla="*/ 0 60000 65536"/>
                <a:gd name="T12" fmla="*/ 0 60000 65536"/>
                <a:gd name="T13" fmla="*/ 0 60000 65536"/>
                <a:gd name="T14" fmla="*/ 0 60000 65536"/>
                <a:gd name="T15" fmla="*/ 0 w 209"/>
                <a:gd name="T16" fmla="*/ 0 h 81"/>
                <a:gd name="T17" fmla="*/ 209 w 209"/>
                <a:gd name="T18" fmla="*/ 81 h 81"/>
              </a:gdLst>
              <a:ahLst/>
              <a:cxnLst>
                <a:cxn ang="T10">
                  <a:pos x="T0" y="T1"/>
                </a:cxn>
                <a:cxn ang="T11">
                  <a:pos x="T2" y="T3"/>
                </a:cxn>
                <a:cxn ang="T12">
                  <a:pos x="T4" y="T5"/>
                </a:cxn>
                <a:cxn ang="T13">
                  <a:pos x="T6" y="T7"/>
                </a:cxn>
                <a:cxn ang="T14">
                  <a:pos x="T8" y="T9"/>
                </a:cxn>
              </a:cxnLst>
              <a:rect l="T15" t="T16" r="T17" b="T18"/>
              <a:pathLst>
                <a:path w="209" h="81">
                  <a:moveTo>
                    <a:pt x="196" y="81"/>
                  </a:moveTo>
                  <a:lnTo>
                    <a:pt x="209" y="61"/>
                  </a:lnTo>
                  <a:lnTo>
                    <a:pt x="19" y="0"/>
                  </a:lnTo>
                  <a:lnTo>
                    <a:pt x="0" y="20"/>
                  </a:lnTo>
                  <a:lnTo>
                    <a:pt x="196" y="81"/>
                  </a:lnTo>
                </a:path>
              </a:pathLst>
            </a:custGeom>
            <a:solidFill>
              <a:srgbClr val="0079A4"/>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190" name="Freeform 41"/>
            <p:cNvSpPr>
              <a:spLocks/>
            </p:cNvSpPr>
            <p:nvPr/>
          </p:nvSpPr>
          <p:spPr bwMode="auto">
            <a:xfrm rot="10894235" flipH="1">
              <a:off x="3381375" y="4889534"/>
              <a:ext cx="3175" cy="76210"/>
            </a:xfrm>
            <a:custGeom>
              <a:avLst/>
              <a:gdLst>
                <a:gd name="T0" fmla="*/ 0 w 14"/>
                <a:gd name="T1" fmla="*/ 2147483647 h 201"/>
                <a:gd name="T2" fmla="*/ 0 w 14"/>
                <a:gd name="T3" fmla="*/ 2147483647 h 201"/>
                <a:gd name="T4" fmla="*/ 0 w 14"/>
                <a:gd name="T5" fmla="*/ 0 h 201"/>
                <a:gd name="T6" fmla="*/ 0 w 14"/>
                <a:gd name="T7" fmla="*/ 2147483647 h 201"/>
                <a:gd name="T8" fmla="*/ 0 w 14"/>
                <a:gd name="T9" fmla="*/ 2147483647 h 201"/>
                <a:gd name="T10" fmla="*/ 0 60000 65536"/>
                <a:gd name="T11" fmla="*/ 0 60000 65536"/>
                <a:gd name="T12" fmla="*/ 0 60000 65536"/>
                <a:gd name="T13" fmla="*/ 0 60000 65536"/>
                <a:gd name="T14" fmla="*/ 0 60000 65536"/>
                <a:gd name="T15" fmla="*/ 0 w 14"/>
                <a:gd name="T16" fmla="*/ 0 h 201"/>
                <a:gd name="T17" fmla="*/ 14 w 14"/>
                <a:gd name="T18" fmla="*/ 201 h 201"/>
              </a:gdLst>
              <a:ahLst/>
              <a:cxnLst>
                <a:cxn ang="T10">
                  <a:pos x="T0" y="T1"/>
                </a:cxn>
                <a:cxn ang="T11">
                  <a:pos x="T2" y="T3"/>
                </a:cxn>
                <a:cxn ang="T12">
                  <a:pos x="T4" y="T5"/>
                </a:cxn>
                <a:cxn ang="T13">
                  <a:pos x="T6" y="T7"/>
                </a:cxn>
                <a:cxn ang="T14">
                  <a:pos x="T8" y="T9"/>
                </a:cxn>
              </a:cxnLst>
              <a:rect l="T15" t="T16" r="T17" b="T18"/>
              <a:pathLst>
                <a:path w="14" h="201">
                  <a:moveTo>
                    <a:pt x="0" y="201"/>
                  </a:moveTo>
                  <a:lnTo>
                    <a:pt x="14" y="181"/>
                  </a:lnTo>
                  <a:lnTo>
                    <a:pt x="14" y="0"/>
                  </a:lnTo>
                  <a:lnTo>
                    <a:pt x="0" y="20"/>
                  </a:lnTo>
                  <a:lnTo>
                    <a:pt x="0" y="201"/>
                  </a:lnTo>
                </a:path>
              </a:pathLst>
            </a:custGeom>
            <a:gradFill rotWithShape="0">
              <a:gsLst>
                <a:gs pos="0">
                  <a:srgbClr val="333399"/>
                </a:gs>
                <a:gs pos="100000">
                  <a:srgbClr val="6969B4"/>
                </a:gs>
              </a:gsLst>
              <a:lin ang="0" scaled="1"/>
            </a:gradFill>
            <a:ln w="0">
              <a:solidFill>
                <a:srgbClr val="61BFF3"/>
              </a:solidFill>
              <a:round/>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191" name="Freeform 42"/>
            <p:cNvSpPr>
              <a:spLocks/>
            </p:cNvSpPr>
            <p:nvPr/>
          </p:nvSpPr>
          <p:spPr bwMode="auto">
            <a:xfrm rot="10894235" flipH="1">
              <a:off x="3341688" y="4862544"/>
              <a:ext cx="41275" cy="115903"/>
            </a:xfrm>
            <a:custGeom>
              <a:avLst/>
              <a:gdLst>
                <a:gd name="T0" fmla="*/ 0 w 194"/>
                <a:gd name="T1" fmla="*/ 0 h 312"/>
                <a:gd name="T2" fmla="*/ 2147483647 w 194"/>
                <a:gd name="T3" fmla="*/ 2147483647 h 312"/>
                <a:gd name="T4" fmla="*/ 2147483647 w 194"/>
                <a:gd name="T5" fmla="*/ 2147483647 h 312"/>
                <a:gd name="T6" fmla="*/ 0 w 194"/>
                <a:gd name="T7" fmla="*/ 2147483647 h 312"/>
                <a:gd name="T8" fmla="*/ 0 w 194"/>
                <a:gd name="T9" fmla="*/ 0 h 312"/>
                <a:gd name="T10" fmla="*/ 0 60000 65536"/>
                <a:gd name="T11" fmla="*/ 0 60000 65536"/>
                <a:gd name="T12" fmla="*/ 0 60000 65536"/>
                <a:gd name="T13" fmla="*/ 0 60000 65536"/>
                <a:gd name="T14" fmla="*/ 0 60000 65536"/>
                <a:gd name="T15" fmla="*/ 0 w 194"/>
                <a:gd name="T16" fmla="*/ 0 h 312"/>
                <a:gd name="T17" fmla="*/ 194 w 194"/>
                <a:gd name="T18" fmla="*/ 312 h 312"/>
              </a:gdLst>
              <a:ahLst/>
              <a:cxnLst>
                <a:cxn ang="T10">
                  <a:pos x="T0" y="T1"/>
                </a:cxn>
                <a:cxn ang="T11">
                  <a:pos x="T2" y="T3"/>
                </a:cxn>
                <a:cxn ang="T12">
                  <a:pos x="T4" y="T5"/>
                </a:cxn>
                <a:cxn ang="T13">
                  <a:pos x="T6" y="T7"/>
                </a:cxn>
                <a:cxn ang="T14">
                  <a:pos x="T8" y="T9"/>
                </a:cxn>
              </a:cxnLst>
              <a:rect l="T15" t="T16" r="T17" b="T18"/>
              <a:pathLst>
                <a:path w="194" h="312">
                  <a:moveTo>
                    <a:pt x="0" y="0"/>
                  </a:moveTo>
                  <a:lnTo>
                    <a:pt x="194" y="61"/>
                  </a:lnTo>
                  <a:lnTo>
                    <a:pt x="194" y="244"/>
                  </a:lnTo>
                  <a:lnTo>
                    <a:pt x="0" y="312"/>
                  </a:lnTo>
                  <a:lnTo>
                    <a:pt x="0" y="0"/>
                  </a:lnTo>
                </a:path>
              </a:pathLst>
            </a:custGeom>
            <a:solidFill>
              <a:srgbClr val="0099CC"/>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192" name="Freeform 44"/>
            <p:cNvSpPr>
              <a:spLocks/>
            </p:cNvSpPr>
            <p:nvPr/>
          </p:nvSpPr>
          <p:spPr bwMode="auto">
            <a:xfrm rot="-10705765">
              <a:off x="3187700" y="4953043"/>
              <a:ext cx="42863" cy="30167"/>
            </a:xfrm>
            <a:custGeom>
              <a:avLst/>
              <a:gdLst>
                <a:gd name="T0" fmla="*/ 2147483647 w 209"/>
                <a:gd name="T1" fmla="*/ 2147483647 h 81"/>
                <a:gd name="T2" fmla="*/ 2147483647 w 209"/>
                <a:gd name="T3" fmla="*/ 2147483647 h 81"/>
                <a:gd name="T4" fmla="*/ 0 w 209"/>
                <a:gd name="T5" fmla="*/ 0 h 81"/>
                <a:gd name="T6" fmla="*/ 0 w 209"/>
                <a:gd name="T7" fmla="*/ 2147483647 h 81"/>
                <a:gd name="T8" fmla="*/ 2147483647 w 209"/>
                <a:gd name="T9" fmla="*/ 2147483647 h 81"/>
                <a:gd name="T10" fmla="*/ 0 60000 65536"/>
                <a:gd name="T11" fmla="*/ 0 60000 65536"/>
                <a:gd name="T12" fmla="*/ 0 60000 65536"/>
                <a:gd name="T13" fmla="*/ 0 60000 65536"/>
                <a:gd name="T14" fmla="*/ 0 60000 65536"/>
                <a:gd name="T15" fmla="*/ 0 w 209"/>
                <a:gd name="T16" fmla="*/ 0 h 81"/>
                <a:gd name="T17" fmla="*/ 209 w 209"/>
                <a:gd name="T18" fmla="*/ 81 h 81"/>
              </a:gdLst>
              <a:ahLst/>
              <a:cxnLst>
                <a:cxn ang="T10">
                  <a:pos x="T0" y="T1"/>
                </a:cxn>
                <a:cxn ang="T11">
                  <a:pos x="T2" y="T3"/>
                </a:cxn>
                <a:cxn ang="T12">
                  <a:pos x="T4" y="T5"/>
                </a:cxn>
                <a:cxn ang="T13">
                  <a:pos x="T6" y="T7"/>
                </a:cxn>
                <a:cxn ang="T14">
                  <a:pos x="T8" y="T9"/>
                </a:cxn>
              </a:cxnLst>
              <a:rect l="T15" t="T16" r="T17" b="T18"/>
              <a:pathLst>
                <a:path w="209" h="81">
                  <a:moveTo>
                    <a:pt x="196" y="81"/>
                  </a:moveTo>
                  <a:lnTo>
                    <a:pt x="209" y="61"/>
                  </a:lnTo>
                  <a:lnTo>
                    <a:pt x="19" y="0"/>
                  </a:lnTo>
                  <a:lnTo>
                    <a:pt x="0" y="20"/>
                  </a:lnTo>
                  <a:lnTo>
                    <a:pt x="196" y="81"/>
                  </a:lnTo>
                </a:path>
              </a:pathLst>
            </a:custGeom>
            <a:solidFill>
              <a:srgbClr val="0079A4"/>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193" name="Freeform 45"/>
            <p:cNvSpPr>
              <a:spLocks/>
            </p:cNvSpPr>
            <p:nvPr/>
          </p:nvSpPr>
          <p:spPr bwMode="auto">
            <a:xfrm rot="-10705765">
              <a:off x="3189288" y="4884772"/>
              <a:ext cx="3175" cy="76210"/>
            </a:xfrm>
            <a:custGeom>
              <a:avLst/>
              <a:gdLst>
                <a:gd name="T0" fmla="*/ 0 w 14"/>
                <a:gd name="T1" fmla="*/ 2147483647 h 201"/>
                <a:gd name="T2" fmla="*/ 0 w 14"/>
                <a:gd name="T3" fmla="*/ 2147483647 h 201"/>
                <a:gd name="T4" fmla="*/ 0 w 14"/>
                <a:gd name="T5" fmla="*/ 0 h 201"/>
                <a:gd name="T6" fmla="*/ 0 w 14"/>
                <a:gd name="T7" fmla="*/ 2147483647 h 201"/>
                <a:gd name="T8" fmla="*/ 0 w 14"/>
                <a:gd name="T9" fmla="*/ 2147483647 h 201"/>
                <a:gd name="T10" fmla="*/ 0 60000 65536"/>
                <a:gd name="T11" fmla="*/ 0 60000 65536"/>
                <a:gd name="T12" fmla="*/ 0 60000 65536"/>
                <a:gd name="T13" fmla="*/ 0 60000 65536"/>
                <a:gd name="T14" fmla="*/ 0 60000 65536"/>
                <a:gd name="T15" fmla="*/ 0 w 14"/>
                <a:gd name="T16" fmla="*/ 0 h 201"/>
                <a:gd name="T17" fmla="*/ 14 w 14"/>
                <a:gd name="T18" fmla="*/ 201 h 201"/>
              </a:gdLst>
              <a:ahLst/>
              <a:cxnLst>
                <a:cxn ang="T10">
                  <a:pos x="T0" y="T1"/>
                </a:cxn>
                <a:cxn ang="T11">
                  <a:pos x="T2" y="T3"/>
                </a:cxn>
                <a:cxn ang="T12">
                  <a:pos x="T4" y="T5"/>
                </a:cxn>
                <a:cxn ang="T13">
                  <a:pos x="T6" y="T7"/>
                </a:cxn>
                <a:cxn ang="T14">
                  <a:pos x="T8" y="T9"/>
                </a:cxn>
              </a:cxnLst>
              <a:rect l="T15" t="T16" r="T17" b="T18"/>
              <a:pathLst>
                <a:path w="14" h="201">
                  <a:moveTo>
                    <a:pt x="0" y="201"/>
                  </a:moveTo>
                  <a:lnTo>
                    <a:pt x="14" y="181"/>
                  </a:lnTo>
                  <a:lnTo>
                    <a:pt x="14" y="0"/>
                  </a:lnTo>
                  <a:lnTo>
                    <a:pt x="0" y="20"/>
                  </a:lnTo>
                  <a:lnTo>
                    <a:pt x="0" y="201"/>
                  </a:lnTo>
                </a:path>
              </a:pathLst>
            </a:custGeom>
            <a:solidFill>
              <a:srgbClr val="00B0EE"/>
            </a:solidFill>
            <a:ln w="0">
              <a:solidFill>
                <a:srgbClr val="61BFF3"/>
              </a:solidFill>
              <a:round/>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194" name="Freeform 46"/>
            <p:cNvSpPr>
              <a:spLocks/>
            </p:cNvSpPr>
            <p:nvPr/>
          </p:nvSpPr>
          <p:spPr bwMode="auto">
            <a:xfrm rot="-10705765">
              <a:off x="3192463" y="4860956"/>
              <a:ext cx="39687" cy="115904"/>
            </a:xfrm>
            <a:custGeom>
              <a:avLst/>
              <a:gdLst>
                <a:gd name="T0" fmla="*/ 0 w 194"/>
                <a:gd name="T1" fmla="*/ 0 h 312"/>
                <a:gd name="T2" fmla="*/ 2147483647 w 194"/>
                <a:gd name="T3" fmla="*/ 2147483647 h 312"/>
                <a:gd name="T4" fmla="*/ 2147483647 w 194"/>
                <a:gd name="T5" fmla="*/ 2147483647 h 312"/>
                <a:gd name="T6" fmla="*/ 0 w 194"/>
                <a:gd name="T7" fmla="*/ 2147483647 h 312"/>
                <a:gd name="T8" fmla="*/ 0 w 194"/>
                <a:gd name="T9" fmla="*/ 0 h 312"/>
                <a:gd name="T10" fmla="*/ 0 60000 65536"/>
                <a:gd name="T11" fmla="*/ 0 60000 65536"/>
                <a:gd name="T12" fmla="*/ 0 60000 65536"/>
                <a:gd name="T13" fmla="*/ 0 60000 65536"/>
                <a:gd name="T14" fmla="*/ 0 60000 65536"/>
                <a:gd name="T15" fmla="*/ 0 w 194"/>
                <a:gd name="T16" fmla="*/ 0 h 312"/>
                <a:gd name="T17" fmla="*/ 194 w 194"/>
                <a:gd name="T18" fmla="*/ 312 h 312"/>
              </a:gdLst>
              <a:ahLst/>
              <a:cxnLst>
                <a:cxn ang="T10">
                  <a:pos x="T0" y="T1"/>
                </a:cxn>
                <a:cxn ang="T11">
                  <a:pos x="T2" y="T3"/>
                </a:cxn>
                <a:cxn ang="T12">
                  <a:pos x="T4" y="T5"/>
                </a:cxn>
                <a:cxn ang="T13">
                  <a:pos x="T6" y="T7"/>
                </a:cxn>
                <a:cxn ang="T14">
                  <a:pos x="T8" y="T9"/>
                </a:cxn>
              </a:cxnLst>
              <a:rect l="T15" t="T16" r="T17" b="T18"/>
              <a:pathLst>
                <a:path w="194" h="312">
                  <a:moveTo>
                    <a:pt x="0" y="0"/>
                  </a:moveTo>
                  <a:lnTo>
                    <a:pt x="194" y="61"/>
                  </a:lnTo>
                  <a:lnTo>
                    <a:pt x="194" y="244"/>
                  </a:lnTo>
                  <a:lnTo>
                    <a:pt x="0" y="312"/>
                  </a:lnTo>
                  <a:lnTo>
                    <a:pt x="0" y="0"/>
                  </a:lnTo>
                </a:path>
              </a:pathLst>
            </a:custGeom>
            <a:solidFill>
              <a:srgbClr val="0099CC"/>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195" name="Line 47"/>
            <p:cNvSpPr>
              <a:spLocks noChangeShapeType="1"/>
            </p:cNvSpPr>
            <p:nvPr/>
          </p:nvSpPr>
          <p:spPr bwMode="auto">
            <a:xfrm rot="10894235" flipH="1">
              <a:off x="3248026" y="4899061"/>
              <a:ext cx="106362" cy="0"/>
            </a:xfrm>
            <a:prstGeom prst="line">
              <a:avLst/>
            </a:prstGeom>
            <a:noFill/>
            <a:ln w="12700">
              <a:solidFill>
                <a:srgbClr val="990000"/>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196" name="Line 48"/>
            <p:cNvSpPr>
              <a:spLocks noChangeShapeType="1"/>
            </p:cNvSpPr>
            <p:nvPr/>
          </p:nvSpPr>
          <p:spPr bwMode="auto">
            <a:xfrm rot="10894235" flipH="1">
              <a:off x="3248026" y="4914939"/>
              <a:ext cx="106362" cy="0"/>
            </a:xfrm>
            <a:prstGeom prst="line">
              <a:avLst/>
            </a:prstGeom>
            <a:noFill/>
            <a:ln w="12700">
              <a:solidFill>
                <a:schemeClr val="accent2">
                  <a:lumMod val="90000"/>
                </a:schemeClr>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197" name="Line 49"/>
            <p:cNvSpPr>
              <a:spLocks noChangeShapeType="1"/>
            </p:cNvSpPr>
            <p:nvPr/>
          </p:nvSpPr>
          <p:spPr bwMode="auto">
            <a:xfrm rot="10894235" flipH="1">
              <a:off x="3235326" y="4932403"/>
              <a:ext cx="106362" cy="0"/>
            </a:xfrm>
            <a:prstGeom prst="line">
              <a:avLst/>
            </a:prstGeom>
            <a:noFill/>
            <a:ln w="12700">
              <a:solidFill>
                <a:srgbClr val="0099CC"/>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198" name="Line 50"/>
            <p:cNvSpPr>
              <a:spLocks noChangeShapeType="1"/>
            </p:cNvSpPr>
            <p:nvPr/>
          </p:nvSpPr>
          <p:spPr bwMode="auto">
            <a:xfrm rot="10894235" flipH="1">
              <a:off x="3235326" y="4949868"/>
              <a:ext cx="106362" cy="0"/>
            </a:xfrm>
            <a:prstGeom prst="line">
              <a:avLst/>
            </a:prstGeom>
            <a:noFill/>
            <a:ln w="12700">
              <a:solidFill>
                <a:srgbClr val="800080"/>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199" name="Rectangle 52"/>
            <p:cNvSpPr>
              <a:spLocks noChangeArrowheads="1"/>
            </p:cNvSpPr>
            <p:nvPr/>
          </p:nvSpPr>
          <p:spPr bwMode="auto">
            <a:xfrm>
              <a:off x="3532187" y="5083237"/>
              <a:ext cx="130175" cy="77798"/>
            </a:xfrm>
            <a:prstGeom prst="rect">
              <a:avLst/>
            </a:prstGeom>
            <a:solidFill>
              <a:srgbClr val="FFFFFF"/>
            </a:solidFill>
            <a:ln w="25400">
              <a:solidFill>
                <a:schemeClr val="bg1">
                  <a:lumMod val="65000"/>
                </a:schemeClr>
              </a:solidFill>
              <a:miter lim="800000"/>
              <a:headEnd/>
              <a:tailEnd/>
            </a:ln>
          </p:spPr>
          <p:txBody>
            <a:bodyPr wrap="none" lIns="0" tIns="0" rIns="0" bIns="0" anchor="ctr"/>
            <a:lstStyle/>
            <a:p>
              <a:endParaRPr lang="zh-CN" altLang="en-US" sz="1200" dirty="0">
                <a:solidFill>
                  <a:srgbClr val="000000"/>
                </a:solidFill>
                <a:latin typeface="Arial" pitchFamily="34" charset="0"/>
                <a:cs typeface="Arial" pitchFamily="34" charset="0"/>
              </a:endParaRPr>
            </a:p>
          </p:txBody>
        </p:sp>
        <p:sp>
          <p:nvSpPr>
            <p:cNvPr id="200" name="Freeform 54"/>
            <p:cNvSpPr>
              <a:spLocks/>
            </p:cNvSpPr>
            <p:nvPr/>
          </p:nvSpPr>
          <p:spPr bwMode="auto">
            <a:xfrm rot="10894235" flipH="1">
              <a:off x="3651250" y="5153096"/>
              <a:ext cx="44450" cy="30167"/>
            </a:xfrm>
            <a:custGeom>
              <a:avLst/>
              <a:gdLst>
                <a:gd name="T0" fmla="*/ 2147483647 w 209"/>
                <a:gd name="T1" fmla="*/ 2147483647 h 81"/>
                <a:gd name="T2" fmla="*/ 2147483647 w 209"/>
                <a:gd name="T3" fmla="*/ 2147483647 h 81"/>
                <a:gd name="T4" fmla="*/ 0 w 209"/>
                <a:gd name="T5" fmla="*/ 0 h 81"/>
                <a:gd name="T6" fmla="*/ 0 w 209"/>
                <a:gd name="T7" fmla="*/ 2147483647 h 81"/>
                <a:gd name="T8" fmla="*/ 2147483647 w 209"/>
                <a:gd name="T9" fmla="*/ 2147483647 h 81"/>
                <a:gd name="T10" fmla="*/ 0 60000 65536"/>
                <a:gd name="T11" fmla="*/ 0 60000 65536"/>
                <a:gd name="T12" fmla="*/ 0 60000 65536"/>
                <a:gd name="T13" fmla="*/ 0 60000 65536"/>
                <a:gd name="T14" fmla="*/ 0 60000 65536"/>
                <a:gd name="T15" fmla="*/ 0 w 209"/>
                <a:gd name="T16" fmla="*/ 0 h 81"/>
                <a:gd name="T17" fmla="*/ 209 w 209"/>
                <a:gd name="T18" fmla="*/ 81 h 81"/>
              </a:gdLst>
              <a:ahLst/>
              <a:cxnLst>
                <a:cxn ang="T10">
                  <a:pos x="T0" y="T1"/>
                </a:cxn>
                <a:cxn ang="T11">
                  <a:pos x="T2" y="T3"/>
                </a:cxn>
                <a:cxn ang="T12">
                  <a:pos x="T4" y="T5"/>
                </a:cxn>
                <a:cxn ang="T13">
                  <a:pos x="T6" y="T7"/>
                </a:cxn>
                <a:cxn ang="T14">
                  <a:pos x="T8" y="T9"/>
                </a:cxn>
              </a:cxnLst>
              <a:rect l="T15" t="T16" r="T17" b="T18"/>
              <a:pathLst>
                <a:path w="209" h="81">
                  <a:moveTo>
                    <a:pt x="196" y="81"/>
                  </a:moveTo>
                  <a:lnTo>
                    <a:pt x="209" y="61"/>
                  </a:lnTo>
                  <a:lnTo>
                    <a:pt x="19" y="0"/>
                  </a:lnTo>
                  <a:lnTo>
                    <a:pt x="0" y="20"/>
                  </a:lnTo>
                  <a:lnTo>
                    <a:pt x="196" y="81"/>
                  </a:lnTo>
                </a:path>
              </a:pathLst>
            </a:custGeom>
            <a:solidFill>
              <a:srgbClr val="0079A4"/>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01" name="Freeform 55"/>
            <p:cNvSpPr>
              <a:spLocks/>
            </p:cNvSpPr>
            <p:nvPr/>
          </p:nvSpPr>
          <p:spPr bwMode="auto">
            <a:xfrm rot="10894235" flipH="1">
              <a:off x="3692525" y="5088000"/>
              <a:ext cx="3175" cy="74622"/>
            </a:xfrm>
            <a:custGeom>
              <a:avLst/>
              <a:gdLst>
                <a:gd name="T0" fmla="*/ 0 w 14"/>
                <a:gd name="T1" fmla="*/ 2147483647 h 201"/>
                <a:gd name="T2" fmla="*/ 0 w 14"/>
                <a:gd name="T3" fmla="*/ 2147483647 h 201"/>
                <a:gd name="T4" fmla="*/ 0 w 14"/>
                <a:gd name="T5" fmla="*/ 0 h 201"/>
                <a:gd name="T6" fmla="*/ 0 w 14"/>
                <a:gd name="T7" fmla="*/ 2147483647 h 201"/>
                <a:gd name="T8" fmla="*/ 0 w 14"/>
                <a:gd name="T9" fmla="*/ 2147483647 h 201"/>
                <a:gd name="T10" fmla="*/ 0 60000 65536"/>
                <a:gd name="T11" fmla="*/ 0 60000 65536"/>
                <a:gd name="T12" fmla="*/ 0 60000 65536"/>
                <a:gd name="T13" fmla="*/ 0 60000 65536"/>
                <a:gd name="T14" fmla="*/ 0 60000 65536"/>
                <a:gd name="T15" fmla="*/ 0 w 14"/>
                <a:gd name="T16" fmla="*/ 0 h 201"/>
                <a:gd name="T17" fmla="*/ 14 w 14"/>
                <a:gd name="T18" fmla="*/ 201 h 201"/>
              </a:gdLst>
              <a:ahLst/>
              <a:cxnLst>
                <a:cxn ang="T10">
                  <a:pos x="T0" y="T1"/>
                </a:cxn>
                <a:cxn ang="T11">
                  <a:pos x="T2" y="T3"/>
                </a:cxn>
                <a:cxn ang="T12">
                  <a:pos x="T4" y="T5"/>
                </a:cxn>
                <a:cxn ang="T13">
                  <a:pos x="T6" y="T7"/>
                </a:cxn>
                <a:cxn ang="T14">
                  <a:pos x="T8" y="T9"/>
                </a:cxn>
              </a:cxnLst>
              <a:rect l="T15" t="T16" r="T17" b="T18"/>
              <a:pathLst>
                <a:path w="14" h="201">
                  <a:moveTo>
                    <a:pt x="0" y="201"/>
                  </a:moveTo>
                  <a:lnTo>
                    <a:pt x="14" y="181"/>
                  </a:lnTo>
                  <a:lnTo>
                    <a:pt x="14" y="0"/>
                  </a:lnTo>
                  <a:lnTo>
                    <a:pt x="0" y="20"/>
                  </a:lnTo>
                  <a:lnTo>
                    <a:pt x="0" y="201"/>
                  </a:lnTo>
                </a:path>
              </a:pathLst>
            </a:custGeom>
            <a:gradFill rotWithShape="0">
              <a:gsLst>
                <a:gs pos="0">
                  <a:srgbClr val="333399"/>
                </a:gs>
                <a:gs pos="100000">
                  <a:srgbClr val="6969B4"/>
                </a:gs>
              </a:gsLst>
              <a:lin ang="0" scaled="1"/>
            </a:gradFill>
            <a:ln w="0">
              <a:solidFill>
                <a:srgbClr val="61BFF3"/>
              </a:solidFill>
              <a:round/>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02" name="Freeform 56"/>
            <p:cNvSpPr>
              <a:spLocks/>
            </p:cNvSpPr>
            <p:nvPr/>
          </p:nvSpPr>
          <p:spPr bwMode="auto">
            <a:xfrm rot="10894235" flipH="1">
              <a:off x="3652838" y="5062596"/>
              <a:ext cx="41275" cy="114316"/>
            </a:xfrm>
            <a:custGeom>
              <a:avLst/>
              <a:gdLst>
                <a:gd name="T0" fmla="*/ 0 w 194"/>
                <a:gd name="T1" fmla="*/ 0 h 312"/>
                <a:gd name="T2" fmla="*/ 2147483647 w 194"/>
                <a:gd name="T3" fmla="*/ 2147483647 h 312"/>
                <a:gd name="T4" fmla="*/ 2147483647 w 194"/>
                <a:gd name="T5" fmla="*/ 2147483647 h 312"/>
                <a:gd name="T6" fmla="*/ 0 w 194"/>
                <a:gd name="T7" fmla="*/ 2147483647 h 312"/>
                <a:gd name="T8" fmla="*/ 0 w 194"/>
                <a:gd name="T9" fmla="*/ 0 h 312"/>
                <a:gd name="T10" fmla="*/ 0 60000 65536"/>
                <a:gd name="T11" fmla="*/ 0 60000 65536"/>
                <a:gd name="T12" fmla="*/ 0 60000 65536"/>
                <a:gd name="T13" fmla="*/ 0 60000 65536"/>
                <a:gd name="T14" fmla="*/ 0 60000 65536"/>
                <a:gd name="T15" fmla="*/ 0 w 194"/>
                <a:gd name="T16" fmla="*/ 0 h 312"/>
                <a:gd name="T17" fmla="*/ 194 w 194"/>
                <a:gd name="T18" fmla="*/ 312 h 312"/>
              </a:gdLst>
              <a:ahLst/>
              <a:cxnLst>
                <a:cxn ang="T10">
                  <a:pos x="T0" y="T1"/>
                </a:cxn>
                <a:cxn ang="T11">
                  <a:pos x="T2" y="T3"/>
                </a:cxn>
                <a:cxn ang="T12">
                  <a:pos x="T4" y="T5"/>
                </a:cxn>
                <a:cxn ang="T13">
                  <a:pos x="T6" y="T7"/>
                </a:cxn>
                <a:cxn ang="T14">
                  <a:pos x="T8" y="T9"/>
                </a:cxn>
              </a:cxnLst>
              <a:rect l="T15" t="T16" r="T17" b="T18"/>
              <a:pathLst>
                <a:path w="194" h="312">
                  <a:moveTo>
                    <a:pt x="0" y="0"/>
                  </a:moveTo>
                  <a:lnTo>
                    <a:pt x="194" y="61"/>
                  </a:lnTo>
                  <a:lnTo>
                    <a:pt x="194" y="244"/>
                  </a:lnTo>
                  <a:lnTo>
                    <a:pt x="0" y="312"/>
                  </a:lnTo>
                  <a:lnTo>
                    <a:pt x="0" y="0"/>
                  </a:lnTo>
                </a:path>
              </a:pathLst>
            </a:custGeom>
            <a:solidFill>
              <a:srgbClr val="0099CC"/>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03" name="Freeform 58"/>
            <p:cNvSpPr>
              <a:spLocks/>
            </p:cNvSpPr>
            <p:nvPr/>
          </p:nvSpPr>
          <p:spPr bwMode="auto">
            <a:xfrm rot="-10705765">
              <a:off x="3498850" y="5149920"/>
              <a:ext cx="42863" cy="30167"/>
            </a:xfrm>
            <a:custGeom>
              <a:avLst/>
              <a:gdLst>
                <a:gd name="T0" fmla="*/ 2147483647 w 209"/>
                <a:gd name="T1" fmla="*/ 2147483647 h 81"/>
                <a:gd name="T2" fmla="*/ 2147483647 w 209"/>
                <a:gd name="T3" fmla="*/ 2147483647 h 81"/>
                <a:gd name="T4" fmla="*/ 0 w 209"/>
                <a:gd name="T5" fmla="*/ 0 h 81"/>
                <a:gd name="T6" fmla="*/ 0 w 209"/>
                <a:gd name="T7" fmla="*/ 2147483647 h 81"/>
                <a:gd name="T8" fmla="*/ 2147483647 w 209"/>
                <a:gd name="T9" fmla="*/ 2147483647 h 81"/>
                <a:gd name="T10" fmla="*/ 0 60000 65536"/>
                <a:gd name="T11" fmla="*/ 0 60000 65536"/>
                <a:gd name="T12" fmla="*/ 0 60000 65536"/>
                <a:gd name="T13" fmla="*/ 0 60000 65536"/>
                <a:gd name="T14" fmla="*/ 0 60000 65536"/>
                <a:gd name="T15" fmla="*/ 0 w 209"/>
                <a:gd name="T16" fmla="*/ 0 h 81"/>
                <a:gd name="T17" fmla="*/ 209 w 209"/>
                <a:gd name="T18" fmla="*/ 81 h 81"/>
              </a:gdLst>
              <a:ahLst/>
              <a:cxnLst>
                <a:cxn ang="T10">
                  <a:pos x="T0" y="T1"/>
                </a:cxn>
                <a:cxn ang="T11">
                  <a:pos x="T2" y="T3"/>
                </a:cxn>
                <a:cxn ang="T12">
                  <a:pos x="T4" y="T5"/>
                </a:cxn>
                <a:cxn ang="T13">
                  <a:pos x="T6" y="T7"/>
                </a:cxn>
                <a:cxn ang="T14">
                  <a:pos x="T8" y="T9"/>
                </a:cxn>
              </a:cxnLst>
              <a:rect l="T15" t="T16" r="T17" b="T18"/>
              <a:pathLst>
                <a:path w="209" h="81">
                  <a:moveTo>
                    <a:pt x="196" y="81"/>
                  </a:moveTo>
                  <a:lnTo>
                    <a:pt x="209" y="61"/>
                  </a:lnTo>
                  <a:lnTo>
                    <a:pt x="19" y="0"/>
                  </a:lnTo>
                  <a:lnTo>
                    <a:pt x="0" y="20"/>
                  </a:lnTo>
                  <a:lnTo>
                    <a:pt x="196" y="81"/>
                  </a:lnTo>
                </a:path>
              </a:pathLst>
            </a:custGeom>
            <a:solidFill>
              <a:srgbClr val="0079A4"/>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04" name="Freeform 59"/>
            <p:cNvSpPr>
              <a:spLocks/>
            </p:cNvSpPr>
            <p:nvPr/>
          </p:nvSpPr>
          <p:spPr bwMode="auto">
            <a:xfrm rot="-10705765">
              <a:off x="3500438" y="5083236"/>
              <a:ext cx="3175" cy="74623"/>
            </a:xfrm>
            <a:custGeom>
              <a:avLst/>
              <a:gdLst>
                <a:gd name="T0" fmla="*/ 0 w 14"/>
                <a:gd name="T1" fmla="*/ 2147483647 h 201"/>
                <a:gd name="T2" fmla="*/ 0 w 14"/>
                <a:gd name="T3" fmla="*/ 2147483647 h 201"/>
                <a:gd name="T4" fmla="*/ 0 w 14"/>
                <a:gd name="T5" fmla="*/ 0 h 201"/>
                <a:gd name="T6" fmla="*/ 0 w 14"/>
                <a:gd name="T7" fmla="*/ 2147483647 h 201"/>
                <a:gd name="T8" fmla="*/ 0 w 14"/>
                <a:gd name="T9" fmla="*/ 2147483647 h 201"/>
                <a:gd name="T10" fmla="*/ 0 60000 65536"/>
                <a:gd name="T11" fmla="*/ 0 60000 65536"/>
                <a:gd name="T12" fmla="*/ 0 60000 65536"/>
                <a:gd name="T13" fmla="*/ 0 60000 65536"/>
                <a:gd name="T14" fmla="*/ 0 60000 65536"/>
                <a:gd name="T15" fmla="*/ 0 w 14"/>
                <a:gd name="T16" fmla="*/ 0 h 201"/>
                <a:gd name="T17" fmla="*/ 14 w 14"/>
                <a:gd name="T18" fmla="*/ 201 h 201"/>
              </a:gdLst>
              <a:ahLst/>
              <a:cxnLst>
                <a:cxn ang="T10">
                  <a:pos x="T0" y="T1"/>
                </a:cxn>
                <a:cxn ang="T11">
                  <a:pos x="T2" y="T3"/>
                </a:cxn>
                <a:cxn ang="T12">
                  <a:pos x="T4" y="T5"/>
                </a:cxn>
                <a:cxn ang="T13">
                  <a:pos x="T6" y="T7"/>
                </a:cxn>
                <a:cxn ang="T14">
                  <a:pos x="T8" y="T9"/>
                </a:cxn>
              </a:cxnLst>
              <a:rect l="T15" t="T16" r="T17" b="T18"/>
              <a:pathLst>
                <a:path w="14" h="201">
                  <a:moveTo>
                    <a:pt x="0" y="201"/>
                  </a:moveTo>
                  <a:lnTo>
                    <a:pt x="14" y="181"/>
                  </a:lnTo>
                  <a:lnTo>
                    <a:pt x="14" y="0"/>
                  </a:lnTo>
                  <a:lnTo>
                    <a:pt x="0" y="20"/>
                  </a:lnTo>
                  <a:lnTo>
                    <a:pt x="0" y="201"/>
                  </a:lnTo>
                </a:path>
              </a:pathLst>
            </a:custGeom>
            <a:solidFill>
              <a:srgbClr val="00B0EE"/>
            </a:solidFill>
            <a:ln w="0">
              <a:solidFill>
                <a:srgbClr val="61BFF3"/>
              </a:solidFill>
              <a:round/>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05" name="Freeform 60"/>
            <p:cNvSpPr>
              <a:spLocks/>
            </p:cNvSpPr>
            <p:nvPr/>
          </p:nvSpPr>
          <p:spPr bwMode="auto">
            <a:xfrm rot="-10705765">
              <a:off x="3503613" y="5061008"/>
              <a:ext cx="41275" cy="114316"/>
            </a:xfrm>
            <a:custGeom>
              <a:avLst/>
              <a:gdLst>
                <a:gd name="T0" fmla="*/ 0 w 194"/>
                <a:gd name="T1" fmla="*/ 0 h 312"/>
                <a:gd name="T2" fmla="*/ 2147483647 w 194"/>
                <a:gd name="T3" fmla="*/ 2147483647 h 312"/>
                <a:gd name="T4" fmla="*/ 2147483647 w 194"/>
                <a:gd name="T5" fmla="*/ 2147483647 h 312"/>
                <a:gd name="T6" fmla="*/ 0 w 194"/>
                <a:gd name="T7" fmla="*/ 2147483647 h 312"/>
                <a:gd name="T8" fmla="*/ 0 w 194"/>
                <a:gd name="T9" fmla="*/ 0 h 312"/>
                <a:gd name="T10" fmla="*/ 0 60000 65536"/>
                <a:gd name="T11" fmla="*/ 0 60000 65536"/>
                <a:gd name="T12" fmla="*/ 0 60000 65536"/>
                <a:gd name="T13" fmla="*/ 0 60000 65536"/>
                <a:gd name="T14" fmla="*/ 0 60000 65536"/>
                <a:gd name="T15" fmla="*/ 0 w 194"/>
                <a:gd name="T16" fmla="*/ 0 h 312"/>
                <a:gd name="T17" fmla="*/ 194 w 194"/>
                <a:gd name="T18" fmla="*/ 312 h 312"/>
              </a:gdLst>
              <a:ahLst/>
              <a:cxnLst>
                <a:cxn ang="T10">
                  <a:pos x="T0" y="T1"/>
                </a:cxn>
                <a:cxn ang="T11">
                  <a:pos x="T2" y="T3"/>
                </a:cxn>
                <a:cxn ang="T12">
                  <a:pos x="T4" y="T5"/>
                </a:cxn>
                <a:cxn ang="T13">
                  <a:pos x="T6" y="T7"/>
                </a:cxn>
                <a:cxn ang="T14">
                  <a:pos x="T8" y="T9"/>
                </a:cxn>
              </a:cxnLst>
              <a:rect l="T15" t="T16" r="T17" b="T18"/>
              <a:pathLst>
                <a:path w="194" h="312">
                  <a:moveTo>
                    <a:pt x="0" y="0"/>
                  </a:moveTo>
                  <a:lnTo>
                    <a:pt x="194" y="61"/>
                  </a:lnTo>
                  <a:lnTo>
                    <a:pt x="194" y="244"/>
                  </a:lnTo>
                  <a:lnTo>
                    <a:pt x="0" y="312"/>
                  </a:lnTo>
                  <a:lnTo>
                    <a:pt x="0" y="0"/>
                  </a:lnTo>
                </a:path>
              </a:pathLst>
            </a:custGeom>
            <a:solidFill>
              <a:srgbClr val="0099CC"/>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06" name="Line 61"/>
            <p:cNvSpPr>
              <a:spLocks noChangeShapeType="1"/>
            </p:cNvSpPr>
            <p:nvPr/>
          </p:nvSpPr>
          <p:spPr bwMode="auto">
            <a:xfrm rot="10894235" flipH="1">
              <a:off x="3546475" y="5095939"/>
              <a:ext cx="106362" cy="3175"/>
            </a:xfrm>
            <a:prstGeom prst="line">
              <a:avLst/>
            </a:prstGeom>
            <a:noFill/>
            <a:ln w="12700">
              <a:solidFill>
                <a:srgbClr val="990000"/>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07" name="Line 62"/>
            <p:cNvSpPr>
              <a:spLocks noChangeShapeType="1"/>
            </p:cNvSpPr>
            <p:nvPr/>
          </p:nvSpPr>
          <p:spPr bwMode="auto">
            <a:xfrm rot="10894235" flipH="1">
              <a:off x="3546475" y="5113403"/>
              <a:ext cx="106362" cy="0"/>
            </a:xfrm>
            <a:prstGeom prst="line">
              <a:avLst/>
            </a:prstGeom>
            <a:noFill/>
            <a:ln w="12700">
              <a:solidFill>
                <a:schemeClr val="accent2">
                  <a:lumMod val="90000"/>
                </a:schemeClr>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08" name="Line 63"/>
            <p:cNvSpPr>
              <a:spLocks noChangeShapeType="1"/>
            </p:cNvSpPr>
            <p:nvPr/>
          </p:nvSpPr>
          <p:spPr bwMode="auto">
            <a:xfrm rot="10894235" flipH="1">
              <a:off x="3546475" y="5130869"/>
              <a:ext cx="106362" cy="0"/>
            </a:xfrm>
            <a:prstGeom prst="line">
              <a:avLst/>
            </a:prstGeom>
            <a:noFill/>
            <a:ln w="12700">
              <a:solidFill>
                <a:srgbClr val="0099CC"/>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09" name="Line 64"/>
            <p:cNvSpPr>
              <a:spLocks noChangeShapeType="1"/>
            </p:cNvSpPr>
            <p:nvPr/>
          </p:nvSpPr>
          <p:spPr bwMode="auto">
            <a:xfrm rot="10894235" flipH="1">
              <a:off x="3546475" y="5148333"/>
              <a:ext cx="106362" cy="0"/>
            </a:xfrm>
            <a:prstGeom prst="line">
              <a:avLst/>
            </a:prstGeom>
            <a:noFill/>
            <a:ln w="12700">
              <a:solidFill>
                <a:srgbClr val="800080"/>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10" name="Rectangle 66"/>
            <p:cNvSpPr>
              <a:spLocks noChangeArrowheads="1"/>
            </p:cNvSpPr>
            <p:nvPr/>
          </p:nvSpPr>
          <p:spPr bwMode="auto">
            <a:xfrm>
              <a:off x="2903538" y="5064184"/>
              <a:ext cx="130175" cy="74622"/>
            </a:xfrm>
            <a:prstGeom prst="rect">
              <a:avLst/>
            </a:prstGeom>
            <a:solidFill>
              <a:srgbClr val="FFFFFF"/>
            </a:solidFill>
            <a:ln w="25400">
              <a:solidFill>
                <a:schemeClr val="bg1">
                  <a:lumMod val="65000"/>
                </a:schemeClr>
              </a:solidFill>
              <a:miter lim="800000"/>
              <a:headEnd/>
              <a:tailEnd/>
            </a:ln>
          </p:spPr>
          <p:txBody>
            <a:bodyPr wrap="none" lIns="0" tIns="0" rIns="0" bIns="0" anchor="ctr"/>
            <a:lstStyle/>
            <a:p>
              <a:endParaRPr lang="zh-CN" altLang="en-US" sz="1200" dirty="0">
                <a:solidFill>
                  <a:srgbClr val="000000"/>
                </a:solidFill>
                <a:latin typeface="Arial" pitchFamily="34" charset="0"/>
                <a:cs typeface="Arial" pitchFamily="34" charset="0"/>
              </a:endParaRPr>
            </a:p>
          </p:txBody>
        </p:sp>
        <p:sp>
          <p:nvSpPr>
            <p:cNvPr id="211" name="Freeform 68"/>
            <p:cNvSpPr>
              <a:spLocks/>
            </p:cNvSpPr>
            <p:nvPr/>
          </p:nvSpPr>
          <p:spPr bwMode="auto">
            <a:xfrm rot="10894235" flipH="1">
              <a:off x="3024188" y="5135631"/>
              <a:ext cx="44450" cy="30166"/>
            </a:xfrm>
            <a:custGeom>
              <a:avLst/>
              <a:gdLst>
                <a:gd name="T0" fmla="*/ 2147483647 w 209"/>
                <a:gd name="T1" fmla="*/ 2147483647 h 81"/>
                <a:gd name="T2" fmla="*/ 2147483647 w 209"/>
                <a:gd name="T3" fmla="*/ 2147483647 h 81"/>
                <a:gd name="T4" fmla="*/ 0 w 209"/>
                <a:gd name="T5" fmla="*/ 0 h 81"/>
                <a:gd name="T6" fmla="*/ 0 w 209"/>
                <a:gd name="T7" fmla="*/ 2147483647 h 81"/>
                <a:gd name="T8" fmla="*/ 2147483647 w 209"/>
                <a:gd name="T9" fmla="*/ 2147483647 h 81"/>
                <a:gd name="T10" fmla="*/ 0 60000 65536"/>
                <a:gd name="T11" fmla="*/ 0 60000 65536"/>
                <a:gd name="T12" fmla="*/ 0 60000 65536"/>
                <a:gd name="T13" fmla="*/ 0 60000 65536"/>
                <a:gd name="T14" fmla="*/ 0 60000 65536"/>
                <a:gd name="T15" fmla="*/ 0 w 209"/>
                <a:gd name="T16" fmla="*/ 0 h 81"/>
                <a:gd name="T17" fmla="*/ 209 w 209"/>
                <a:gd name="T18" fmla="*/ 81 h 81"/>
              </a:gdLst>
              <a:ahLst/>
              <a:cxnLst>
                <a:cxn ang="T10">
                  <a:pos x="T0" y="T1"/>
                </a:cxn>
                <a:cxn ang="T11">
                  <a:pos x="T2" y="T3"/>
                </a:cxn>
                <a:cxn ang="T12">
                  <a:pos x="T4" y="T5"/>
                </a:cxn>
                <a:cxn ang="T13">
                  <a:pos x="T6" y="T7"/>
                </a:cxn>
                <a:cxn ang="T14">
                  <a:pos x="T8" y="T9"/>
                </a:cxn>
              </a:cxnLst>
              <a:rect l="T15" t="T16" r="T17" b="T18"/>
              <a:pathLst>
                <a:path w="209" h="81">
                  <a:moveTo>
                    <a:pt x="196" y="81"/>
                  </a:moveTo>
                  <a:lnTo>
                    <a:pt x="209" y="61"/>
                  </a:lnTo>
                  <a:lnTo>
                    <a:pt x="19" y="0"/>
                  </a:lnTo>
                  <a:lnTo>
                    <a:pt x="0" y="20"/>
                  </a:lnTo>
                  <a:lnTo>
                    <a:pt x="196" y="81"/>
                  </a:lnTo>
                </a:path>
              </a:pathLst>
            </a:custGeom>
            <a:solidFill>
              <a:srgbClr val="0079A4"/>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12" name="Freeform 69"/>
            <p:cNvSpPr>
              <a:spLocks/>
            </p:cNvSpPr>
            <p:nvPr/>
          </p:nvSpPr>
          <p:spPr bwMode="auto">
            <a:xfrm rot="10894235" flipH="1">
              <a:off x="3065463" y="5067359"/>
              <a:ext cx="3175" cy="76210"/>
            </a:xfrm>
            <a:custGeom>
              <a:avLst/>
              <a:gdLst>
                <a:gd name="T0" fmla="*/ 0 w 14"/>
                <a:gd name="T1" fmla="*/ 2147483647 h 201"/>
                <a:gd name="T2" fmla="*/ 0 w 14"/>
                <a:gd name="T3" fmla="*/ 2147483647 h 201"/>
                <a:gd name="T4" fmla="*/ 0 w 14"/>
                <a:gd name="T5" fmla="*/ 0 h 201"/>
                <a:gd name="T6" fmla="*/ 0 w 14"/>
                <a:gd name="T7" fmla="*/ 2147483647 h 201"/>
                <a:gd name="T8" fmla="*/ 0 w 14"/>
                <a:gd name="T9" fmla="*/ 2147483647 h 201"/>
                <a:gd name="T10" fmla="*/ 0 60000 65536"/>
                <a:gd name="T11" fmla="*/ 0 60000 65536"/>
                <a:gd name="T12" fmla="*/ 0 60000 65536"/>
                <a:gd name="T13" fmla="*/ 0 60000 65536"/>
                <a:gd name="T14" fmla="*/ 0 60000 65536"/>
                <a:gd name="T15" fmla="*/ 0 w 14"/>
                <a:gd name="T16" fmla="*/ 0 h 201"/>
                <a:gd name="T17" fmla="*/ 14 w 14"/>
                <a:gd name="T18" fmla="*/ 201 h 201"/>
              </a:gdLst>
              <a:ahLst/>
              <a:cxnLst>
                <a:cxn ang="T10">
                  <a:pos x="T0" y="T1"/>
                </a:cxn>
                <a:cxn ang="T11">
                  <a:pos x="T2" y="T3"/>
                </a:cxn>
                <a:cxn ang="T12">
                  <a:pos x="T4" y="T5"/>
                </a:cxn>
                <a:cxn ang="T13">
                  <a:pos x="T6" y="T7"/>
                </a:cxn>
                <a:cxn ang="T14">
                  <a:pos x="T8" y="T9"/>
                </a:cxn>
              </a:cxnLst>
              <a:rect l="T15" t="T16" r="T17" b="T18"/>
              <a:pathLst>
                <a:path w="14" h="201">
                  <a:moveTo>
                    <a:pt x="0" y="201"/>
                  </a:moveTo>
                  <a:lnTo>
                    <a:pt x="14" y="181"/>
                  </a:lnTo>
                  <a:lnTo>
                    <a:pt x="14" y="0"/>
                  </a:lnTo>
                  <a:lnTo>
                    <a:pt x="0" y="20"/>
                  </a:lnTo>
                  <a:lnTo>
                    <a:pt x="0" y="201"/>
                  </a:lnTo>
                </a:path>
              </a:pathLst>
            </a:custGeom>
            <a:gradFill rotWithShape="0">
              <a:gsLst>
                <a:gs pos="0">
                  <a:srgbClr val="333399"/>
                </a:gs>
                <a:gs pos="100000">
                  <a:srgbClr val="6969B4"/>
                </a:gs>
              </a:gsLst>
              <a:lin ang="0" scaled="1"/>
            </a:gradFill>
            <a:ln w="0">
              <a:solidFill>
                <a:srgbClr val="61BFF3"/>
              </a:solidFill>
              <a:round/>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13" name="Freeform 70"/>
            <p:cNvSpPr>
              <a:spLocks/>
            </p:cNvSpPr>
            <p:nvPr/>
          </p:nvSpPr>
          <p:spPr bwMode="auto">
            <a:xfrm rot="10894235" flipH="1">
              <a:off x="3025775" y="5043544"/>
              <a:ext cx="41275" cy="115903"/>
            </a:xfrm>
            <a:custGeom>
              <a:avLst/>
              <a:gdLst>
                <a:gd name="T0" fmla="*/ 0 w 194"/>
                <a:gd name="T1" fmla="*/ 0 h 312"/>
                <a:gd name="T2" fmla="*/ 2147483647 w 194"/>
                <a:gd name="T3" fmla="*/ 2147483647 h 312"/>
                <a:gd name="T4" fmla="*/ 2147483647 w 194"/>
                <a:gd name="T5" fmla="*/ 2147483647 h 312"/>
                <a:gd name="T6" fmla="*/ 0 w 194"/>
                <a:gd name="T7" fmla="*/ 2147483647 h 312"/>
                <a:gd name="T8" fmla="*/ 0 w 194"/>
                <a:gd name="T9" fmla="*/ 0 h 312"/>
                <a:gd name="T10" fmla="*/ 0 60000 65536"/>
                <a:gd name="T11" fmla="*/ 0 60000 65536"/>
                <a:gd name="T12" fmla="*/ 0 60000 65536"/>
                <a:gd name="T13" fmla="*/ 0 60000 65536"/>
                <a:gd name="T14" fmla="*/ 0 60000 65536"/>
                <a:gd name="T15" fmla="*/ 0 w 194"/>
                <a:gd name="T16" fmla="*/ 0 h 312"/>
                <a:gd name="T17" fmla="*/ 194 w 194"/>
                <a:gd name="T18" fmla="*/ 312 h 312"/>
              </a:gdLst>
              <a:ahLst/>
              <a:cxnLst>
                <a:cxn ang="T10">
                  <a:pos x="T0" y="T1"/>
                </a:cxn>
                <a:cxn ang="T11">
                  <a:pos x="T2" y="T3"/>
                </a:cxn>
                <a:cxn ang="T12">
                  <a:pos x="T4" y="T5"/>
                </a:cxn>
                <a:cxn ang="T13">
                  <a:pos x="T6" y="T7"/>
                </a:cxn>
                <a:cxn ang="T14">
                  <a:pos x="T8" y="T9"/>
                </a:cxn>
              </a:cxnLst>
              <a:rect l="T15" t="T16" r="T17" b="T18"/>
              <a:pathLst>
                <a:path w="194" h="312">
                  <a:moveTo>
                    <a:pt x="0" y="0"/>
                  </a:moveTo>
                  <a:lnTo>
                    <a:pt x="194" y="61"/>
                  </a:lnTo>
                  <a:lnTo>
                    <a:pt x="194" y="244"/>
                  </a:lnTo>
                  <a:lnTo>
                    <a:pt x="0" y="312"/>
                  </a:lnTo>
                  <a:lnTo>
                    <a:pt x="0" y="0"/>
                  </a:lnTo>
                </a:path>
              </a:pathLst>
            </a:custGeom>
            <a:solidFill>
              <a:srgbClr val="0099CC"/>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14" name="Freeform 72"/>
            <p:cNvSpPr>
              <a:spLocks/>
            </p:cNvSpPr>
            <p:nvPr/>
          </p:nvSpPr>
          <p:spPr bwMode="auto">
            <a:xfrm rot="-10705765">
              <a:off x="2871788" y="5134043"/>
              <a:ext cx="42862" cy="30167"/>
            </a:xfrm>
            <a:custGeom>
              <a:avLst/>
              <a:gdLst>
                <a:gd name="T0" fmla="*/ 2147483647 w 209"/>
                <a:gd name="T1" fmla="*/ 2147483647 h 81"/>
                <a:gd name="T2" fmla="*/ 2147483647 w 209"/>
                <a:gd name="T3" fmla="*/ 2147483647 h 81"/>
                <a:gd name="T4" fmla="*/ 0 w 209"/>
                <a:gd name="T5" fmla="*/ 0 h 81"/>
                <a:gd name="T6" fmla="*/ 0 w 209"/>
                <a:gd name="T7" fmla="*/ 2147483647 h 81"/>
                <a:gd name="T8" fmla="*/ 2147483647 w 209"/>
                <a:gd name="T9" fmla="*/ 2147483647 h 81"/>
                <a:gd name="T10" fmla="*/ 0 60000 65536"/>
                <a:gd name="T11" fmla="*/ 0 60000 65536"/>
                <a:gd name="T12" fmla="*/ 0 60000 65536"/>
                <a:gd name="T13" fmla="*/ 0 60000 65536"/>
                <a:gd name="T14" fmla="*/ 0 60000 65536"/>
                <a:gd name="T15" fmla="*/ 0 w 209"/>
                <a:gd name="T16" fmla="*/ 0 h 81"/>
                <a:gd name="T17" fmla="*/ 209 w 209"/>
                <a:gd name="T18" fmla="*/ 81 h 81"/>
              </a:gdLst>
              <a:ahLst/>
              <a:cxnLst>
                <a:cxn ang="T10">
                  <a:pos x="T0" y="T1"/>
                </a:cxn>
                <a:cxn ang="T11">
                  <a:pos x="T2" y="T3"/>
                </a:cxn>
                <a:cxn ang="T12">
                  <a:pos x="T4" y="T5"/>
                </a:cxn>
                <a:cxn ang="T13">
                  <a:pos x="T6" y="T7"/>
                </a:cxn>
                <a:cxn ang="T14">
                  <a:pos x="T8" y="T9"/>
                </a:cxn>
              </a:cxnLst>
              <a:rect l="T15" t="T16" r="T17" b="T18"/>
              <a:pathLst>
                <a:path w="209" h="81">
                  <a:moveTo>
                    <a:pt x="196" y="81"/>
                  </a:moveTo>
                  <a:lnTo>
                    <a:pt x="209" y="61"/>
                  </a:lnTo>
                  <a:lnTo>
                    <a:pt x="19" y="0"/>
                  </a:lnTo>
                  <a:lnTo>
                    <a:pt x="0" y="20"/>
                  </a:lnTo>
                  <a:lnTo>
                    <a:pt x="196" y="81"/>
                  </a:lnTo>
                </a:path>
              </a:pathLst>
            </a:custGeom>
            <a:solidFill>
              <a:srgbClr val="0079A4"/>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15" name="Freeform 73"/>
            <p:cNvSpPr>
              <a:spLocks/>
            </p:cNvSpPr>
            <p:nvPr/>
          </p:nvSpPr>
          <p:spPr bwMode="auto">
            <a:xfrm rot="-10705765">
              <a:off x="2871788" y="5067359"/>
              <a:ext cx="3175" cy="74623"/>
            </a:xfrm>
            <a:custGeom>
              <a:avLst/>
              <a:gdLst>
                <a:gd name="T0" fmla="*/ 0 w 14"/>
                <a:gd name="T1" fmla="*/ 2147483647 h 201"/>
                <a:gd name="T2" fmla="*/ 0 w 14"/>
                <a:gd name="T3" fmla="*/ 2147483647 h 201"/>
                <a:gd name="T4" fmla="*/ 0 w 14"/>
                <a:gd name="T5" fmla="*/ 0 h 201"/>
                <a:gd name="T6" fmla="*/ 0 w 14"/>
                <a:gd name="T7" fmla="*/ 2147483647 h 201"/>
                <a:gd name="T8" fmla="*/ 0 w 14"/>
                <a:gd name="T9" fmla="*/ 2147483647 h 201"/>
                <a:gd name="T10" fmla="*/ 0 60000 65536"/>
                <a:gd name="T11" fmla="*/ 0 60000 65536"/>
                <a:gd name="T12" fmla="*/ 0 60000 65536"/>
                <a:gd name="T13" fmla="*/ 0 60000 65536"/>
                <a:gd name="T14" fmla="*/ 0 60000 65536"/>
                <a:gd name="T15" fmla="*/ 0 w 14"/>
                <a:gd name="T16" fmla="*/ 0 h 201"/>
                <a:gd name="T17" fmla="*/ 14 w 14"/>
                <a:gd name="T18" fmla="*/ 201 h 201"/>
              </a:gdLst>
              <a:ahLst/>
              <a:cxnLst>
                <a:cxn ang="T10">
                  <a:pos x="T0" y="T1"/>
                </a:cxn>
                <a:cxn ang="T11">
                  <a:pos x="T2" y="T3"/>
                </a:cxn>
                <a:cxn ang="T12">
                  <a:pos x="T4" y="T5"/>
                </a:cxn>
                <a:cxn ang="T13">
                  <a:pos x="T6" y="T7"/>
                </a:cxn>
                <a:cxn ang="T14">
                  <a:pos x="T8" y="T9"/>
                </a:cxn>
              </a:cxnLst>
              <a:rect l="T15" t="T16" r="T17" b="T18"/>
              <a:pathLst>
                <a:path w="14" h="201">
                  <a:moveTo>
                    <a:pt x="0" y="201"/>
                  </a:moveTo>
                  <a:lnTo>
                    <a:pt x="14" y="181"/>
                  </a:lnTo>
                  <a:lnTo>
                    <a:pt x="14" y="0"/>
                  </a:lnTo>
                  <a:lnTo>
                    <a:pt x="0" y="20"/>
                  </a:lnTo>
                  <a:lnTo>
                    <a:pt x="0" y="201"/>
                  </a:lnTo>
                </a:path>
              </a:pathLst>
            </a:custGeom>
            <a:solidFill>
              <a:srgbClr val="00B0EE"/>
            </a:solidFill>
            <a:ln w="0">
              <a:solidFill>
                <a:srgbClr val="61BFF3"/>
              </a:solidFill>
              <a:round/>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16" name="Freeform 74"/>
            <p:cNvSpPr>
              <a:spLocks/>
            </p:cNvSpPr>
            <p:nvPr/>
          </p:nvSpPr>
          <p:spPr bwMode="auto">
            <a:xfrm rot="-10705765">
              <a:off x="2876550" y="5041955"/>
              <a:ext cx="39688" cy="114316"/>
            </a:xfrm>
            <a:custGeom>
              <a:avLst/>
              <a:gdLst>
                <a:gd name="T0" fmla="*/ 0 w 194"/>
                <a:gd name="T1" fmla="*/ 0 h 312"/>
                <a:gd name="T2" fmla="*/ 2147483647 w 194"/>
                <a:gd name="T3" fmla="*/ 2147483647 h 312"/>
                <a:gd name="T4" fmla="*/ 2147483647 w 194"/>
                <a:gd name="T5" fmla="*/ 2147483647 h 312"/>
                <a:gd name="T6" fmla="*/ 0 w 194"/>
                <a:gd name="T7" fmla="*/ 2147483647 h 312"/>
                <a:gd name="T8" fmla="*/ 0 w 194"/>
                <a:gd name="T9" fmla="*/ 0 h 312"/>
                <a:gd name="T10" fmla="*/ 0 60000 65536"/>
                <a:gd name="T11" fmla="*/ 0 60000 65536"/>
                <a:gd name="T12" fmla="*/ 0 60000 65536"/>
                <a:gd name="T13" fmla="*/ 0 60000 65536"/>
                <a:gd name="T14" fmla="*/ 0 60000 65536"/>
                <a:gd name="T15" fmla="*/ 0 w 194"/>
                <a:gd name="T16" fmla="*/ 0 h 312"/>
                <a:gd name="T17" fmla="*/ 194 w 194"/>
                <a:gd name="T18" fmla="*/ 312 h 312"/>
              </a:gdLst>
              <a:ahLst/>
              <a:cxnLst>
                <a:cxn ang="T10">
                  <a:pos x="T0" y="T1"/>
                </a:cxn>
                <a:cxn ang="T11">
                  <a:pos x="T2" y="T3"/>
                </a:cxn>
                <a:cxn ang="T12">
                  <a:pos x="T4" y="T5"/>
                </a:cxn>
                <a:cxn ang="T13">
                  <a:pos x="T6" y="T7"/>
                </a:cxn>
                <a:cxn ang="T14">
                  <a:pos x="T8" y="T9"/>
                </a:cxn>
              </a:cxnLst>
              <a:rect l="T15" t="T16" r="T17" b="T18"/>
              <a:pathLst>
                <a:path w="194" h="312">
                  <a:moveTo>
                    <a:pt x="0" y="0"/>
                  </a:moveTo>
                  <a:lnTo>
                    <a:pt x="194" y="61"/>
                  </a:lnTo>
                  <a:lnTo>
                    <a:pt x="194" y="244"/>
                  </a:lnTo>
                  <a:lnTo>
                    <a:pt x="0" y="312"/>
                  </a:lnTo>
                  <a:lnTo>
                    <a:pt x="0" y="0"/>
                  </a:lnTo>
                </a:path>
              </a:pathLst>
            </a:custGeom>
            <a:solidFill>
              <a:srgbClr val="0099CC"/>
            </a:solidFill>
            <a:ln w="9525">
              <a:noFill/>
              <a:miter lim="800000"/>
              <a:headEnd/>
              <a:tailEnd/>
            </a:ln>
          </p:spPr>
          <p:txBody>
            <a:bodyPr rot="10800000" lIns="0" tIns="0" rIns="0" bIns="0"/>
            <a:lstStyle/>
            <a:p>
              <a:endParaRPr lang="zh-CN" altLang="en-US">
                <a:solidFill>
                  <a:srgbClr val="000000"/>
                </a:solidFill>
                <a:latin typeface="Arial" pitchFamily="34" charset="0"/>
                <a:cs typeface="Arial" pitchFamily="34" charset="0"/>
              </a:endParaRPr>
            </a:p>
          </p:txBody>
        </p:sp>
        <p:sp>
          <p:nvSpPr>
            <p:cNvPr id="217" name="Line 75"/>
            <p:cNvSpPr>
              <a:spLocks noChangeShapeType="1"/>
            </p:cNvSpPr>
            <p:nvPr/>
          </p:nvSpPr>
          <p:spPr bwMode="auto">
            <a:xfrm rot="10894235" flipH="1">
              <a:off x="2917826" y="5078473"/>
              <a:ext cx="107950" cy="1588"/>
            </a:xfrm>
            <a:prstGeom prst="line">
              <a:avLst/>
            </a:prstGeom>
            <a:noFill/>
            <a:ln w="12700">
              <a:solidFill>
                <a:srgbClr val="990000"/>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18" name="Line 76"/>
            <p:cNvSpPr>
              <a:spLocks noChangeShapeType="1"/>
            </p:cNvSpPr>
            <p:nvPr/>
          </p:nvSpPr>
          <p:spPr bwMode="auto">
            <a:xfrm rot="10894235" flipH="1">
              <a:off x="2917826" y="5094351"/>
              <a:ext cx="107950" cy="0"/>
            </a:xfrm>
            <a:prstGeom prst="line">
              <a:avLst/>
            </a:prstGeom>
            <a:noFill/>
            <a:ln w="12700">
              <a:solidFill>
                <a:schemeClr val="accent2">
                  <a:lumMod val="90000"/>
                </a:schemeClr>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19" name="Line 77"/>
            <p:cNvSpPr>
              <a:spLocks noChangeShapeType="1"/>
            </p:cNvSpPr>
            <p:nvPr/>
          </p:nvSpPr>
          <p:spPr bwMode="auto">
            <a:xfrm rot="10894235" flipH="1">
              <a:off x="2917826" y="5111816"/>
              <a:ext cx="107950" cy="0"/>
            </a:xfrm>
            <a:prstGeom prst="line">
              <a:avLst/>
            </a:prstGeom>
            <a:noFill/>
            <a:ln w="12700">
              <a:solidFill>
                <a:srgbClr val="0099CC"/>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20" name="Line 78"/>
            <p:cNvSpPr>
              <a:spLocks noChangeShapeType="1"/>
            </p:cNvSpPr>
            <p:nvPr/>
          </p:nvSpPr>
          <p:spPr bwMode="auto">
            <a:xfrm rot="10894235" flipH="1">
              <a:off x="2917826" y="5130869"/>
              <a:ext cx="107950" cy="0"/>
            </a:xfrm>
            <a:prstGeom prst="line">
              <a:avLst/>
            </a:prstGeom>
            <a:noFill/>
            <a:ln w="12700">
              <a:solidFill>
                <a:srgbClr val="800080"/>
              </a:solidFill>
              <a:round/>
              <a:headEnd type="stealth" w="sm" len="sm"/>
              <a:tailEnd type="stealth" w="sm" len="sm"/>
            </a:ln>
            <a:extLst/>
          </p:spPr>
          <p:txBody>
            <a:bodyPr wrap="none" lIns="0" tIns="0" rIns="0" bIns="0" anchor="ctr"/>
            <a:lstStyle/>
            <a:p>
              <a:pPr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grpSp>
      <p:sp>
        <p:nvSpPr>
          <p:cNvPr id="221" name="TextBox 124"/>
          <p:cNvSpPr txBox="1">
            <a:spLocks noChangeArrowheads="1"/>
          </p:cNvSpPr>
          <p:nvPr/>
        </p:nvSpPr>
        <p:spPr bwMode="auto">
          <a:xfrm>
            <a:off x="6351183" y="1225501"/>
            <a:ext cx="504296" cy="153888"/>
          </a:xfrm>
          <a:prstGeom prst="rect">
            <a:avLst/>
          </a:prstGeom>
          <a:noFill/>
          <a:ln>
            <a:noFill/>
          </a:ln>
          <a:extLst/>
        </p:spPr>
        <p:txBody>
          <a:bodyPr wrap="square" lIns="0" tIns="0" rIns="0" bIns="0" anchor="ctr">
            <a:spAutoFit/>
          </a:bodyPr>
          <a:lstStyle/>
          <a:p>
            <a:pPr algn="ctr" defTabSz="625658"/>
            <a:r>
              <a:rPr lang="en-US" altLang="zh-CN" sz="1000" b="1" dirty="0" smtClean="0">
                <a:solidFill>
                  <a:srgbClr val="C00000"/>
                </a:solidFill>
                <a:latin typeface="Arial" pitchFamily="34" charset="0"/>
                <a:cs typeface="Arial" pitchFamily="34" charset="0"/>
              </a:rPr>
              <a:t>MBB</a:t>
            </a:r>
            <a:endParaRPr lang="zh-CN" altLang="en-US" sz="1000" b="1" dirty="0">
              <a:solidFill>
                <a:srgbClr val="C00000"/>
              </a:solidFill>
              <a:latin typeface="Arial" pitchFamily="34" charset="0"/>
              <a:cs typeface="Arial" pitchFamily="34" charset="0"/>
            </a:endParaRPr>
          </a:p>
        </p:txBody>
      </p:sp>
      <p:sp>
        <p:nvSpPr>
          <p:cNvPr id="222" name="TextBox 124"/>
          <p:cNvSpPr txBox="1">
            <a:spLocks noChangeArrowheads="1"/>
          </p:cNvSpPr>
          <p:nvPr/>
        </p:nvSpPr>
        <p:spPr bwMode="auto">
          <a:xfrm>
            <a:off x="8077917" y="1219267"/>
            <a:ext cx="415259" cy="153888"/>
          </a:xfrm>
          <a:prstGeom prst="rect">
            <a:avLst/>
          </a:prstGeom>
          <a:noFill/>
          <a:ln>
            <a:noFill/>
          </a:ln>
          <a:extLst/>
        </p:spPr>
        <p:txBody>
          <a:bodyPr wrap="square" lIns="0" tIns="0" rIns="0" bIns="0" anchor="ctr">
            <a:spAutoFit/>
          </a:bodyPr>
          <a:lstStyle/>
          <a:p>
            <a:pPr algn="ctr" defTabSz="625658"/>
            <a:r>
              <a:rPr lang="en-US" altLang="zh-CN" sz="1000" b="1" dirty="0" smtClean="0">
                <a:solidFill>
                  <a:srgbClr val="C00000"/>
                </a:solidFill>
                <a:latin typeface="Arial" pitchFamily="34" charset="0"/>
                <a:cs typeface="Arial" pitchFamily="34" charset="0"/>
              </a:rPr>
              <a:t>FBB</a:t>
            </a:r>
            <a:endParaRPr lang="zh-CN" altLang="en-US" sz="1000" b="1" dirty="0">
              <a:solidFill>
                <a:srgbClr val="C00000"/>
              </a:solidFill>
              <a:latin typeface="Arial" pitchFamily="34" charset="0"/>
              <a:cs typeface="Arial" pitchFamily="34" charset="0"/>
            </a:endParaRPr>
          </a:p>
        </p:txBody>
      </p:sp>
      <p:sp>
        <p:nvSpPr>
          <p:cNvPr id="223" name="TextBox 124"/>
          <p:cNvSpPr txBox="1">
            <a:spLocks noChangeArrowheads="1"/>
          </p:cNvSpPr>
          <p:nvPr/>
        </p:nvSpPr>
        <p:spPr bwMode="auto">
          <a:xfrm>
            <a:off x="7990396" y="621823"/>
            <a:ext cx="940244" cy="153888"/>
          </a:xfrm>
          <a:prstGeom prst="rect">
            <a:avLst/>
          </a:prstGeom>
          <a:noFill/>
          <a:ln>
            <a:noFill/>
          </a:ln>
          <a:extLst/>
        </p:spPr>
        <p:txBody>
          <a:bodyPr wrap="square" lIns="0" tIns="0" rIns="0" bIns="0" anchor="ctr">
            <a:spAutoFit/>
          </a:bodyPr>
          <a:lstStyle/>
          <a:p>
            <a:pPr algn="ctr" defTabSz="625658"/>
            <a:r>
              <a:rPr lang="en-US" altLang="zh-CN" sz="1000" b="1" dirty="0" smtClean="0">
                <a:solidFill>
                  <a:srgbClr val="C00000"/>
                </a:solidFill>
                <a:latin typeface="Arial" pitchFamily="34" charset="0"/>
                <a:cs typeface="Arial" pitchFamily="34" charset="0"/>
              </a:rPr>
              <a:t>IT Data Center</a:t>
            </a:r>
            <a:endParaRPr lang="zh-CN" altLang="en-US" sz="1000" b="1" dirty="0">
              <a:solidFill>
                <a:srgbClr val="C00000"/>
              </a:solidFill>
              <a:latin typeface="Arial" pitchFamily="34" charset="0"/>
              <a:cs typeface="Arial" pitchFamily="34" charset="0"/>
            </a:endParaRPr>
          </a:p>
        </p:txBody>
      </p:sp>
      <p:sp>
        <p:nvSpPr>
          <p:cNvPr id="119" name="TextBox 118"/>
          <p:cNvSpPr txBox="1"/>
          <p:nvPr/>
        </p:nvSpPr>
        <p:spPr bwMode="auto">
          <a:xfrm>
            <a:off x="7621" y="4065692"/>
            <a:ext cx="4709160" cy="622196"/>
          </a:xfrm>
          <a:prstGeom prst="rect">
            <a:avLst/>
          </a:prstGeom>
          <a:noFill/>
        </p:spPr>
        <p:txBody>
          <a:bodyPr lIns="91440" tIns="45721" rIns="91440" bIns="45721"/>
          <a:lstStyle>
            <a:lvl1pPr eaLnBrk="0" hangingPunct="0">
              <a:defRPr sz="2700">
                <a:solidFill>
                  <a:srgbClr val="990000"/>
                </a:solidFill>
                <a:latin typeface="FrutigerNext LT Medium" charset="0"/>
                <a:ea typeface="宋体" pitchFamily="2" charset="-122"/>
              </a:defRPr>
            </a:lvl1pPr>
            <a:lvl2pPr marL="742950" indent="-285750" eaLnBrk="0" hangingPunct="0">
              <a:defRPr sz="2700">
                <a:solidFill>
                  <a:srgbClr val="990000"/>
                </a:solidFill>
                <a:latin typeface="FrutigerNext LT Medium" charset="0"/>
                <a:ea typeface="宋体" pitchFamily="2" charset="-122"/>
              </a:defRPr>
            </a:lvl2pPr>
            <a:lvl3pPr marL="1143000" indent="-228600" eaLnBrk="0" hangingPunct="0">
              <a:defRPr sz="2700">
                <a:solidFill>
                  <a:srgbClr val="990000"/>
                </a:solidFill>
                <a:latin typeface="FrutigerNext LT Medium" charset="0"/>
                <a:ea typeface="宋体" pitchFamily="2" charset="-122"/>
              </a:defRPr>
            </a:lvl3pPr>
            <a:lvl4pPr marL="1600200" indent="-228600" eaLnBrk="0" hangingPunct="0">
              <a:defRPr sz="2700">
                <a:solidFill>
                  <a:srgbClr val="990000"/>
                </a:solidFill>
                <a:latin typeface="FrutigerNext LT Medium" charset="0"/>
                <a:ea typeface="宋体" pitchFamily="2" charset="-122"/>
              </a:defRPr>
            </a:lvl4pPr>
            <a:lvl5pPr marL="2057400" indent="-228600" eaLnBrk="0" hangingPunct="0">
              <a:defRPr sz="2700">
                <a:solidFill>
                  <a:srgbClr val="990000"/>
                </a:solidFill>
                <a:latin typeface="FrutigerNext LT Medium" charset="0"/>
                <a:ea typeface="宋体" pitchFamily="2" charset="-122"/>
              </a:defRPr>
            </a:lvl5pPr>
            <a:lvl6pPr marL="2514600" indent="-228600" eaLnBrk="0" fontAlgn="base" hangingPunct="0">
              <a:spcBef>
                <a:spcPct val="0"/>
              </a:spcBef>
              <a:spcAft>
                <a:spcPct val="0"/>
              </a:spcAft>
              <a:defRPr sz="2700">
                <a:solidFill>
                  <a:srgbClr val="990000"/>
                </a:solidFill>
                <a:latin typeface="FrutigerNext LT Medium" charset="0"/>
                <a:ea typeface="宋体" pitchFamily="2" charset="-122"/>
              </a:defRPr>
            </a:lvl6pPr>
            <a:lvl7pPr marL="2971800" indent="-228600" eaLnBrk="0" fontAlgn="base" hangingPunct="0">
              <a:spcBef>
                <a:spcPct val="0"/>
              </a:spcBef>
              <a:spcAft>
                <a:spcPct val="0"/>
              </a:spcAft>
              <a:defRPr sz="2700">
                <a:solidFill>
                  <a:srgbClr val="990000"/>
                </a:solidFill>
                <a:latin typeface="FrutigerNext LT Medium" charset="0"/>
                <a:ea typeface="宋体" pitchFamily="2" charset="-122"/>
              </a:defRPr>
            </a:lvl7pPr>
            <a:lvl8pPr marL="3429000" indent="-228600" eaLnBrk="0" fontAlgn="base" hangingPunct="0">
              <a:spcBef>
                <a:spcPct val="0"/>
              </a:spcBef>
              <a:spcAft>
                <a:spcPct val="0"/>
              </a:spcAft>
              <a:defRPr sz="2700">
                <a:solidFill>
                  <a:srgbClr val="990000"/>
                </a:solidFill>
                <a:latin typeface="FrutigerNext LT Medium" charset="0"/>
                <a:ea typeface="宋体" pitchFamily="2" charset="-122"/>
              </a:defRPr>
            </a:lvl8pPr>
            <a:lvl9pPr marL="3886200" indent="-228600" eaLnBrk="0" fontAlgn="base" hangingPunct="0">
              <a:spcBef>
                <a:spcPct val="0"/>
              </a:spcBef>
              <a:spcAft>
                <a:spcPct val="0"/>
              </a:spcAft>
              <a:defRPr sz="2700">
                <a:solidFill>
                  <a:srgbClr val="990000"/>
                </a:solidFill>
                <a:latin typeface="FrutigerNext LT Medium" charset="0"/>
                <a:ea typeface="宋体" pitchFamily="2" charset="-122"/>
              </a:defRPr>
            </a:lvl9pPr>
          </a:lstStyle>
          <a:p>
            <a:pPr eaLnBrk="1" hangingPunct="1">
              <a:buFont typeface="Wingdings" pitchFamily="2" charset="2"/>
              <a:buChar char="q"/>
              <a:defRPr/>
            </a:pPr>
            <a:r>
              <a:rPr lang="en-US" altLang="zh-CN" sz="1100" b="1" dirty="0" smtClean="0">
                <a:solidFill>
                  <a:srgbClr val="0070C0"/>
                </a:solidFill>
                <a:latin typeface="Arial" pitchFamily="34" charset="0"/>
                <a:ea typeface="微软雅黑" pitchFamily="34" charset="-122"/>
                <a:cs typeface="Arial" pitchFamily="34" charset="0"/>
              </a:rPr>
              <a:t> Grand budget for 3G/4G  Infrastructure</a:t>
            </a:r>
          </a:p>
          <a:p>
            <a:pPr eaLnBrk="1" hangingPunct="1">
              <a:buFont typeface="Wingdings" pitchFamily="2" charset="2"/>
              <a:buChar char="q"/>
              <a:defRPr/>
            </a:pPr>
            <a:r>
              <a:rPr lang="en-US" altLang="zh-CN" sz="1100" b="1" dirty="0" smtClean="0">
                <a:solidFill>
                  <a:srgbClr val="0070C0"/>
                </a:solidFill>
                <a:latin typeface="Arial" pitchFamily="34" charset="0"/>
                <a:ea typeface="微软雅黑" pitchFamily="34" charset="-122"/>
                <a:cs typeface="Arial" pitchFamily="34" charset="0"/>
              </a:rPr>
              <a:t> 800/900/1800Mhz  </a:t>
            </a:r>
            <a:r>
              <a:rPr lang="en-US" altLang="zh-CN" sz="1100" b="1" dirty="0" smtClean="0">
                <a:solidFill>
                  <a:srgbClr val="C00000"/>
                </a:solidFill>
                <a:latin typeface="Arial" pitchFamily="34" charset="0"/>
                <a:ea typeface="微软雅黑" pitchFamily="34" charset="-122"/>
                <a:cs typeface="Arial" pitchFamily="34" charset="0"/>
              </a:rPr>
              <a:t>Golden Spectrum Technology Neutrality</a:t>
            </a:r>
          </a:p>
          <a:p>
            <a:pPr marL="228578" indent="-228578" eaLnBrk="1" hangingPunct="1">
              <a:buFont typeface="Wingdings" pitchFamily="2" charset="2"/>
              <a:buChar char="Ø"/>
              <a:defRPr/>
            </a:pPr>
            <a:r>
              <a:rPr lang="en-US" altLang="zh-CN" sz="1100" b="1" dirty="0" smtClean="0">
                <a:solidFill>
                  <a:srgbClr val="C00000"/>
                </a:solidFill>
                <a:latin typeface="Arial" pitchFamily="34" charset="0"/>
                <a:ea typeface="微软雅黑" pitchFamily="34" charset="-122"/>
                <a:cs typeface="Arial" pitchFamily="34" charset="0"/>
              </a:rPr>
              <a:t>Reframing </a:t>
            </a:r>
            <a:r>
              <a:rPr lang="en-US" altLang="zh-CN" sz="1100" b="1" dirty="0" smtClean="0">
                <a:solidFill>
                  <a:schemeClr val="tx1"/>
                </a:solidFill>
                <a:latin typeface="Arial" pitchFamily="34" charset="0"/>
                <a:ea typeface="微软雅黑" pitchFamily="34" charset="-122"/>
                <a:cs typeface="Arial" pitchFamily="34" charset="0"/>
              </a:rPr>
              <a:t>for very short time 3G/4G Open  </a:t>
            </a:r>
          </a:p>
          <a:p>
            <a:pPr marL="228578" indent="-228578" eaLnBrk="1" hangingPunct="1">
              <a:buFont typeface="Wingdings" pitchFamily="2" charset="2"/>
              <a:buChar char="Ø"/>
              <a:defRPr/>
            </a:pPr>
            <a:r>
              <a:rPr lang="en-US" altLang="zh-CN" sz="1100" b="1" dirty="0" smtClean="0">
                <a:solidFill>
                  <a:schemeClr val="tx1"/>
                </a:solidFill>
                <a:latin typeface="Arial" pitchFamily="34" charset="0"/>
                <a:ea typeface="微软雅黑" pitchFamily="34" charset="-122"/>
                <a:cs typeface="Arial" pitchFamily="34" charset="0"/>
              </a:rPr>
              <a:t>Promote national coverage construction</a:t>
            </a:r>
          </a:p>
        </p:txBody>
      </p:sp>
      <p:grpSp>
        <p:nvGrpSpPr>
          <p:cNvPr id="5" name="Group 124"/>
          <p:cNvGrpSpPr/>
          <p:nvPr/>
        </p:nvGrpSpPr>
        <p:grpSpPr>
          <a:xfrm>
            <a:off x="3445077" y="1714300"/>
            <a:ext cx="1666615" cy="1666615"/>
            <a:chOff x="1109042" y="698824"/>
            <a:chExt cx="1666615" cy="1666615"/>
          </a:xfrm>
          <a:solidFill>
            <a:srgbClr val="00B0F0"/>
          </a:solidFill>
        </p:grpSpPr>
        <p:sp>
          <p:nvSpPr>
            <p:cNvPr id="128" name="Oval 127"/>
            <p:cNvSpPr/>
            <p:nvPr/>
          </p:nvSpPr>
          <p:spPr>
            <a:xfrm>
              <a:off x="1109042" y="698824"/>
              <a:ext cx="1666615" cy="1666615"/>
            </a:xfrm>
            <a:prstGeom prst="ellipse">
              <a:avLst/>
            </a:pr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sp>
        <p:sp>
          <p:nvSpPr>
            <p:cNvPr id="129" name="Oval 4"/>
            <p:cNvSpPr/>
            <p:nvPr/>
          </p:nvSpPr>
          <p:spPr>
            <a:xfrm>
              <a:off x="1231192" y="920034"/>
              <a:ext cx="1431493" cy="1178475"/>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058">
                <a:lnSpc>
                  <a:spcPct val="90000"/>
                </a:lnSpc>
                <a:spcAft>
                  <a:spcPct val="35000"/>
                </a:spcAft>
              </a:pPr>
              <a:r>
                <a:rPr lang="en-US" altLang="zh-CN" sz="1600" b="1" kern="0" dirty="0" smtClean="0">
                  <a:solidFill>
                    <a:srgbClr val="FFFFFF"/>
                  </a:solidFill>
                  <a:latin typeface="Arial" pitchFamily="34" charset="0"/>
                  <a:cs typeface="Arial" pitchFamily="34" charset="0"/>
                </a:rPr>
                <a:t>China</a:t>
              </a:r>
            </a:p>
            <a:p>
              <a:pPr algn="ctr" defTabSz="711058">
                <a:lnSpc>
                  <a:spcPct val="90000"/>
                </a:lnSpc>
                <a:spcAft>
                  <a:spcPct val="35000"/>
                </a:spcAft>
              </a:pPr>
              <a:r>
                <a:rPr lang="en-US" altLang="zh-CN" sz="1600" b="1" kern="0" dirty="0" smtClean="0">
                  <a:solidFill>
                    <a:srgbClr val="FFFFFF"/>
                  </a:solidFill>
                  <a:latin typeface="Arial" pitchFamily="34" charset="0"/>
                  <a:cs typeface="Arial" pitchFamily="34" charset="0"/>
                </a:rPr>
                <a:t>National Digitalization</a:t>
              </a:r>
              <a:endParaRPr lang="en-US" sz="1600" b="1" dirty="0">
                <a:solidFill>
                  <a:srgbClr val="FFFFFF"/>
                </a:solidFill>
                <a:latin typeface="Arial" pitchFamily="34" charset="0"/>
                <a:cs typeface="Arial" pitchFamily="34" charset="0"/>
              </a:endParaRPr>
            </a:p>
          </p:txBody>
        </p:sp>
      </p:grpSp>
      <p:grpSp>
        <p:nvGrpSpPr>
          <p:cNvPr id="6" name="Group 120"/>
          <p:cNvGrpSpPr/>
          <p:nvPr/>
        </p:nvGrpSpPr>
        <p:grpSpPr>
          <a:xfrm>
            <a:off x="4632610" y="1437500"/>
            <a:ext cx="1349090" cy="1079999"/>
            <a:chOff x="2377110" y="649529"/>
            <a:chExt cx="1136806" cy="1079999"/>
          </a:xfrm>
        </p:grpSpPr>
        <p:sp>
          <p:nvSpPr>
            <p:cNvPr id="123" name="Oval 122"/>
            <p:cNvSpPr/>
            <p:nvPr/>
          </p:nvSpPr>
          <p:spPr>
            <a:xfrm>
              <a:off x="2397032" y="649529"/>
              <a:ext cx="1079999" cy="1079999"/>
            </a:xfrm>
            <a:prstGeom prst="ellipse">
              <a:avLst/>
            </a:prstGeom>
            <a:solidFill>
              <a:srgbClr val="FF6600"/>
            </a:solidFill>
            <a:ln w="9525" cap="flat" cmpd="sng" algn="ctr">
              <a:solidFill>
                <a:srgbClr val="FFFFFF">
                  <a:hueOff val="0"/>
                  <a:satOff val="0"/>
                  <a:lumOff val="0"/>
                </a:srgbClr>
              </a:solidFill>
              <a:prstDash val="solid"/>
            </a:ln>
            <a:effectLst/>
          </p:spPr>
          <p:style>
            <a:lnRef idx="2">
              <a:scrgbClr r="0" g="0" b="0"/>
            </a:lnRef>
            <a:fillRef idx="1">
              <a:scrgbClr r="0" g="0" b="0"/>
            </a:fillRef>
            <a:effectRef idx="0">
              <a:scrgbClr r="0" g="0" b="0"/>
            </a:effectRef>
            <a:fontRef idx="minor">
              <a:schemeClr val="tx1"/>
            </a:fontRef>
          </p:style>
        </p:sp>
        <p:sp>
          <p:nvSpPr>
            <p:cNvPr id="124" name="Oval 4"/>
            <p:cNvSpPr/>
            <p:nvPr/>
          </p:nvSpPr>
          <p:spPr>
            <a:xfrm>
              <a:off x="2377110" y="800071"/>
              <a:ext cx="1136806" cy="7636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algn="ctr" defTabSz="355550">
                <a:lnSpc>
                  <a:spcPct val="90000"/>
                </a:lnSpc>
                <a:spcAft>
                  <a:spcPct val="35000"/>
                </a:spcAft>
              </a:pPr>
              <a:r>
                <a:rPr lang="en-US" altLang="zh-CN" sz="1200" b="1" dirty="0" smtClean="0">
                  <a:solidFill>
                    <a:srgbClr val="FFFFFF"/>
                  </a:solidFill>
                  <a:latin typeface="Arial" pitchFamily="34" charset="0"/>
                  <a:ea typeface="微软雅黑" pitchFamily="34" charset="-122"/>
                  <a:cs typeface="Arial" pitchFamily="34" charset="0"/>
                </a:rPr>
                <a:t>New ICT Infrastructure</a:t>
              </a:r>
              <a:endParaRPr lang="zh-CN" altLang="en-US" sz="1200" b="1" dirty="0">
                <a:solidFill>
                  <a:srgbClr val="FFFFFF"/>
                </a:solidFill>
                <a:latin typeface="Arial" pitchFamily="34" charset="0"/>
                <a:ea typeface="微软雅黑" pitchFamily="34" charset="-122"/>
                <a:cs typeface="Arial" pitchFamily="34" charset="0"/>
              </a:endParaRPr>
            </a:p>
          </p:txBody>
        </p:sp>
      </p:grpSp>
      <p:grpSp>
        <p:nvGrpSpPr>
          <p:cNvPr id="7" name="Group 129"/>
          <p:cNvGrpSpPr/>
          <p:nvPr/>
        </p:nvGrpSpPr>
        <p:grpSpPr>
          <a:xfrm>
            <a:off x="2644140" y="2804938"/>
            <a:ext cx="1363980" cy="1079999"/>
            <a:chOff x="2398732" y="649529"/>
            <a:chExt cx="1121570" cy="1079999"/>
          </a:xfrm>
        </p:grpSpPr>
        <p:sp>
          <p:nvSpPr>
            <p:cNvPr id="131" name="Oval 130"/>
            <p:cNvSpPr/>
            <p:nvPr/>
          </p:nvSpPr>
          <p:spPr>
            <a:xfrm>
              <a:off x="2423793" y="649529"/>
              <a:ext cx="1053236" cy="1079999"/>
            </a:xfrm>
            <a:prstGeom prst="ellipse">
              <a:avLst/>
            </a:prstGeom>
            <a:solidFill>
              <a:srgbClr val="FF6600"/>
            </a:solidFill>
            <a:ln w="9525" cap="flat" cmpd="sng" algn="ctr">
              <a:solidFill>
                <a:srgbClr val="FFFFFF">
                  <a:hueOff val="0"/>
                  <a:satOff val="0"/>
                  <a:lumOff val="0"/>
                </a:srgbClr>
              </a:solidFill>
              <a:prstDash val="solid"/>
            </a:ln>
            <a:effectLst/>
          </p:spPr>
          <p:style>
            <a:lnRef idx="2">
              <a:scrgbClr r="0" g="0" b="0"/>
            </a:lnRef>
            <a:fillRef idx="1">
              <a:scrgbClr r="0" g="0" b="0"/>
            </a:fillRef>
            <a:effectRef idx="0">
              <a:scrgbClr r="0" g="0" b="0"/>
            </a:effectRef>
            <a:fontRef idx="minor">
              <a:schemeClr val="tx1"/>
            </a:fontRef>
          </p:style>
        </p:sp>
        <p:sp>
          <p:nvSpPr>
            <p:cNvPr id="132" name="Oval 4"/>
            <p:cNvSpPr/>
            <p:nvPr/>
          </p:nvSpPr>
          <p:spPr>
            <a:xfrm>
              <a:off x="2398732" y="784831"/>
              <a:ext cx="1121570" cy="7636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algn="ctr" defTabSz="355550">
                <a:lnSpc>
                  <a:spcPct val="90000"/>
                </a:lnSpc>
                <a:spcAft>
                  <a:spcPct val="35000"/>
                </a:spcAft>
              </a:pPr>
              <a:r>
                <a:rPr lang="en-US" altLang="zh-CN" sz="1400" b="1" dirty="0" smtClean="0">
                  <a:solidFill>
                    <a:srgbClr val="FFFFFF"/>
                  </a:solidFill>
                  <a:latin typeface="Arial" pitchFamily="34" charset="0"/>
                  <a:ea typeface="微软雅黑" pitchFamily="34" charset="-122"/>
                  <a:cs typeface="Arial" pitchFamily="34" charset="0"/>
                </a:rPr>
                <a:t>Financial </a:t>
              </a:r>
            </a:p>
            <a:p>
              <a:pPr algn="ctr" defTabSz="355550">
                <a:lnSpc>
                  <a:spcPct val="90000"/>
                </a:lnSpc>
                <a:spcAft>
                  <a:spcPct val="35000"/>
                </a:spcAft>
              </a:pPr>
              <a:r>
                <a:rPr lang="en-US" altLang="zh-CN" sz="1400" b="1" dirty="0" smtClean="0">
                  <a:solidFill>
                    <a:srgbClr val="FFFFFF"/>
                  </a:solidFill>
                  <a:latin typeface="Arial" pitchFamily="34" charset="0"/>
                  <a:ea typeface="微软雅黑" pitchFamily="34" charset="-122"/>
                  <a:cs typeface="Arial" pitchFamily="34" charset="0"/>
                </a:rPr>
                <a:t>Investment</a:t>
              </a:r>
            </a:p>
          </p:txBody>
        </p:sp>
      </p:grpSp>
      <p:grpSp>
        <p:nvGrpSpPr>
          <p:cNvPr id="8" name="Group 132"/>
          <p:cNvGrpSpPr/>
          <p:nvPr/>
        </p:nvGrpSpPr>
        <p:grpSpPr>
          <a:xfrm>
            <a:off x="4579621" y="2832648"/>
            <a:ext cx="1341120" cy="1079999"/>
            <a:chOff x="2397032" y="649529"/>
            <a:chExt cx="1079999" cy="1079999"/>
          </a:xfrm>
        </p:grpSpPr>
        <p:sp>
          <p:nvSpPr>
            <p:cNvPr id="134" name="Oval 133"/>
            <p:cNvSpPr/>
            <p:nvPr/>
          </p:nvSpPr>
          <p:spPr>
            <a:xfrm>
              <a:off x="2397032" y="649529"/>
              <a:ext cx="1079999" cy="1079999"/>
            </a:xfrm>
            <a:prstGeom prst="ellipse">
              <a:avLst/>
            </a:prstGeom>
            <a:solidFill>
              <a:srgbClr val="FF6600"/>
            </a:solidFill>
            <a:ln w="9525" cap="flat" cmpd="sng" algn="ctr">
              <a:solidFill>
                <a:srgbClr val="FFFFFF">
                  <a:hueOff val="0"/>
                  <a:satOff val="0"/>
                  <a:lumOff val="0"/>
                </a:srgbClr>
              </a:solidFill>
              <a:prstDash val="solid"/>
            </a:ln>
            <a:effectLst/>
          </p:spPr>
          <p:style>
            <a:lnRef idx="2">
              <a:scrgbClr r="0" g="0" b="0"/>
            </a:lnRef>
            <a:fillRef idx="1">
              <a:scrgbClr r="0" g="0" b="0"/>
            </a:fillRef>
            <a:effectRef idx="0">
              <a:scrgbClr r="0" g="0" b="0"/>
            </a:effectRef>
            <a:fontRef idx="minor">
              <a:schemeClr val="tx1"/>
            </a:fontRef>
          </p:style>
        </p:sp>
        <p:sp>
          <p:nvSpPr>
            <p:cNvPr id="135" name="Oval 4"/>
            <p:cNvSpPr/>
            <p:nvPr/>
          </p:nvSpPr>
          <p:spPr>
            <a:xfrm>
              <a:off x="2448514" y="784831"/>
              <a:ext cx="981641" cy="7636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algn="ctr" defTabSz="355550">
                <a:lnSpc>
                  <a:spcPct val="90000"/>
                </a:lnSpc>
                <a:spcAft>
                  <a:spcPct val="35000"/>
                </a:spcAft>
              </a:pPr>
              <a:r>
                <a:rPr lang="en-US" altLang="zh-CN" sz="1200" b="1" dirty="0" smtClean="0">
                  <a:solidFill>
                    <a:srgbClr val="FFFFFF"/>
                  </a:solidFill>
                  <a:latin typeface="Arial" pitchFamily="34" charset="0"/>
                  <a:ea typeface="微软雅黑" pitchFamily="34" charset="-122"/>
                  <a:cs typeface="Arial" pitchFamily="34" charset="0"/>
                </a:rPr>
                <a:t>Start-ups </a:t>
              </a:r>
            </a:p>
            <a:p>
              <a:pPr algn="ctr" defTabSz="355550">
                <a:lnSpc>
                  <a:spcPct val="90000"/>
                </a:lnSpc>
                <a:spcAft>
                  <a:spcPct val="35000"/>
                </a:spcAft>
              </a:pPr>
              <a:r>
                <a:rPr lang="en-US" altLang="zh-CN" sz="1200" b="1" dirty="0" smtClean="0">
                  <a:solidFill>
                    <a:srgbClr val="FFFFFF"/>
                  </a:solidFill>
                  <a:latin typeface="Arial" pitchFamily="34" charset="0"/>
                  <a:ea typeface="微软雅黑" pitchFamily="34" charset="-122"/>
                  <a:cs typeface="Arial" pitchFamily="34" charset="0"/>
                </a:rPr>
                <a:t>Society Industry Convergence</a:t>
              </a:r>
              <a:endParaRPr lang="zh-CN" altLang="en-US" sz="1200" b="1" dirty="0">
                <a:solidFill>
                  <a:srgbClr val="FFFFFF"/>
                </a:solidFill>
                <a:latin typeface="Arial" pitchFamily="34" charset="0"/>
                <a:ea typeface="微软雅黑" pitchFamily="34" charset="-122"/>
                <a:cs typeface="Arial" pitchFamily="34" charset="0"/>
              </a:endParaRPr>
            </a:p>
          </p:txBody>
        </p:sp>
      </p:grpSp>
      <p:grpSp>
        <p:nvGrpSpPr>
          <p:cNvPr id="9" name="Group 136"/>
          <p:cNvGrpSpPr/>
          <p:nvPr/>
        </p:nvGrpSpPr>
        <p:grpSpPr>
          <a:xfrm>
            <a:off x="2682242" y="1472130"/>
            <a:ext cx="1193339" cy="1079999"/>
            <a:chOff x="2397032" y="649529"/>
            <a:chExt cx="1079999" cy="1079999"/>
          </a:xfrm>
        </p:grpSpPr>
        <p:sp>
          <p:nvSpPr>
            <p:cNvPr id="138" name="Oval 137"/>
            <p:cNvSpPr/>
            <p:nvPr/>
          </p:nvSpPr>
          <p:spPr>
            <a:xfrm>
              <a:off x="2397032" y="649529"/>
              <a:ext cx="1079999" cy="1079999"/>
            </a:xfrm>
            <a:prstGeom prst="ellipse">
              <a:avLst/>
            </a:prstGeom>
            <a:solidFill>
              <a:srgbClr val="FF6600"/>
            </a:solidFill>
            <a:ln w="9525" cap="flat" cmpd="sng" algn="ctr">
              <a:solidFill>
                <a:srgbClr val="FFFFFF">
                  <a:hueOff val="0"/>
                  <a:satOff val="0"/>
                  <a:lumOff val="0"/>
                </a:srgbClr>
              </a:solidFill>
              <a:prstDash val="solid"/>
            </a:ln>
            <a:effectLst/>
          </p:spPr>
          <p:style>
            <a:lnRef idx="2">
              <a:scrgbClr r="0" g="0" b="0"/>
            </a:lnRef>
            <a:fillRef idx="1">
              <a:scrgbClr r="0" g="0" b="0"/>
            </a:fillRef>
            <a:effectRef idx="0">
              <a:scrgbClr r="0" g="0" b="0"/>
            </a:effectRef>
            <a:fontRef idx="minor">
              <a:schemeClr val="tx1"/>
            </a:fontRef>
          </p:style>
        </p:sp>
        <p:sp>
          <p:nvSpPr>
            <p:cNvPr id="140" name="Oval 4"/>
            <p:cNvSpPr/>
            <p:nvPr/>
          </p:nvSpPr>
          <p:spPr>
            <a:xfrm>
              <a:off x="2458645" y="807691"/>
              <a:ext cx="979722" cy="7636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algn="ctr" defTabSz="355550">
                <a:lnSpc>
                  <a:spcPct val="90000"/>
                </a:lnSpc>
                <a:spcAft>
                  <a:spcPct val="35000"/>
                </a:spcAft>
              </a:pPr>
              <a:r>
                <a:rPr lang="en-US" altLang="zh-CN" sz="1200" b="1" dirty="0" smtClean="0">
                  <a:solidFill>
                    <a:srgbClr val="FFFFFF"/>
                  </a:solidFill>
                  <a:latin typeface="Arial" pitchFamily="34" charset="0"/>
                  <a:ea typeface="微软雅黑" pitchFamily="34" charset="-122"/>
                  <a:cs typeface="Arial" pitchFamily="34" charset="0"/>
                </a:rPr>
                <a:t>Regulation and Policy</a:t>
              </a:r>
              <a:endParaRPr lang="zh-CN" altLang="en-US" sz="1200" b="1" dirty="0">
                <a:solidFill>
                  <a:srgbClr val="FFFFFF"/>
                </a:solidFill>
                <a:latin typeface="Arial" pitchFamily="34" charset="0"/>
                <a:ea typeface="微软雅黑" pitchFamily="34" charset="-122"/>
                <a:cs typeface="Arial" pitchFamily="34" charset="0"/>
              </a:endParaRPr>
            </a:p>
          </p:txBody>
        </p:sp>
      </p:grpSp>
      <p:pic>
        <p:nvPicPr>
          <p:cNvPr id="41985" name="Picture 1"/>
          <p:cNvPicPr>
            <a:picLocks noChangeAspect="1" noChangeArrowheads="1"/>
          </p:cNvPicPr>
          <p:nvPr/>
        </p:nvPicPr>
        <p:blipFill>
          <a:blip r:embed="rId6" cstate="print"/>
          <a:srcRect/>
          <a:stretch>
            <a:fillRect/>
          </a:stretch>
        </p:blipFill>
        <p:spPr bwMode="auto">
          <a:xfrm>
            <a:off x="6256530" y="594360"/>
            <a:ext cx="685292" cy="586740"/>
          </a:xfrm>
          <a:prstGeom prst="rect">
            <a:avLst/>
          </a:prstGeom>
          <a:noFill/>
          <a:ln w="9525">
            <a:noFill/>
            <a:miter lim="800000"/>
            <a:headEnd/>
            <a:tailEnd/>
          </a:ln>
        </p:spPr>
      </p:pic>
      <p:pic>
        <p:nvPicPr>
          <p:cNvPr id="41986" name="Picture 2"/>
          <p:cNvPicPr>
            <a:picLocks noChangeAspect="1" noChangeArrowheads="1"/>
          </p:cNvPicPr>
          <p:nvPr/>
        </p:nvPicPr>
        <p:blipFill>
          <a:blip r:embed="rId7" cstate="print"/>
          <a:srcRect/>
          <a:stretch>
            <a:fillRect/>
          </a:stretch>
        </p:blipFill>
        <p:spPr bwMode="auto">
          <a:xfrm>
            <a:off x="6156960" y="2852270"/>
            <a:ext cx="1150620" cy="774850"/>
          </a:xfrm>
          <a:prstGeom prst="rect">
            <a:avLst/>
          </a:prstGeom>
          <a:noFill/>
          <a:ln w="9525">
            <a:solidFill>
              <a:schemeClr val="accent3">
                <a:lumMod val="75000"/>
              </a:schemeClr>
            </a:solidFill>
            <a:miter lim="800000"/>
            <a:headEnd/>
            <a:tailEnd/>
          </a:ln>
        </p:spPr>
      </p:pic>
      <p:sp>
        <p:nvSpPr>
          <p:cNvPr id="80" name="Rectangle 79"/>
          <p:cNvSpPr/>
          <p:nvPr/>
        </p:nvSpPr>
        <p:spPr>
          <a:xfrm>
            <a:off x="5893250" y="1426965"/>
            <a:ext cx="3214238" cy="1107979"/>
          </a:xfrm>
          <a:prstGeom prst="rect">
            <a:avLst/>
          </a:prstGeom>
        </p:spPr>
        <p:txBody>
          <a:bodyPr wrap="square" lIns="91422" tIns="45712" rIns="91422" bIns="45712">
            <a:spAutoFit/>
          </a:bodyPr>
          <a:lstStyle/>
          <a:p>
            <a:pPr>
              <a:buFont typeface="Wingdings" pitchFamily="2" charset="2"/>
              <a:buChar char="q"/>
            </a:pPr>
            <a:r>
              <a:rPr lang="en-US" altLang="zh-CN" sz="1100" b="1" dirty="0" smtClean="0">
                <a:solidFill>
                  <a:srgbClr val="0070C0"/>
                </a:solidFill>
                <a:latin typeface="Arial" pitchFamily="34" charset="0"/>
                <a:ea typeface="微软雅黑" pitchFamily="34" charset="-122"/>
                <a:cs typeface="Arial" pitchFamily="34" charset="0"/>
              </a:rPr>
              <a:t> Large Scale National BB Network +DC</a:t>
            </a:r>
          </a:p>
          <a:p>
            <a:pPr marL="228578" indent="-228578">
              <a:buFont typeface="Wingdings" pitchFamily="2" charset="2"/>
              <a:buChar char="Ø"/>
            </a:pPr>
            <a:r>
              <a:rPr lang="en-US" altLang="zh-CN" sz="1100" b="1" dirty="0" smtClean="0">
                <a:latin typeface="Arial" pitchFamily="34" charset="0"/>
                <a:ea typeface="微软雅黑" pitchFamily="34" charset="-122"/>
                <a:cs typeface="Arial" pitchFamily="34" charset="0"/>
              </a:rPr>
              <a:t>3G/4G </a:t>
            </a:r>
            <a:r>
              <a:rPr lang="en-US" altLang="zh-CN" sz="1100" b="1" dirty="0" smtClean="0">
                <a:solidFill>
                  <a:srgbClr val="C00000"/>
                </a:solidFill>
                <a:latin typeface="Arial" pitchFamily="34" charset="0"/>
                <a:ea typeface="微软雅黑" pitchFamily="34" charset="-122"/>
                <a:cs typeface="Arial" pitchFamily="34" charset="0"/>
              </a:rPr>
              <a:t>MBB</a:t>
            </a:r>
            <a:r>
              <a:rPr lang="en-US" altLang="zh-CN" sz="1100" b="1" dirty="0" smtClean="0">
                <a:latin typeface="Arial" pitchFamily="34" charset="0"/>
                <a:ea typeface="微软雅黑" pitchFamily="34" charset="-122"/>
                <a:cs typeface="Arial" pitchFamily="34" charset="0"/>
              </a:rPr>
              <a:t> National Coverage as </a:t>
            </a:r>
            <a:r>
              <a:rPr lang="en-US" altLang="zh-CN" sz="1100" b="1" dirty="0" smtClean="0">
                <a:solidFill>
                  <a:srgbClr val="C00000"/>
                </a:solidFill>
                <a:latin typeface="Arial" pitchFamily="34" charset="0"/>
                <a:ea typeface="微软雅黑" pitchFamily="34" charset="-122"/>
                <a:cs typeface="Arial" pitchFamily="34" charset="0"/>
              </a:rPr>
              <a:t>fundamental Infrastructure</a:t>
            </a:r>
          </a:p>
          <a:p>
            <a:pPr marL="228578" indent="-228578">
              <a:buFont typeface="Wingdings" pitchFamily="2" charset="2"/>
              <a:buChar char="Ø"/>
            </a:pPr>
            <a:r>
              <a:rPr lang="en-US" altLang="zh-CN" sz="1100" b="1" dirty="0" smtClean="0">
                <a:latin typeface="Arial" pitchFamily="34" charset="0"/>
                <a:ea typeface="微软雅黑" pitchFamily="34" charset="-122"/>
                <a:cs typeface="Arial" pitchFamily="34" charset="0"/>
              </a:rPr>
              <a:t>CMCC 1.5 Million Base station In china, </a:t>
            </a:r>
            <a:r>
              <a:rPr lang="en-US" altLang="zh-CN" sz="1100" b="1" dirty="0" smtClean="0">
                <a:solidFill>
                  <a:srgbClr val="C00000"/>
                </a:solidFill>
                <a:latin typeface="Arial" pitchFamily="34" charset="0"/>
                <a:ea typeface="微软雅黑" pitchFamily="34" charset="-122"/>
                <a:cs typeface="Arial" pitchFamily="34" charset="0"/>
              </a:rPr>
              <a:t>99% 2G/3G population coverage, 95%+ 4G Population coverage</a:t>
            </a:r>
          </a:p>
        </p:txBody>
      </p:sp>
      <p:pic>
        <p:nvPicPr>
          <p:cNvPr id="41987" name="Picture 3"/>
          <p:cNvPicPr>
            <a:picLocks noChangeAspect="1" noChangeArrowheads="1"/>
          </p:cNvPicPr>
          <p:nvPr/>
        </p:nvPicPr>
        <p:blipFill>
          <a:blip r:embed="rId8" cstate="print"/>
          <a:srcRect/>
          <a:stretch>
            <a:fillRect/>
          </a:stretch>
        </p:blipFill>
        <p:spPr bwMode="auto">
          <a:xfrm>
            <a:off x="175260" y="678181"/>
            <a:ext cx="819850" cy="662939"/>
          </a:xfrm>
          <a:prstGeom prst="rect">
            <a:avLst/>
          </a:prstGeom>
          <a:noFill/>
          <a:ln w="9525">
            <a:solidFill>
              <a:schemeClr val="accent3">
                <a:lumMod val="75000"/>
              </a:schemeClr>
            </a:solidFill>
            <a:miter lim="800000"/>
            <a:headEnd/>
            <a:tailEnd/>
          </a:ln>
        </p:spPr>
      </p:pic>
      <p:sp>
        <p:nvSpPr>
          <p:cNvPr id="110" name="TextBox 109"/>
          <p:cNvSpPr txBox="1"/>
          <p:nvPr/>
        </p:nvSpPr>
        <p:spPr>
          <a:xfrm>
            <a:off x="0" y="1428784"/>
            <a:ext cx="3169920" cy="1269562"/>
          </a:xfrm>
          <a:prstGeom prst="rect">
            <a:avLst/>
          </a:prstGeom>
          <a:noFill/>
        </p:spPr>
        <p:txBody>
          <a:bodyPr wrap="square" lIns="68564" tIns="34282" rIns="68564" bIns="34282" rtlCol="0">
            <a:spAutoFit/>
          </a:bodyPr>
          <a:lstStyle/>
          <a:p>
            <a:pPr>
              <a:buFont typeface="Wingdings" pitchFamily="2" charset="2"/>
              <a:buChar char="q"/>
            </a:pPr>
            <a:r>
              <a:rPr lang="en-US" altLang="zh-CN" sz="1100" b="1" dirty="0" smtClean="0">
                <a:solidFill>
                  <a:srgbClr val="0070C0"/>
                </a:solidFill>
                <a:latin typeface="Arial" pitchFamily="34" charset="0"/>
                <a:ea typeface="微软雅黑" pitchFamily="34" charset="-122"/>
                <a:cs typeface="Arial" pitchFamily="34" charset="0"/>
              </a:rPr>
              <a:t> Preserve the Efficiency/Competitive</a:t>
            </a:r>
          </a:p>
          <a:p>
            <a:pPr>
              <a:buFont typeface="Wingdings" pitchFamily="2" charset="2"/>
              <a:buChar char="Ø"/>
            </a:pPr>
            <a:r>
              <a:rPr lang="en-US" altLang="zh-CN" sz="1100" b="1" dirty="0" smtClean="0">
                <a:solidFill>
                  <a:srgbClr val="C00000"/>
                </a:solidFill>
                <a:latin typeface="Arial" pitchFamily="34" charset="0"/>
                <a:ea typeface="微软雅黑" pitchFamily="34" charset="-122"/>
                <a:cs typeface="Arial" pitchFamily="34" charset="0"/>
              </a:rPr>
              <a:t>MNP</a:t>
            </a:r>
            <a:r>
              <a:rPr lang="en-US" altLang="zh-CN" sz="1100" b="1" dirty="0" smtClean="0">
                <a:latin typeface="Arial" pitchFamily="34" charset="0"/>
                <a:ea typeface="微软雅黑" pitchFamily="34" charset="-122"/>
                <a:cs typeface="Arial" pitchFamily="34" charset="0"/>
              </a:rPr>
              <a:t> give real freedom to subscribers</a:t>
            </a:r>
          </a:p>
          <a:p>
            <a:pPr>
              <a:buFont typeface="Wingdings" pitchFamily="2" charset="2"/>
              <a:buChar char="Ø"/>
            </a:pPr>
            <a:r>
              <a:rPr lang="en-US" altLang="zh-CN" sz="1100" b="1" dirty="0" smtClean="0">
                <a:solidFill>
                  <a:srgbClr val="C00000"/>
                </a:solidFill>
                <a:latin typeface="Arial" pitchFamily="34" charset="0"/>
                <a:ea typeface="微软雅黑" pitchFamily="34" charset="-122"/>
                <a:cs typeface="Arial" pitchFamily="34" charset="0"/>
              </a:rPr>
              <a:t>Register</a:t>
            </a:r>
            <a:r>
              <a:rPr lang="en-US" altLang="zh-CN" sz="1100" b="1" dirty="0" smtClean="0">
                <a:latin typeface="Arial" pitchFamily="34" charset="0"/>
                <a:ea typeface="微软雅黑" pitchFamily="34" charset="-122"/>
                <a:cs typeface="Arial" pitchFamily="34" charset="0"/>
              </a:rPr>
              <a:t> SIM card with ID</a:t>
            </a:r>
          </a:p>
          <a:p>
            <a:pPr>
              <a:buFont typeface="Wingdings" pitchFamily="2" charset="2"/>
              <a:buChar char="Ø"/>
            </a:pPr>
            <a:r>
              <a:rPr lang="en-US" altLang="zh-CN" sz="1100" b="1" dirty="0" smtClean="0">
                <a:latin typeface="Arial" pitchFamily="34" charset="0"/>
                <a:ea typeface="微软雅黑" pitchFamily="34" charset="-122"/>
                <a:cs typeface="Arial" pitchFamily="34" charset="0"/>
              </a:rPr>
              <a:t>Limit abuses of market power</a:t>
            </a:r>
          </a:p>
          <a:p>
            <a:pPr>
              <a:buFont typeface="Wingdings" pitchFamily="2" charset="2"/>
              <a:buChar char="Ø"/>
            </a:pPr>
            <a:r>
              <a:rPr lang="en-US" altLang="zh-CN" sz="1100" b="1" dirty="0" smtClean="0">
                <a:latin typeface="Arial" pitchFamily="34" charset="0"/>
                <a:ea typeface="微软雅黑" pitchFamily="34" charset="-122"/>
                <a:cs typeface="Arial" pitchFamily="34" charset="0"/>
              </a:rPr>
              <a:t>3G/4G License with </a:t>
            </a:r>
            <a:r>
              <a:rPr lang="en-US" altLang="zh-CN" sz="1100" b="1" dirty="0" smtClean="0">
                <a:solidFill>
                  <a:srgbClr val="C00000"/>
                </a:solidFill>
                <a:latin typeface="Arial" pitchFamily="34" charset="0"/>
                <a:ea typeface="微软雅黑" pitchFamily="34" charset="-122"/>
                <a:cs typeface="Arial" pitchFamily="34" charset="0"/>
              </a:rPr>
              <a:t>National </a:t>
            </a:r>
          </a:p>
          <a:p>
            <a:r>
              <a:rPr lang="en-US" altLang="zh-CN" sz="1100" b="1" dirty="0" smtClean="0">
                <a:solidFill>
                  <a:srgbClr val="C00000"/>
                </a:solidFill>
                <a:latin typeface="Arial" pitchFamily="34" charset="0"/>
                <a:ea typeface="微软雅黑" pitchFamily="34" charset="-122"/>
                <a:cs typeface="Arial" pitchFamily="34" charset="0"/>
              </a:rPr>
              <a:t>  Coverage Obligations</a:t>
            </a:r>
          </a:p>
          <a:p>
            <a:pPr algn="ctr"/>
            <a:endParaRPr lang="zh-CN" altLang="en-US" sz="1200" b="1" dirty="0">
              <a:solidFill>
                <a:srgbClr val="000000"/>
              </a:solidFill>
              <a:latin typeface="Arial" pitchFamily="34" charset="0"/>
              <a:cs typeface="Arial" pitchFamily="34" charset="0"/>
            </a:endParaRPr>
          </a:p>
        </p:txBody>
      </p:sp>
      <p:pic>
        <p:nvPicPr>
          <p:cNvPr id="41994" name="Picture 10"/>
          <p:cNvPicPr>
            <a:picLocks noChangeAspect="1" noChangeArrowheads="1"/>
          </p:cNvPicPr>
          <p:nvPr/>
        </p:nvPicPr>
        <p:blipFill>
          <a:blip r:embed="rId9" cstate="print"/>
          <a:srcRect/>
          <a:stretch>
            <a:fillRect/>
          </a:stretch>
        </p:blipFill>
        <p:spPr bwMode="auto">
          <a:xfrm>
            <a:off x="7459980" y="2857500"/>
            <a:ext cx="1097280" cy="762001"/>
          </a:xfrm>
          <a:prstGeom prst="rect">
            <a:avLst/>
          </a:prstGeom>
          <a:noFill/>
          <a:ln w="9525">
            <a:solidFill>
              <a:schemeClr val="accent3">
                <a:lumMod val="75000"/>
              </a:schemeClr>
            </a:solidFill>
            <a:miter lim="800000"/>
            <a:headEnd/>
            <a:tailEnd/>
          </a:ln>
        </p:spPr>
      </p:pic>
      <p:pic>
        <p:nvPicPr>
          <p:cNvPr id="41996" name="Picture 12"/>
          <p:cNvPicPr>
            <a:picLocks noChangeAspect="1" noChangeArrowheads="1"/>
          </p:cNvPicPr>
          <p:nvPr/>
        </p:nvPicPr>
        <p:blipFill>
          <a:blip r:embed="rId10" cstate="print"/>
          <a:srcRect/>
          <a:stretch>
            <a:fillRect/>
          </a:stretch>
        </p:blipFill>
        <p:spPr bwMode="auto">
          <a:xfrm>
            <a:off x="99062" y="2857500"/>
            <a:ext cx="1021077" cy="815340"/>
          </a:xfrm>
          <a:prstGeom prst="rect">
            <a:avLst/>
          </a:prstGeom>
          <a:noFill/>
          <a:ln w="9525">
            <a:noFill/>
            <a:miter lim="800000"/>
            <a:headEnd/>
            <a:tailEnd/>
          </a:ln>
        </p:spPr>
      </p:pic>
      <p:pic>
        <p:nvPicPr>
          <p:cNvPr id="41998" name="Picture 14"/>
          <p:cNvPicPr>
            <a:picLocks noChangeAspect="1" noChangeArrowheads="1"/>
          </p:cNvPicPr>
          <p:nvPr/>
        </p:nvPicPr>
        <p:blipFill>
          <a:blip r:embed="rId11" cstate="print"/>
          <a:srcRect/>
          <a:stretch>
            <a:fillRect/>
          </a:stretch>
        </p:blipFill>
        <p:spPr bwMode="auto">
          <a:xfrm>
            <a:off x="1249680" y="2857501"/>
            <a:ext cx="1150620" cy="807721"/>
          </a:xfrm>
          <a:prstGeom prst="rect">
            <a:avLst/>
          </a:prstGeom>
          <a:noFill/>
          <a:ln w="9525">
            <a:noFill/>
            <a:miter lim="800000"/>
            <a:headEnd/>
            <a:tailEnd/>
          </a:ln>
        </p:spPr>
      </p:pic>
      <p:sp>
        <p:nvSpPr>
          <p:cNvPr id="95" name="Rectangle 94"/>
          <p:cNvSpPr/>
          <p:nvPr/>
        </p:nvSpPr>
        <p:spPr>
          <a:xfrm>
            <a:off x="5817236" y="4052938"/>
            <a:ext cx="3235324" cy="938702"/>
          </a:xfrm>
          <a:prstGeom prst="rect">
            <a:avLst/>
          </a:prstGeom>
        </p:spPr>
        <p:txBody>
          <a:bodyPr wrap="square" lIns="91422" tIns="45712" rIns="91422" bIns="45712">
            <a:spAutoFit/>
          </a:bodyPr>
          <a:lstStyle/>
          <a:p>
            <a:pPr>
              <a:buFont typeface="Wingdings" pitchFamily="2" charset="2"/>
              <a:buChar char="q"/>
            </a:pPr>
            <a:r>
              <a:rPr lang="en-US" altLang="zh-CN" sz="1100" b="1" dirty="0" smtClean="0">
                <a:solidFill>
                  <a:srgbClr val="0070C0"/>
                </a:solidFill>
                <a:latin typeface="Arial" pitchFamily="34" charset="0"/>
                <a:ea typeface="微软雅黑" pitchFamily="34" charset="-122"/>
                <a:cs typeface="Arial" pitchFamily="34" charset="0"/>
              </a:rPr>
              <a:t> Start-Up/ Cultivate Nation Environment</a:t>
            </a:r>
          </a:p>
          <a:p>
            <a:pPr marL="228578" indent="-228578">
              <a:buFont typeface="Wingdings" pitchFamily="2" charset="2"/>
              <a:buChar char="Ø"/>
            </a:pPr>
            <a:r>
              <a:rPr lang="en-US" altLang="zh-CN" sz="1100" b="1" dirty="0" smtClean="0">
                <a:latin typeface="Arial" pitchFamily="34" charset="0"/>
                <a:ea typeface="微软雅黑" pitchFamily="34" charset="-122"/>
                <a:cs typeface="Arial" pitchFamily="34" charset="0"/>
              </a:rPr>
              <a:t>Economy Informatization —</a:t>
            </a:r>
            <a:r>
              <a:rPr lang="en-US" altLang="zh-CN" sz="1100" b="1" dirty="0" smtClean="0">
                <a:solidFill>
                  <a:srgbClr val="C00000"/>
                </a:solidFill>
                <a:latin typeface="Arial" pitchFamily="34" charset="0"/>
                <a:ea typeface="微软雅黑" pitchFamily="34" charset="-122"/>
                <a:cs typeface="Arial" pitchFamily="34" charset="0"/>
              </a:rPr>
              <a:t>E-Commerce</a:t>
            </a:r>
          </a:p>
          <a:p>
            <a:pPr marL="228578" indent="-228578">
              <a:buFont typeface="Wingdings" pitchFamily="2" charset="2"/>
              <a:buChar char="Ø"/>
            </a:pPr>
            <a:r>
              <a:rPr lang="en-US" altLang="zh-CN" sz="1100" b="1" dirty="0" smtClean="0">
                <a:latin typeface="Arial" pitchFamily="34" charset="0"/>
                <a:ea typeface="微软雅黑" pitchFamily="34" charset="-122"/>
                <a:cs typeface="Arial" pitchFamily="34" charset="0"/>
              </a:rPr>
              <a:t>Public Service(</a:t>
            </a:r>
            <a:r>
              <a:rPr lang="en-US" altLang="zh-CN" sz="1100" b="1" dirty="0" smtClean="0">
                <a:solidFill>
                  <a:srgbClr val="C00000"/>
                </a:solidFill>
                <a:latin typeface="Arial" pitchFamily="34" charset="0"/>
                <a:ea typeface="微软雅黑" pitchFamily="34" charset="-122"/>
                <a:cs typeface="Arial" pitchFamily="34" charset="0"/>
              </a:rPr>
              <a:t>E-Government/Education</a:t>
            </a:r>
            <a:r>
              <a:rPr lang="en-US" altLang="zh-CN" sz="1100" b="1" dirty="0" smtClean="0">
                <a:latin typeface="Arial" pitchFamily="34" charset="0"/>
                <a:ea typeface="微软雅黑" pitchFamily="34" charset="-122"/>
                <a:cs typeface="Arial" pitchFamily="34" charset="0"/>
              </a:rPr>
              <a:t>) </a:t>
            </a:r>
          </a:p>
          <a:p>
            <a:pPr marL="228578" indent="-228578">
              <a:buFont typeface="Wingdings" pitchFamily="2" charset="2"/>
              <a:buChar char="Ø"/>
            </a:pPr>
            <a:r>
              <a:rPr lang="en-US" altLang="zh-CN" sz="1100" b="1" dirty="0" smtClean="0">
                <a:latin typeface="Arial" pitchFamily="34" charset="0"/>
                <a:ea typeface="微软雅黑" pitchFamily="34" charset="-122"/>
                <a:cs typeface="Arial" pitchFamily="34" charset="0"/>
              </a:rPr>
              <a:t>Society and Industry Informatization, all go On Line and IOT (</a:t>
            </a:r>
            <a:r>
              <a:rPr lang="en-US" altLang="zh-CN" sz="1100" b="1" dirty="0" smtClean="0">
                <a:solidFill>
                  <a:srgbClr val="C00000"/>
                </a:solidFill>
                <a:latin typeface="Arial" pitchFamily="34" charset="0"/>
                <a:ea typeface="微软雅黑" pitchFamily="34" charset="-122"/>
                <a:cs typeface="Arial" pitchFamily="34" charset="0"/>
              </a:rPr>
              <a:t>Internet of Things</a:t>
            </a:r>
            <a:r>
              <a:rPr lang="en-US" altLang="zh-CN" sz="1100" b="1" dirty="0" smtClean="0">
                <a:latin typeface="Arial" pitchFamily="34" charset="0"/>
                <a:ea typeface="微软雅黑" pitchFamily="34" charset="-122"/>
                <a:cs typeface="Arial" pitchFamily="34" charset="0"/>
              </a:rPr>
              <a:t>)</a:t>
            </a:r>
          </a:p>
        </p:txBody>
      </p:sp>
      <p:pic>
        <p:nvPicPr>
          <p:cNvPr id="1026" name="Picture 2"/>
          <p:cNvPicPr>
            <a:picLocks noChangeAspect="1" noChangeArrowheads="1"/>
          </p:cNvPicPr>
          <p:nvPr/>
        </p:nvPicPr>
        <p:blipFill>
          <a:blip r:embed="rId12" cstate="print"/>
          <a:srcRect/>
          <a:stretch>
            <a:fillRect/>
          </a:stretch>
        </p:blipFill>
        <p:spPr bwMode="auto">
          <a:xfrm>
            <a:off x="2354581" y="678181"/>
            <a:ext cx="777239" cy="655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extLst/>
          </p:nvPr>
        </p:nvGraphicFramePr>
        <p:xfrm>
          <a:off x="3375" y="2522"/>
          <a:ext cx="1587" cy="1587"/>
        </p:xfrm>
        <a:graphic>
          <a:graphicData uri="http://schemas.openxmlformats.org/presentationml/2006/ole">
            <p:oleObj spid="_x0000_s48130" name="think-cell Slide" r:id="rId4" imgW="360" imgH="360" progId="">
              <p:embed/>
            </p:oleObj>
          </a:graphicData>
        </a:graphic>
      </p:graphicFrame>
      <p:sp>
        <p:nvSpPr>
          <p:cNvPr id="4" name="Rectangle 3" hidden="1"/>
          <p:cNvSpPr/>
          <p:nvPr>
            <p:custDataLst>
              <p:tags r:id="rId2"/>
            </p:custDataLst>
          </p:nvPr>
        </p:nvSpPr>
        <p:spPr bwMode="auto">
          <a:xfrm>
            <a:off x="1786" y="931"/>
            <a:ext cx="158715" cy="15874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400" dirty="0">
              <a:latin typeface="Calibri" panose="020F0502020204030204" pitchFamily="34" charset="0"/>
              <a:sym typeface="Calibri" panose="020F0502020204030204" pitchFamily="34" charset="0"/>
            </a:endParaRPr>
          </a:p>
        </p:txBody>
      </p:sp>
      <p:sp>
        <p:nvSpPr>
          <p:cNvPr id="77" name="Rectangle 91"/>
          <p:cNvSpPr txBox="1">
            <a:spLocks noChangeArrowheads="1"/>
          </p:cNvSpPr>
          <p:nvPr/>
        </p:nvSpPr>
        <p:spPr bwMode="auto">
          <a:xfrm>
            <a:off x="3314700" y="923560"/>
            <a:ext cx="2750820" cy="553123"/>
          </a:xfrm>
          <a:prstGeom prst="rect">
            <a:avLst/>
          </a:prstGeom>
          <a:noFill/>
          <a:ln w="9525">
            <a:noFill/>
            <a:miter lim="800000"/>
            <a:headEnd/>
            <a:tailEnd/>
          </a:ln>
        </p:spPr>
        <p:txBody>
          <a:bodyPr vert="horz" wrap="square" lIns="60095" tIns="30047" rIns="60095" bIns="30047" numCol="1" anchor="t" anchorCtr="0" compatLnSpc="1">
            <a:prstTxWarp prst="textNoShape">
              <a:avLst/>
            </a:prstTxWarp>
            <a:spAutoFit/>
          </a:bodyPr>
          <a:lstStyle/>
          <a:p>
            <a:pPr defTabSz="909007" eaLnBrk="0" hangingPunct="0">
              <a:buSzPct val="60000"/>
            </a:pPr>
            <a:r>
              <a:rPr lang="en-US" altLang="zh-CN" sz="3200" b="1" kern="0" dirty="0" smtClean="0">
                <a:solidFill>
                  <a:srgbClr val="FFFF00"/>
                </a:solidFill>
                <a:latin typeface="微软雅黑" pitchFamily="34" charset="-122"/>
                <a:ea typeface="微软雅黑" pitchFamily="34" charset="-122"/>
              </a:rPr>
              <a:t>Thank You !</a:t>
            </a:r>
            <a:endParaRPr lang="en-US" altLang="zh-CN" sz="3200" b="1" kern="0" dirty="0">
              <a:solidFill>
                <a:srgbClr val="FFFF00"/>
              </a:solidFill>
              <a:latin typeface="微软雅黑" pitchFamily="34" charset="-122"/>
              <a:ea typeface="微软雅黑" pitchFamily="34" charset="-122"/>
            </a:endParaRPr>
          </a:p>
        </p:txBody>
      </p:sp>
      <p:pic>
        <p:nvPicPr>
          <p:cNvPr id="8" name="Picture 2" descr="“eu digital transformation”的图片搜索结果"/>
          <p:cNvPicPr>
            <a:picLocks noChangeAspect="1" noChangeArrowheads="1"/>
          </p:cNvPicPr>
          <p:nvPr/>
        </p:nvPicPr>
        <p:blipFill>
          <a:blip r:embed="rId5" cstate="print"/>
          <a:srcRect/>
          <a:stretch>
            <a:fillRect/>
          </a:stretch>
        </p:blipFill>
        <p:spPr bwMode="auto">
          <a:xfrm>
            <a:off x="199708" y="1707396"/>
            <a:ext cx="2825432" cy="1772452"/>
          </a:xfrm>
          <a:prstGeom prst="rect">
            <a:avLst/>
          </a:prstGeom>
          <a:noFill/>
        </p:spPr>
      </p:pic>
      <p:sp>
        <p:nvSpPr>
          <p:cNvPr id="9" name="Rectangle 8"/>
          <p:cNvSpPr/>
          <p:nvPr/>
        </p:nvSpPr>
        <p:spPr>
          <a:xfrm>
            <a:off x="3133147" y="2249924"/>
            <a:ext cx="5210081" cy="461665"/>
          </a:xfrm>
          <a:prstGeom prst="rect">
            <a:avLst/>
          </a:prstGeom>
        </p:spPr>
        <p:txBody>
          <a:bodyPr wrap="none">
            <a:spAutoFit/>
          </a:bodyPr>
          <a:lstStyle/>
          <a:p>
            <a:pPr defTabSz="909007" eaLnBrk="0" hangingPunct="0">
              <a:buSzPct val="60000"/>
            </a:pPr>
            <a:r>
              <a:rPr lang="de-DE" altLang="zh-CN" sz="2400" b="1" kern="0" dirty="0" smtClean="0">
                <a:solidFill>
                  <a:srgbClr val="FF9900"/>
                </a:solidFill>
                <a:latin typeface="微软雅黑" pitchFamily="34" charset="-122"/>
                <a:ea typeface="微软雅黑" pitchFamily="34" charset="-122"/>
              </a:rPr>
              <a:t>Wel</a:t>
            </a:r>
            <a:r>
              <a:rPr lang="en-US" altLang="zh-CN" sz="2400" b="1" kern="0" dirty="0" smtClean="0">
                <a:solidFill>
                  <a:srgbClr val="FF9900"/>
                </a:solidFill>
                <a:latin typeface="微软雅黑" pitchFamily="34" charset="-122"/>
                <a:ea typeface="微软雅黑" pitchFamily="34" charset="-122"/>
              </a:rPr>
              <a:t>come One </a:t>
            </a:r>
            <a:r>
              <a:rPr lang="de-DE" altLang="zh-CN" sz="2400" b="1" kern="0" dirty="0" smtClean="0">
                <a:solidFill>
                  <a:srgbClr val="FF9900"/>
                </a:solidFill>
                <a:latin typeface="微软雅黑" pitchFamily="34" charset="-122"/>
                <a:ea typeface="微软雅黑" pitchFamily="34" charset="-122"/>
              </a:rPr>
              <a:t>Open Discussion !</a:t>
            </a:r>
            <a:endParaRPr lang="en-GB" altLang="zh-CN" sz="2400" b="1" kern="0" dirty="0">
              <a:solidFill>
                <a:srgbClr val="FF99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02059157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06681" y="4122421"/>
          <a:ext cx="5417819" cy="807720"/>
        </p:xfrm>
        <a:graphic>
          <a:graphicData uri="http://schemas.openxmlformats.org/drawingml/2006/table">
            <a:tbl>
              <a:tblPr/>
              <a:tblGrid>
                <a:gridCol w="1305284"/>
                <a:gridCol w="858268"/>
                <a:gridCol w="858268"/>
                <a:gridCol w="858268"/>
                <a:gridCol w="679463"/>
                <a:gridCol w="858268"/>
              </a:tblGrid>
              <a:tr h="264417">
                <a:tc>
                  <a:txBody>
                    <a:bodyPr/>
                    <a:lstStyle/>
                    <a:p>
                      <a:pPr algn="ctr" fontAlgn="ctr"/>
                      <a:r>
                        <a:rPr lang="en-US" sz="800" b="1" i="0" u="none" strike="noStrike" dirty="0">
                          <a:solidFill>
                            <a:srgbClr val="000000"/>
                          </a:solidFill>
                          <a:latin typeface="Arial"/>
                        </a:rPr>
                        <a:t>PGSM </a:t>
                      </a:r>
                      <a:br>
                        <a:rPr lang="en-US" sz="800" b="1" i="0" u="none" strike="noStrike" dirty="0">
                          <a:solidFill>
                            <a:srgbClr val="000000"/>
                          </a:solidFill>
                          <a:latin typeface="Arial"/>
                        </a:rPr>
                      </a:br>
                      <a:r>
                        <a:rPr lang="en-US" sz="800" b="1" i="0" u="none" strike="noStrike" dirty="0">
                          <a:solidFill>
                            <a:srgbClr val="000000"/>
                          </a:solidFill>
                          <a:latin typeface="Arial"/>
                        </a:rPr>
                        <a:t>900M Hz</a:t>
                      </a:r>
                    </a:p>
                  </a:txBody>
                  <a:tcPr marL="5715" marR="5715" marT="5717"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ctr"/>
                      <a:r>
                        <a:rPr lang="en-US" sz="800" b="1" i="0" u="none" strike="noStrike" dirty="0" err="1">
                          <a:solidFill>
                            <a:srgbClr val="FFFFFF"/>
                          </a:solidFill>
                          <a:latin typeface="Arial"/>
                        </a:rPr>
                        <a:t>Kyivstar</a:t>
                      </a:r>
                      <a:r>
                        <a:rPr lang="en-US" sz="800" b="1" i="0" u="none" strike="noStrike" dirty="0">
                          <a:solidFill>
                            <a:srgbClr val="FFFFFF"/>
                          </a:solidFill>
                          <a:latin typeface="Arial"/>
                        </a:rPr>
                        <a:t> </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800" b="1" i="0" u="none" strike="noStrike" dirty="0">
                          <a:solidFill>
                            <a:srgbClr val="FFFFFF"/>
                          </a:solidFill>
                          <a:latin typeface="Arial"/>
                        </a:rPr>
                        <a:t>Vodafone</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800" b="1" i="0" u="none" strike="noStrike">
                          <a:solidFill>
                            <a:srgbClr val="FFFFFF"/>
                          </a:solidFill>
                          <a:latin typeface="Arial"/>
                        </a:rPr>
                        <a:t> LifeCell</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800" b="1" i="0" u="none" strike="noStrike" dirty="0">
                          <a:solidFill>
                            <a:srgbClr val="000000"/>
                          </a:solidFill>
                          <a:latin typeface="Arial"/>
                        </a:rPr>
                        <a:t>Guard </a:t>
                      </a:r>
                      <a:r>
                        <a:rPr lang="en-US" sz="800" b="1" i="0" u="none" strike="noStrike" dirty="0" smtClean="0">
                          <a:solidFill>
                            <a:srgbClr val="000000"/>
                          </a:solidFill>
                          <a:latin typeface="Arial"/>
                        </a:rPr>
                        <a:t>Ch</a:t>
                      </a:r>
                      <a:r>
                        <a:rPr lang="en-US" sz="800" b="1" i="0" u="none" strike="noStrike" dirty="0">
                          <a:solidFill>
                            <a:srgbClr val="000000"/>
                          </a:solidFill>
                          <a:latin typeface="Arial"/>
                        </a:rPr>
                        <a:t>.</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fontAlgn="ctr"/>
                      <a:r>
                        <a:rPr lang="en-US" sz="800" b="1" i="0" u="none" strike="noStrike" dirty="0">
                          <a:solidFill>
                            <a:srgbClr val="000000"/>
                          </a:solidFill>
                          <a:latin typeface="Arial"/>
                        </a:rPr>
                        <a:t>Military</a:t>
                      </a:r>
                    </a:p>
                  </a:txBody>
                  <a:tcPr marL="5715" marR="5715" marT="5717"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r>
              <a:tr h="248355">
                <a:tc>
                  <a:txBody>
                    <a:bodyPr/>
                    <a:lstStyle/>
                    <a:p>
                      <a:pPr algn="ctr" fontAlgn="ctr"/>
                      <a:r>
                        <a:rPr lang="en-US" sz="800" b="1" i="0" u="none" strike="noStrike" dirty="0">
                          <a:solidFill>
                            <a:srgbClr val="000000"/>
                          </a:solidFill>
                          <a:latin typeface="Arial"/>
                        </a:rPr>
                        <a:t>Before</a:t>
                      </a:r>
                    </a:p>
                  </a:txBody>
                  <a:tcPr marL="5715" marR="5715" marT="5717"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12,5</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5,2 </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3,8 + </a:t>
                      </a:r>
                      <a:r>
                        <a:rPr lang="en-US" sz="800" b="1" i="0" u="none" strike="noStrike" dirty="0" smtClean="0">
                          <a:solidFill>
                            <a:srgbClr val="000000"/>
                          </a:solidFill>
                          <a:latin typeface="Arial"/>
                        </a:rPr>
                        <a:t>2.5(CDMA)</a:t>
                      </a:r>
                      <a:endParaRPr lang="en-US" sz="800" b="1" i="0" u="none" strike="noStrike" dirty="0">
                        <a:solidFill>
                          <a:srgbClr val="000000"/>
                        </a:solidFill>
                        <a:latin typeface="Arial"/>
                      </a:endParaRP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1,9</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3,4</a:t>
                      </a:r>
                    </a:p>
                  </a:txBody>
                  <a:tcPr marL="5715" marR="5715" marT="5717"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r>
              <a:tr h="147474">
                <a:tc>
                  <a:txBody>
                    <a:bodyPr/>
                    <a:lstStyle/>
                    <a:p>
                      <a:pPr algn="ctr" fontAlgn="ctr"/>
                      <a:r>
                        <a:rPr lang="en-US" sz="800" b="1" i="0" u="none" strike="noStrike">
                          <a:solidFill>
                            <a:srgbClr val="000000"/>
                          </a:solidFill>
                          <a:latin typeface="Arial"/>
                        </a:rPr>
                        <a:t>After</a:t>
                      </a:r>
                    </a:p>
                  </a:txBody>
                  <a:tcPr marL="5715" marR="5715" marT="5717"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10,0 </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7,0 </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smtClean="0">
                          <a:solidFill>
                            <a:srgbClr val="000000"/>
                          </a:solidFill>
                          <a:latin typeface="Arial"/>
                        </a:rPr>
                        <a:t>7,0 </a:t>
                      </a:r>
                      <a:endParaRPr lang="en-US" sz="800" b="1" i="0" u="none" strike="noStrike" dirty="0">
                        <a:solidFill>
                          <a:srgbClr val="000000"/>
                        </a:solidFill>
                        <a:latin typeface="Arial"/>
                      </a:endParaRP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0,4</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3,4</a:t>
                      </a:r>
                    </a:p>
                  </a:txBody>
                  <a:tcPr marL="5715" marR="5715" marT="5717"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r>
              <a:tr h="147474">
                <a:tc>
                  <a:txBody>
                    <a:bodyPr/>
                    <a:lstStyle/>
                    <a:p>
                      <a:pPr algn="ctr" fontAlgn="ctr"/>
                      <a:r>
                        <a:rPr lang="en-US" sz="800" b="1" i="0" u="none" strike="noStrike" dirty="0">
                          <a:solidFill>
                            <a:srgbClr val="000000"/>
                          </a:solidFill>
                          <a:latin typeface="Arial"/>
                        </a:rPr>
                        <a:t>Delta, MHz</a:t>
                      </a:r>
                    </a:p>
                  </a:txBody>
                  <a:tcPr marL="5715" marR="5715" marT="5717"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- 2.5</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+ 1.8</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+ 0.7</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- 1.5</a:t>
                      </a:r>
                    </a:p>
                  </a:txBody>
                  <a:tcPr marL="5715" marR="5715" marT="571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c>
                  <a:txBody>
                    <a:bodyPr/>
                    <a:lstStyle/>
                    <a:p>
                      <a:pPr algn="ctr" fontAlgn="ctr"/>
                      <a:r>
                        <a:rPr lang="en-US" sz="800" b="1" i="0" u="none" strike="noStrike" dirty="0">
                          <a:solidFill>
                            <a:srgbClr val="000000"/>
                          </a:solidFill>
                          <a:latin typeface="Arial"/>
                        </a:rPr>
                        <a:t>0</a:t>
                      </a:r>
                    </a:p>
                  </a:txBody>
                  <a:tcPr marL="5715" marR="5715" marT="5717"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DDDC"/>
                    </a:solidFill>
                  </a:tcPr>
                </a:tc>
              </a:tr>
            </a:tbl>
          </a:graphicData>
        </a:graphic>
      </p:graphicFrame>
      <p:sp>
        <p:nvSpPr>
          <p:cNvPr id="27" name="Rectangle 26"/>
          <p:cNvSpPr/>
          <p:nvPr/>
        </p:nvSpPr>
        <p:spPr>
          <a:xfrm>
            <a:off x="344678" y="32505"/>
            <a:ext cx="7953502" cy="430879"/>
          </a:xfrm>
          <a:prstGeom prst="rect">
            <a:avLst/>
          </a:prstGeom>
        </p:spPr>
        <p:txBody>
          <a:bodyPr wrap="square" lIns="91431" tIns="45716" rIns="91431" bIns="45716">
            <a:spAutoFit/>
          </a:bodyPr>
          <a:lstStyle/>
          <a:p>
            <a:pPr eaLnBrk="0" hangingPunct="0">
              <a:defRPr/>
            </a:pPr>
            <a:r>
              <a:rPr lang="en-US" altLang="zh-CN" sz="2200" b="1" kern="0" dirty="0" smtClean="0">
                <a:latin typeface="Arial" pitchFamily="34" charset="0"/>
                <a:ea typeface="微软雅黑" pitchFamily="34" charset="-122"/>
                <a:cs typeface="Arial" pitchFamily="34" charset="0"/>
              </a:rPr>
              <a:t>900Mhz Band Defragmentation and Re-Allocation Scheme </a:t>
            </a:r>
          </a:p>
        </p:txBody>
      </p:sp>
      <p:grpSp>
        <p:nvGrpSpPr>
          <p:cNvPr id="31" name="Group 30"/>
          <p:cNvGrpSpPr/>
          <p:nvPr/>
        </p:nvGrpSpPr>
        <p:grpSpPr>
          <a:xfrm>
            <a:off x="121920" y="464820"/>
            <a:ext cx="8926135" cy="3665220"/>
            <a:chOff x="83733" y="355710"/>
            <a:chExt cx="8926135" cy="2674176"/>
          </a:xfrm>
        </p:grpSpPr>
        <p:pic>
          <p:nvPicPr>
            <p:cNvPr id="66562" name="Picture 2"/>
            <p:cNvPicPr>
              <a:picLocks noChangeAspect="1" noChangeArrowheads="1"/>
            </p:cNvPicPr>
            <p:nvPr/>
          </p:nvPicPr>
          <p:blipFill>
            <a:blip r:embed="rId3" cstate="print"/>
            <a:srcRect/>
            <a:stretch>
              <a:fillRect/>
            </a:stretch>
          </p:blipFill>
          <p:spPr bwMode="auto">
            <a:xfrm>
              <a:off x="83733" y="660604"/>
              <a:ext cx="8926135" cy="2369282"/>
            </a:xfrm>
            <a:prstGeom prst="rect">
              <a:avLst/>
            </a:prstGeom>
            <a:noFill/>
            <a:ln w="9525">
              <a:noFill/>
              <a:miter lim="800000"/>
              <a:headEnd/>
              <a:tailEnd/>
            </a:ln>
          </p:spPr>
        </p:pic>
        <p:pic>
          <p:nvPicPr>
            <p:cNvPr id="66563" name="Picture 3"/>
            <p:cNvPicPr>
              <a:picLocks noChangeAspect="1" noChangeArrowheads="1"/>
            </p:cNvPicPr>
            <p:nvPr/>
          </p:nvPicPr>
          <p:blipFill>
            <a:blip r:embed="rId4" cstate="print"/>
            <a:srcRect/>
            <a:stretch>
              <a:fillRect/>
            </a:stretch>
          </p:blipFill>
          <p:spPr bwMode="auto">
            <a:xfrm>
              <a:off x="96035" y="355710"/>
              <a:ext cx="8869386" cy="273929"/>
            </a:xfrm>
            <a:prstGeom prst="rect">
              <a:avLst/>
            </a:prstGeom>
            <a:noFill/>
            <a:ln w="9525">
              <a:noFill/>
              <a:miter lim="800000"/>
              <a:headEnd/>
              <a:tailEnd/>
            </a:ln>
          </p:spPr>
        </p:pic>
        <p:sp>
          <p:nvSpPr>
            <p:cNvPr id="11" name="TextBox 10"/>
            <p:cNvSpPr txBox="1"/>
            <p:nvPr/>
          </p:nvSpPr>
          <p:spPr>
            <a:xfrm>
              <a:off x="3200400" y="1542294"/>
              <a:ext cx="922020" cy="500137"/>
            </a:xfrm>
            <a:prstGeom prst="rect">
              <a:avLst/>
            </a:prstGeom>
            <a:noFill/>
          </p:spPr>
          <p:txBody>
            <a:bodyPr wrap="square" lIns="68580" tIns="34290" rIns="68580" bIns="34290" rtlCol="0">
              <a:spAutoFit/>
            </a:bodyPr>
            <a:lstStyle/>
            <a:p>
              <a:pPr algn="ctr">
                <a:buNone/>
              </a:pPr>
              <a:r>
                <a:rPr lang="en-US" dirty="0" smtClean="0">
                  <a:solidFill>
                    <a:schemeClr val="bg1"/>
                  </a:solidFill>
                  <a:latin typeface="微软雅黑" pitchFamily="34" charset="-122"/>
                  <a:ea typeface="微软雅黑" pitchFamily="34" charset="-122"/>
                </a:rPr>
                <a:t>5M </a:t>
              </a:r>
              <a:r>
                <a:rPr lang="en-US" sz="1000" b="1" dirty="0" smtClean="0">
                  <a:solidFill>
                    <a:schemeClr val="bg1"/>
                  </a:solidFill>
                  <a:latin typeface="微软雅黑" pitchFamily="34" charset="-122"/>
                  <a:ea typeface="微软雅黑" pitchFamily="34" charset="-122"/>
                </a:rPr>
                <a:t>GSM+UMTS</a:t>
              </a:r>
            </a:p>
          </p:txBody>
        </p:sp>
        <p:sp>
          <p:nvSpPr>
            <p:cNvPr id="15" name="Rectangle 14"/>
            <p:cNvSpPr/>
            <p:nvPr/>
          </p:nvSpPr>
          <p:spPr>
            <a:xfrm>
              <a:off x="6762163" y="1480006"/>
              <a:ext cx="361919" cy="190559"/>
            </a:xfrm>
            <a:prstGeom prst="rect">
              <a:avLst/>
            </a:prstGeom>
            <a:noFill/>
            <a:ln w="57150">
              <a:solidFill>
                <a:srgbClr val="FF3AA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6" name="Rectangle 15"/>
            <p:cNvSpPr/>
            <p:nvPr/>
          </p:nvSpPr>
          <p:spPr>
            <a:xfrm>
              <a:off x="6241508" y="1803956"/>
              <a:ext cx="692090" cy="127040"/>
            </a:xfrm>
            <a:prstGeom prst="rect">
              <a:avLst/>
            </a:prstGeom>
            <a:noFill/>
            <a:ln w="57150">
              <a:solidFill>
                <a:srgbClr val="FF3AA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8" name="Picture 4" descr="Картинки по запросу галочка 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50454" y="1062072"/>
              <a:ext cx="447716" cy="447776"/>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descr="Картинки по запросу галочка 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18707" y="2402336"/>
              <a:ext cx="447716" cy="44777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Картинки по запросу галочка 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78905" y="1964940"/>
              <a:ext cx="844374" cy="844488"/>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4" descr="Картинки по запросу галочка 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40869" y="1944628"/>
              <a:ext cx="844374" cy="844488"/>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Rectangle 24"/>
            <p:cNvSpPr/>
            <p:nvPr/>
          </p:nvSpPr>
          <p:spPr>
            <a:xfrm>
              <a:off x="1434976" y="901978"/>
              <a:ext cx="507956" cy="20008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6" name="TextBox 25"/>
            <p:cNvSpPr txBox="1"/>
            <p:nvPr/>
          </p:nvSpPr>
          <p:spPr>
            <a:xfrm>
              <a:off x="1433702" y="1645157"/>
              <a:ext cx="623698" cy="499638"/>
            </a:xfrm>
            <a:prstGeom prst="rect">
              <a:avLst/>
            </a:prstGeom>
            <a:noFill/>
          </p:spPr>
          <p:txBody>
            <a:bodyPr wrap="square" lIns="68580" tIns="34290" rIns="68580" bIns="34290" rtlCol="0">
              <a:spAutoFit/>
            </a:bodyPr>
            <a:lstStyle/>
            <a:p>
              <a:pPr>
                <a:buNone/>
              </a:pPr>
              <a:r>
                <a:rPr lang="en-US" sz="1000" b="1" dirty="0" smtClean="0">
                  <a:solidFill>
                    <a:srgbClr val="FF0000"/>
                  </a:solidFill>
                  <a:latin typeface="微软雅黑" pitchFamily="34" charset="-122"/>
                  <a:ea typeface="微软雅黑" pitchFamily="34" charset="-122"/>
                </a:rPr>
                <a:t>Guard</a:t>
              </a:r>
            </a:p>
            <a:p>
              <a:pPr>
                <a:buNone/>
              </a:pPr>
              <a:r>
                <a:rPr lang="en-US" sz="1000" b="1" dirty="0" smtClean="0">
                  <a:solidFill>
                    <a:srgbClr val="FF0000"/>
                  </a:solidFill>
                  <a:latin typeface="微软雅黑" pitchFamily="34" charset="-122"/>
                  <a:ea typeface="微软雅黑" pitchFamily="34" charset="-122"/>
                </a:rPr>
                <a:t>Band from </a:t>
              </a:r>
            </a:p>
            <a:p>
              <a:pPr>
                <a:buNone/>
              </a:pPr>
              <a:r>
                <a:rPr lang="en-US" sz="1000" b="1" dirty="0" smtClean="0">
                  <a:solidFill>
                    <a:srgbClr val="FF0000"/>
                  </a:solidFill>
                  <a:latin typeface="微软雅黑" pitchFamily="34" charset="-122"/>
                  <a:ea typeface="微软雅黑" pitchFamily="34" charset="-122"/>
                </a:rPr>
                <a:t>CDMA</a:t>
              </a:r>
            </a:p>
          </p:txBody>
        </p:sp>
        <p:sp>
          <p:nvSpPr>
            <p:cNvPr id="28" name="TextBox 27"/>
            <p:cNvSpPr txBox="1"/>
            <p:nvPr/>
          </p:nvSpPr>
          <p:spPr>
            <a:xfrm>
              <a:off x="4792980" y="1565154"/>
              <a:ext cx="922020" cy="500137"/>
            </a:xfrm>
            <a:prstGeom prst="rect">
              <a:avLst/>
            </a:prstGeom>
            <a:noFill/>
          </p:spPr>
          <p:txBody>
            <a:bodyPr wrap="square" lIns="68580" tIns="34290" rIns="68580" bIns="34290" rtlCol="0">
              <a:spAutoFit/>
            </a:bodyPr>
            <a:lstStyle/>
            <a:p>
              <a:pPr algn="ctr">
                <a:buNone/>
              </a:pPr>
              <a:r>
                <a:rPr lang="en-US" dirty="0" smtClean="0">
                  <a:solidFill>
                    <a:schemeClr val="bg1"/>
                  </a:solidFill>
                  <a:latin typeface="微软雅黑" pitchFamily="34" charset="-122"/>
                  <a:ea typeface="微软雅黑" pitchFamily="34" charset="-122"/>
                </a:rPr>
                <a:t>5M </a:t>
              </a:r>
              <a:r>
                <a:rPr lang="en-US" sz="1000" b="1" dirty="0" smtClean="0">
                  <a:solidFill>
                    <a:schemeClr val="bg1"/>
                  </a:solidFill>
                  <a:latin typeface="微软雅黑" pitchFamily="34" charset="-122"/>
                  <a:ea typeface="微软雅黑" pitchFamily="34" charset="-122"/>
                </a:rPr>
                <a:t>GSM+UMTS</a:t>
              </a:r>
            </a:p>
          </p:txBody>
        </p:sp>
        <p:sp>
          <p:nvSpPr>
            <p:cNvPr id="29" name="TextBox 28"/>
            <p:cNvSpPr txBox="1"/>
            <p:nvPr/>
          </p:nvSpPr>
          <p:spPr>
            <a:xfrm>
              <a:off x="5814060" y="1191774"/>
              <a:ext cx="922020" cy="500137"/>
            </a:xfrm>
            <a:prstGeom prst="rect">
              <a:avLst/>
            </a:prstGeom>
            <a:noFill/>
          </p:spPr>
          <p:txBody>
            <a:bodyPr wrap="square" lIns="68580" tIns="34290" rIns="68580" bIns="34290" rtlCol="0">
              <a:spAutoFit/>
            </a:bodyPr>
            <a:lstStyle/>
            <a:p>
              <a:pPr algn="ctr">
                <a:buNone/>
              </a:pPr>
              <a:r>
                <a:rPr lang="en-US" dirty="0" smtClean="0">
                  <a:solidFill>
                    <a:schemeClr val="bg1"/>
                  </a:solidFill>
                  <a:latin typeface="微软雅黑" pitchFamily="34" charset="-122"/>
                  <a:ea typeface="微软雅黑" pitchFamily="34" charset="-122"/>
                </a:rPr>
                <a:t>5M </a:t>
              </a:r>
              <a:r>
                <a:rPr lang="en-US" sz="1000" b="1" dirty="0" smtClean="0">
                  <a:solidFill>
                    <a:schemeClr val="bg1"/>
                  </a:solidFill>
                  <a:latin typeface="微软雅黑" pitchFamily="34" charset="-122"/>
                  <a:ea typeface="微软雅黑" pitchFamily="34" charset="-122"/>
                </a:rPr>
                <a:t>GSM+UMTS</a:t>
              </a:r>
            </a:p>
          </p:txBody>
        </p:sp>
        <p:sp>
          <p:nvSpPr>
            <p:cNvPr id="30" name="TextBox 29"/>
            <p:cNvSpPr txBox="1"/>
            <p:nvPr/>
          </p:nvSpPr>
          <p:spPr>
            <a:xfrm>
              <a:off x="5882640" y="1976634"/>
              <a:ext cx="922020" cy="500137"/>
            </a:xfrm>
            <a:prstGeom prst="rect">
              <a:avLst/>
            </a:prstGeom>
            <a:noFill/>
          </p:spPr>
          <p:txBody>
            <a:bodyPr wrap="square" lIns="68580" tIns="34290" rIns="68580" bIns="34290" rtlCol="0">
              <a:spAutoFit/>
            </a:bodyPr>
            <a:lstStyle/>
            <a:p>
              <a:pPr algn="ctr">
                <a:buNone/>
              </a:pPr>
              <a:r>
                <a:rPr lang="en-US" dirty="0" smtClean="0">
                  <a:solidFill>
                    <a:schemeClr val="bg1"/>
                  </a:solidFill>
                  <a:latin typeface="微软雅黑" pitchFamily="34" charset="-122"/>
                  <a:ea typeface="微软雅黑" pitchFamily="34" charset="-122"/>
                </a:rPr>
                <a:t>5M </a:t>
              </a:r>
              <a:r>
                <a:rPr lang="en-US" sz="1000" b="1" dirty="0" smtClean="0">
                  <a:solidFill>
                    <a:schemeClr val="bg1"/>
                  </a:solidFill>
                  <a:latin typeface="微软雅黑" pitchFamily="34" charset="-122"/>
                  <a:ea typeface="微软雅黑" pitchFamily="34" charset="-122"/>
                </a:rPr>
                <a:t>GSM+UMTS</a:t>
              </a:r>
            </a:p>
          </p:txBody>
        </p:sp>
      </p:grpSp>
      <p:sp>
        <p:nvSpPr>
          <p:cNvPr id="32" name="Rectangle 31"/>
          <p:cNvSpPr/>
          <p:nvPr/>
        </p:nvSpPr>
        <p:spPr>
          <a:xfrm>
            <a:off x="5541328" y="4137053"/>
            <a:ext cx="3482340" cy="830989"/>
          </a:xfrm>
          <a:prstGeom prst="rect">
            <a:avLst/>
          </a:prstGeom>
          <a:solidFill>
            <a:schemeClr val="accent1">
              <a:lumMod val="20000"/>
              <a:lumOff val="80000"/>
            </a:schemeClr>
          </a:solidFill>
        </p:spPr>
        <p:txBody>
          <a:bodyPr wrap="square" lIns="91431" tIns="45716" rIns="91431" bIns="45716">
            <a:spAutoFit/>
          </a:bodyPr>
          <a:lstStyle/>
          <a:p>
            <a:pPr>
              <a:buFont typeface="Wingdings" pitchFamily="2" charset="2"/>
              <a:buChar char="Ø"/>
            </a:pPr>
            <a:r>
              <a:rPr lang="en-US" altLang="zh-CN" sz="1200" b="1" dirty="0" smtClean="0">
                <a:latin typeface="Arial" pitchFamily="34" charset="0"/>
                <a:cs typeface="Arial" pitchFamily="34" charset="0"/>
              </a:rPr>
              <a:t>All operators has 5Mhz continue spectrum </a:t>
            </a:r>
          </a:p>
          <a:p>
            <a:pPr>
              <a:buFont typeface="Wingdings" pitchFamily="2" charset="2"/>
              <a:buChar char="Ø"/>
            </a:pPr>
            <a:r>
              <a:rPr lang="en-US" altLang="zh-CN" sz="1200" b="1" dirty="0" smtClean="0">
                <a:latin typeface="Arial" pitchFamily="34" charset="0"/>
                <a:cs typeface="Arial" pitchFamily="34" charset="0"/>
              </a:rPr>
              <a:t>High spectrum Efficiency</a:t>
            </a:r>
          </a:p>
          <a:p>
            <a:pPr>
              <a:buFont typeface="Wingdings" pitchFamily="2" charset="2"/>
              <a:buChar char="Ø"/>
            </a:pPr>
            <a:r>
              <a:rPr lang="en-US" altLang="zh-CN" sz="1200" b="1" dirty="0" smtClean="0">
                <a:latin typeface="Arial" pitchFamily="34" charset="0"/>
                <a:cs typeface="Arial" pitchFamily="34" charset="0"/>
              </a:rPr>
              <a:t>Technology Neutrality can be  allowed </a:t>
            </a:r>
          </a:p>
          <a:p>
            <a:pPr>
              <a:buFont typeface="Wingdings" pitchFamily="2" charset="2"/>
              <a:buChar char="Ø"/>
            </a:pPr>
            <a:r>
              <a:rPr lang="en-US" altLang="zh-CN" sz="1200" b="1" dirty="0" smtClean="0">
                <a:latin typeface="Arial" pitchFamily="34" charset="0"/>
                <a:cs typeface="Arial" pitchFamily="34" charset="0"/>
              </a:rPr>
              <a:t>3G/4G Technology on 900 be enabled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705600" y="487680"/>
          <a:ext cx="2308860" cy="4914900"/>
        </p:xfrm>
        <a:graphic>
          <a:graphicData uri="http://schemas.openxmlformats.org/drawingml/2006/table">
            <a:tbl>
              <a:tblPr/>
              <a:tblGrid>
                <a:gridCol w="563795"/>
                <a:gridCol w="281895"/>
                <a:gridCol w="698026"/>
                <a:gridCol w="765144"/>
              </a:tblGrid>
              <a:tr h="171893">
                <a:tc>
                  <a:txBody>
                    <a:bodyPr/>
                    <a:lstStyle/>
                    <a:p>
                      <a:pPr marL="0" marR="0" indent="0" algn="ctr" defTabSz="685664" rtl="0" eaLnBrk="1" fontAlgn="auto" latinLnBrk="0" hangingPunct="1">
                        <a:lnSpc>
                          <a:spcPts val="1450"/>
                        </a:lnSpc>
                        <a:spcBef>
                          <a:spcPts val="0"/>
                        </a:spcBef>
                        <a:spcAft>
                          <a:spcPts val="0"/>
                        </a:spcAft>
                        <a:buClrTx/>
                        <a:buSzTx/>
                        <a:buFontTx/>
                        <a:buNone/>
                        <a:tabLst/>
                        <a:defRPr/>
                      </a:pPr>
                      <a:r>
                        <a:rPr lang="en-US" sz="600" b="1" dirty="0" smtClean="0">
                          <a:latin typeface="Arial" pitchFamily="34" charset="0"/>
                          <a:ea typeface="宋体"/>
                          <a:cs typeface="Arial" pitchFamily="34" charset="0"/>
                        </a:rPr>
                        <a:t>Frequency</a:t>
                      </a:r>
                      <a:endParaRPr lang="en-US" sz="700" b="1" dirty="0" smtClean="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600" b="1" dirty="0">
                        <a:latin typeface="Arial" pitchFamily="34" charset="0"/>
                        <a:ea typeface="宋体"/>
                        <a:cs typeface="Arial" pitchFamily="34" charset="0"/>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500" b="1" dirty="0" smtClean="0">
                          <a:latin typeface="Arial" pitchFamily="34" charset="0"/>
                          <a:ea typeface="宋体"/>
                          <a:cs typeface="Arial" pitchFamily="34" charset="0"/>
                        </a:rPr>
                        <a:t>Band</a:t>
                      </a:r>
                      <a:r>
                        <a:rPr lang="en-US" sz="500" b="1" baseline="0" dirty="0" smtClean="0">
                          <a:latin typeface="Arial" pitchFamily="34" charset="0"/>
                          <a:ea typeface="宋体"/>
                          <a:cs typeface="Arial" pitchFamily="34" charset="0"/>
                        </a:rPr>
                        <a:t> width</a:t>
                      </a:r>
                      <a:r>
                        <a:rPr lang="en-US" sz="500" b="1" dirty="0" smtClean="0">
                          <a:latin typeface="Arial" pitchFamily="34" charset="0"/>
                          <a:ea typeface="宋体"/>
                          <a:cs typeface="Arial" pitchFamily="34" charset="0"/>
                        </a:rPr>
                        <a:t>(MHz)</a:t>
                      </a:r>
                      <a:endParaRPr lang="en-US" sz="600" b="1" dirty="0">
                        <a:latin typeface="Arial" pitchFamily="34" charset="0"/>
                        <a:ea typeface="宋体"/>
                        <a:cs typeface="Arial" pitchFamily="34" charset="0"/>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600" b="1" dirty="0" smtClean="0">
                          <a:latin typeface="Arial" pitchFamily="34" charset="0"/>
                          <a:ea typeface="宋体"/>
                          <a:cs typeface="Arial" pitchFamily="34" charset="0"/>
                        </a:rPr>
                        <a:t>Winner Operator</a:t>
                      </a:r>
                      <a:endParaRPr lang="en-US" sz="600" b="1" dirty="0">
                        <a:latin typeface="Arial" pitchFamily="34" charset="0"/>
                        <a:ea typeface="宋体"/>
                        <a:cs typeface="Arial" pitchFamily="34" charset="0"/>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1893">
                <a:tc rowSpan="3">
                  <a:txBody>
                    <a:bodyPr/>
                    <a:lstStyle/>
                    <a:p>
                      <a:pPr marL="0" marR="0" indent="0" algn="ctr" defTabSz="685664" rtl="0" eaLnBrk="1" fontAlgn="auto" latinLnBrk="0" hangingPunct="1">
                        <a:lnSpc>
                          <a:spcPts val="1450"/>
                        </a:lnSpc>
                        <a:spcBef>
                          <a:spcPts val="0"/>
                        </a:spcBef>
                        <a:spcAft>
                          <a:spcPts val="0"/>
                        </a:spcAft>
                        <a:buClrTx/>
                        <a:buSzTx/>
                        <a:buFontTx/>
                        <a:buNone/>
                        <a:tabLst/>
                        <a:defRPr/>
                      </a:pPr>
                      <a:r>
                        <a:rPr lang="en-US" sz="700" b="1" dirty="0" smtClean="0">
                          <a:latin typeface="Arial" pitchFamily="34" charset="0"/>
                          <a:ea typeface="宋体"/>
                          <a:cs typeface="Arial" pitchFamily="34" charset="0"/>
                        </a:rPr>
                        <a:t>800 MHz</a:t>
                      </a: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A1</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2x10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Vodafone</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dirty="0">
                          <a:latin typeface="Calibri"/>
                          <a:ea typeface="宋体"/>
                        </a:rPr>
                        <a:t>A2</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2x10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Turkey</a:t>
                      </a:r>
                      <a:r>
                        <a:rPr lang="en-US" sz="700" baseline="0" dirty="0" smtClean="0">
                          <a:latin typeface="Calibri"/>
                          <a:ea typeface="宋体"/>
                        </a:rPr>
                        <a:t> Telecom</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dirty="0">
                          <a:latin typeface="Calibri"/>
                          <a:ea typeface="宋体"/>
                        </a:rPr>
                        <a:t>A3</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2x10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Turkcell</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r>
              <a:tr h="171893">
                <a:tc>
                  <a:txBody>
                    <a:bodyPr/>
                    <a:lstStyle/>
                    <a:p>
                      <a:pPr marL="0" marR="0" algn="ctr">
                        <a:lnSpc>
                          <a:spcPts val="1450"/>
                        </a:lnSpc>
                        <a:spcBef>
                          <a:spcPts val="0"/>
                        </a:spcBef>
                        <a:spcAft>
                          <a:spcPts val="0"/>
                        </a:spcAft>
                      </a:pPr>
                      <a:endParaRPr lang="en-US" sz="700" b="1" dirty="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1893">
                <a:tc rowSpan="3">
                  <a:txBody>
                    <a:bodyPr/>
                    <a:lstStyle/>
                    <a:p>
                      <a:pPr marL="0" marR="0" indent="0" algn="ctr" defTabSz="685664" rtl="0" eaLnBrk="1" fontAlgn="auto" latinLnBrk="0" hangingPunct="1">
                        <a:lnSpc>
                          <a:spcPts val="1450"/>
                        </a:lnSpc>
                        <a:spcBef>
                          <a:spcPts val="0"/>
                        </a:spcBef>
                        <a:spcAft>
                          <a:spcPts val="0"/>
                        </a:spcAft>
                        <a:buClrTx/>
                        <a:buSzTx/>
                        <a:buFontTx/>
                        <a:buNone/>
                        <a:tabLst/>
                        <a:defRPr/>
                      </a:pPr>
                      <a:r>
                        <a:rPr lang="en-US" sz="700" b="1" dirty="0" smtClean="0">
                          <a:latin typeface="Arial" pitchFamily="34" charset="0"/>
                          <a:ea typeface="宋体"/>
                          <a:cs typeface="Arial" pitchFamily="34" charset="0"/>
                        </a:rPr>
                        <a:t>900 MHz</a:t>
                      </a:r>
                    </a:p>
                    <a:p>
                      <a:pPr marL="0" marR="0" algn="ctr">
                        <a:lnSpc>
                          <a:spcPts val="1450"/>
                        </a:lnSpc>
                        <a:spcBef>
                          <a:spcPts val="0"/>
                        </a:spcBef>
                        <a:spcAft>
                          <a:spcPts val="0"/>
                        </a:spcAft>
                      </a:pPr>
                      <a:endParaRPr lang="en-US" sz="700" b="1" dirty="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a:latin typeface="Calibri"/>
                          <a:ea typeface="宋体"/>
                        </a:rPr>
                        <a:t>B1</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2x7,6</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Turkey</a:t>
                      </a:r>
                      <a:r>
                        <a:rPr lang="en-US" sz="700" baseline="0" dirty="0" smtClean="0">
                          <a:latin typeface="Calibri"/>
                          <a:ea typeface="宋体"/>
                        </a:rPr>
                        <a:t> Telecom</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a:latin typeface="Calibri"/>
                          <a:ea typeface="宋体"/>
                        </a:rPr>
                        <a:t>B2</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2x1,4</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Vodafone</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dirty="0">
                          <a:latin typeface="Calibri"/>
                          <a:ea typeface="宋体"/>
                        </a:rPr>
                        <a:t>B3</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2x1,4</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Turkcell</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r>
              <a:tr h="171893">
                <a:tc>
                  <a:txBody>
                    <a:bodyPr/>
                    <a:lstStyle/>
                    <a:p>
                      <a:pPr marL="0" marR="0" indent="0" algn="ctr" defTabSz="685664" rtl="0" eaLnBrk="1" fontAlgn="auto" latinLnBrk="0" hangingPunct="1">
                        <a:lnSpc>
                          <a:spcPts val="1450"/>
                        </a:lnSpc>
                        <a:spcBef>
                          <a:spcPts val="0"/>
                        </a:spcBef>
                        <a:spcAft>
                          <a:spcPts val="0"/>
                        </a:spcAft>
                        <a:buClrTx/>
                        <a:buSzTx/>
                        <a:buFontTx/>
                        <a:buNone/>
                        <a:tabLst/>
                        <a:defRPr/>
                      </a:pPr>
                      <a:endParaRPr lang="en-US" sz="700" b="1" dirty="0" smtClean="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1893">
                <a:tc rowSpan="3">
                  <a:txBody>
                    <a:bodyPr/>
                    <a:lstStyle/>
                    <a:p>
                      <a:pPr marL="0" marR="0" indent="0" algn="ctr" defTabSz="685664" rtl="0" eaLnBrk="1" fontAlgn="auto" latinLnBrk="0" hangingPunct="1">
                        <a:lnSpc>
                          <a:spcPts val="1450"/>
                        </a:lnSpc>
                        <a:spcBef>
                          <a:spcPts val="0"/>
                        </a:spcBef>
                        <a:spcAft>
                          <a:spcPts val="0"/>
                        </a:spcAft>
                        <a:buClrTx/>
                        <a:buSzTx/>
                        <a:buFontTx/>
                        <a:buNone/>
                        <a:tabLst/>
                        <a:defRPr/>
                      </a:pPr>
                      <a:r>
                        <a:rPr lang="en-US" sz="700" b="1" dirty="0" smtClean="0">
                          <a:latin typeface="Arial" pitchFamily="34" charset="0"/>
                          <a:ea typeface="宋体"/>
                          <a:cs typeface="Arial" pitchFamily="34" charset="0"/>
                        </a:rPr>
                        <a:t>1800 MHz</a:t>
                      </a: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C1</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2x29,8</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Turkcell</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a:latin typeface="Calibri"/>
                          <a:ea typeface="宋体"/>
                        </a:rPr>
                        <a:t>C2</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2x20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Turkey</a:t>
                      </a:r>
                      <a:r>
                        <a:rPr lang="en-US" sz="700" baseline="0" dirty="0" smtClean="0">
                          <a:latin typeface="Calibri"/>
                          <a:ea typeface="宋体"/>
                        </a:rPr>
                        <a:t> Telecom</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a:latin typeface="Calibri"/>
                          <a:ea typeface="宋体"/>
                        </a:rPr>
                        <a:t>C3</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2x10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Vodafone</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71893">
                <a:tc>
                  <a:txBody>
                    <a:bodyPr/>
                    <a:lstStyle/>
                    <a:p>
                      <a:pPr marL="0" marR="0" algn="ctr">
                        <a:lnSpc>
                          <a:spcPts val="1450"/>
                        </a:lnSpc>
                        <a:spcBef>
                          <a:spcPts val="0"/>
                        </a:spcBef>
                        <a:spcAft>
                          <a:spcPts val="0"/>
                        </a:spcAft>
                      </a:pPr>
                      <a:endParaRPr lang="en-US" sz="700" b="1" dirty="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1893">
                <a:tc rowSpan="3">
                  <a:txBody>
                    <a:bodyPr/>
                    <a:lstStyle/>
                    <a:p>
                      <a:pPr marL="0" marR="0" indent="0" algn="ctr" defTabSz="685664" rtl="0" eaLnBrk="1" fontAlgn="auto" latinLnBrk="0" hangingPunct="1">
                        <a:lnSpc>
                          <a:spcPts val="1450"/>
                        </a:lnSpc>
                        <a:spcBef>
                          <a:spcPts val="0"/>
                        </a:spcBef>
                        <a:spcAft>
                          <a:spcPts val="0"/>
                        </a:spcAft>
                        <a:buClrTx/>
                        <a:buSzTx/>
                        <a:buFontTx/>
                        <a:buNone/>
                        <a:tabLst/>
                        <a:defRPr/>
                      </a:pPr>
                      <a:r>
                        <a:rPr lang="en-US" sz="700" b="1" dirty="0" smtClean="0">
                          <a:latin typeface="Arial" pitchFamily="34" charset="0"/>
                          <a:ea typeface="宋体"/>
                          <a:cs typeface="Arial" pitchFamily="34" charset="0"/>
                        </a:rPr>
                        <a:t>2100 MHz</a:t>
                      </a:r>
                    </a:p>
                    <a:p>
                      <a:pPr marL="0" marR="0" algn="ctr">
                        <a:lnSpc>
                          <a:spcPts val="1450"/>
                        </a:lnSpc>
                        <a:spcBef>
                          <a:spcPts val="0"/>
                        </a:spcBef>
                        <a:spcAft>
                          <a:spcPts val="0"/>
                        </a:spcAft>
                      </a:pPr>
                      <a:endParaRPr lang="en-US" sz="700" b="1" dirty="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D1</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2x5 FDD</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Turkcell</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a:latin typeface="Calibri"/>
                          <a:ea typeface="宋体"/>
                        </a:rPr>
                        <a:t>D2</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2x5 FDD</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Turkcell</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a:latin typeface="Calibri"/>
                          <a:ea typeface="宋体"/>
                        </a:rPr>
                        <a:t>D3</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1x10 TDD</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Turkcell</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r>
              <a:tr h="171893">
                <a:tc>
                  <a:txBody>
                    <a:bodyPr/>
                    <a:lstStyle/>
                    <a:p>
                      <a:pPr marL="0" marR="0" algn="ctr">
                        <a:lnSpc>
                          <a:spcPts val="1450"/>
                        </a:lnSpc>
                        <a:spcBef>
                          <a:spcPts val="0"/>
                        </a:spcBef>
                        <a:spcAft>
                          <a:spcPts val="0"/>
                        </a:spcAft>
                      </a:pPr>
                      <a:endParaRPr lang="en-US" sz="700" b="1" dirty="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1893">
                <a:tc rowSpan="4">
                  <a:txBody>
                    <a:bodyPr/>
                    <a:lstStyle/>
                    <a:p>
                      <a:pPr marL="0" marR="0" indent="0" algn="ctr" defTabSz="685664" rtl="0" eaLnBrk="1" fontAlgn="auto" latinLnBrk="0" hangingPunct="1">
                        <a:lnSpc>
                          <a:spcPts val="1450"/>
                        </a:lnSpc>
                        <a:spcBef>
                          <a:spcPts val="0"/>
                        </a:spcBef>
                        <a:spcAft>
                          <a:spcPts val="0"/>
                        </a:spcAft>
                        <a:buClrTx/>
                        <a:buSzTx/>
                        <a:buFontTx/>
                        <a:buNone/>
                        <a:tabLst/>
                        <a:defRPr/>
                      </a:pPr>
                      <a:r>
                        <a:rPr lang="en-US" sz="700" b="1" dirty="0" smtClean="0">
                          <a:latin typeface="Arial" pitchFamily="34" charset="0"/>
                          <a:ea typeface="宋体"/>
                          <a:cs typeface="Arial" pitchFamily="34" charset="0"/>
                        </a:rPr>
                        <a:t>2600 MHz FDD</a:t>
                      </a:r>
                    </a:p>
                    <a:p>
                      <a:pPr marL="0" marR="0" algn="ctr">
                        <a:lnSpc>
                          <a:spcPts val="1450"/>
                        </a:lnSpc>
                        <a:spcBef>
                          <a:spcPts val="0"/>
                        </a:spcBef>
                        <a:spcAft>
                          <a:spcPts val="0"/>
                        </a:spcAft>
                      </a:pPr>
                      <a:endParaRPr lang="en-US" sz="700" b="1" dirty="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E1</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2x25</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Turkcell</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r>
              <a:tr h="171893">
                <a:tc vMerge="1">
                  <a:txBody>
                    <a:bodyPr/>
                    <a:lstStyle/>
                    <a:p>
                      <a:pPr marL="0" marR="0" algn="ctr">
                        <a:lnSpc>
                          <a:spcPts val="1450"/>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50"/>
                        </a:lnSpc>
                        <a:spcBef>
                          <a:spcPts val="0"/>
                        </a:spcBef>
                        <a:spcAft>
                          <a:spcPts val="0"/>
                        </a:spcAft>
                      </a:pPr>
                      <a:r>
                        <a:rPr lang="en-US" sz="700">
                          <a:latin typeface="Calibri"/>
                          <a:ea typeface="宋体"/>
                        </a:rPr>
                        <a:t>E2</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a:latin typeface="Calibri"/>
                          <a:ea typeface="宋体"/>
                        </a:rPr>
                        <a:t>2x15</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Vodafone</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71893">
                <a:tc vMerge="1">
                  <a:txBody>
                    <a:bodyPr/>
                    <a:lstStyle/>
                    <a:p>
                      <a:pPr marL="0" marR="0" algn="ctr">
                        <a:lnSpc>
                          <a:spcPts val="1365"/>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65"/>
                        </a:lnSpc>
                        <a:spcBef>
                          <a:spcPts val="0"/>
                        </a:spcBef>
                        <a:spcAft>
                          <a:spcPts val="0"/>
                        </a:spcAft>
                      </a:pPr>
                      <a:r>
                        <a:rPr lang="en-US" sz="700" dirty="0">
                          <a:latin typeface="Calibri"/>
                          <a:ea typeface="宋体"/>
                        </a:rPr>
                        <a:t>E3</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a:latin typeface="Calibri"/>
                          <a:ea typeface="宋体"/>
                        </a:rPr>
                        <a:t>2x10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Turkey</a:t>
                      </a:r>
                      <a:r>
                        <a:rPr lang="en-US" sz="700" baseline="0" dirty="0" smtClean="0">
                          <a:latin typeface="Calibri"/>
                          <a:ea typeface="宋体"/>
                        </a:rPr>
                        <a:t> Telecom</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60433">
                <a:tc vMerge="1">
                  <a:txBody>
                    <a:bodyPr/>
                    <a:lstStyle/>
                    <a:p>
                      <a:pPr marL="0" marR="0" algn="ctr">
                        <a:lnSpc>
                          <a:spcPts val="1365"/>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65"/>
                        </a:lnSpc>
                        <a:spcBef>
                          <a:spcPts val="0"/>
                        </a:spcBef>
                        <a:spcAft>
                          <a:spcPts val="0"/>
                        </a:spcAft>
                      </a:pPr>
                      <a:r>
                        <a:rPr lang="en-US" sz="700">
                          <a:latin typeface="Calibri"/>
                          <a:ea typeface="宋体"/>
                        </a:rPr>
                        <a:t>E4</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a:latin typeface="Calibri"/>
                          <a:ea typeface="宋体"/>
                        </a:rPr>
                        <a:t>2x10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smtClean="0">
                          <a:latin typeface="Calibri"/>
                          <a:ea typeface="宋体"/>
                        </a:rPr>
                        <a:t>NA</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r>
              <a:tr h="160433">
                <a:tc>
                  <a:txBody>
                    <a:bodyPr/>
                    <a:lstStyle/>
                    <a:p>
                      <a:pPr marL="0" marR="0" algn="ctr">
                        <a:lnSpc>
                          <a:spcPts val="1365"/>
                        </a:lnSpc>
                        <a:spcBef>
                          <a:spcPts val="0"/>
                        </a:spcBef>
                        <a:spcAft>
                          <a:spcPts val="0"/>
                        </a:spcAft>
                      </a:pPr>
                      <a:endParaRPr lang="en-US" sz="700" b="1" dirty="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endParaRPr lang="en-US" sz="70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1893">
                <a:tc rowSpan="4">
                  <a:txBody>
                    <a:bodyPr/>
                    <a:lstStyle/>
                    <a:p>
                      <a:pPr marL="0" marR="0" indent="0" algn="ctr" defTabSz="685664" rtl="0" eaLnBrk="1" fontAlgn="auto" latinLnBrk="0" hangingPunct="1">
                        <a:lnSpc>
                          <a:spcPts val="1365"/>
                        </a:lnSpc>
                        <a:spcBef>
                          <a:spcPts val="0"/>
                        </a:spcBef>
                        <a:spcAft>
                          <a:spcPts val="0"/>
                        </a:spcAft>
                        <a:buClrTx/>
                        <a:buSzTx/>
                        <a:buFontTx/>
                        <a:buNone/>
                        <a:tabLst/>
                        <a:defRPr/>
                      </a:pPr>
                      <a:r>
                        <a:rPr lang="en-US" sz="700" b="1" dirty="0" smtClean="0">
                          <a:latin typeface="Arial" pitchFamily="34" charset="0"/>
                          <a:ea typeface="宋体"/>
                          <a:cs typeface="Arial" pitchFamily="34" charset="0"/>
                        </a:rPr>
                        <a:t>2600 MHz TDD</a:t>
                      </a:r>
                    </a:p>
                    <a:p>
                      <a:pPr marL="0" marR="0" algn="ctr">
                        <a:lnSpc>
                          <a:spcPts val="1365"/>
                        </a:lnSpc>
                        <a:spcBef>
                          <a:spcPts val="0"/>
                        </a:spcBef>
                        <a:spcAft>
                          <a:spcPts val="0"/>
                        </a:spcAft>
                      </a:pPr>
                      <a:endParaRPr lang="en-US" sz="700" b="1" dirty="0">
                        <a:latin typeface="Arial" pitchFamily="34" charset="0"/>
                        <a:ea typeface="宋体"/>
                        <a:cs typeface="Arial" pitchFamily="34" charset="0"/>
                      </a:endParaRPr>
                    </a:p>
                  </a:txBody>
                  <a:tcPr marL="64939" marR="649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a:latin typeface="Calibri"/>
                          <a:ea typeface="宋体"/>
                        </a:rPr>
                        <a:t>F1</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a:latin typeface="Calibri"/>
                          <a:ea typeface="宋体"/>
                        </a:rPr>
                        <a:t>1x15</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Turkey</a:t>
                      </a:r>
                      <a:r>
                        <a:rPr lang="en-US" sz="700" baseline="0" dirty="0" smtClean="0">
                          <a:latin typeface="Calibri"/>
                          <a:ea typeface="宋体"/>
                        </a:rPr>
                        <a:t> Telecom</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71893">
                <a:tc vMerge="1">
                  <a:txBody>
                    <a:bodyPr/>
                    <a:lstStyle/>
                    <a:p>
                      <a:pPr marL="0" marR="0" algn="ctr">
                        <a:lnSpc>
                          <a:spcPts val="1365"/>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65"/>
                        </a:lnSpc>
                        <a:spcBef>
                          <a:spcPts val="0"/>
                        </a:spcBef>
                        <a:spcAft>
                          <a:spcPts val="0"/>
                        </a:spcAft>
                      </a:pPr>
                      <a:r>
                        <a:rPr lang="en-US" sz="700">
                          <a:latin typeface="Calibri"/>
                          <a:ea typeface="宋体"/>
                        </a:rPr>
                        <a:t>F2</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a:latin typeface="Calibri"/>
                          <a:ea typeface="宋体"/>
                        </a:rPr>
                        <a:t>1x10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Vodafone</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71893">
                <a:tc vMerge="1">
                  <a:txBody>
                    <a:bodyPr/>
                    <a:lstStyle/>
                    <a:p>
                      <a:pPr marL="0" marR="0" algn="ctr">
                        <a:lnSpc>
                          <a:spcPts val="1365"/>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65"/>
                        </a:lnSpc>
                        <a:spcBef>
                          <a:spcPts val="0"/>
                        </a:spcBef>
                        <a:spcAft>
                          <a:spcPts val="0"/>
                        </a:spcAft>
                      </a:pPr>
                      <a:r>
                        <a:rPr lang="en-US" sz="700">
                          <a:latin typeface="Calibri"/>
                          <a:ea typeface="宋体"/>
                        </a:rPr>
                        <a:t>F3</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a:latin typeface="Calibri"/>
                          <a:ea typeface="宋体"/>
                        </a:rPr>
                        <a:t>1x10</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50"/>
                        </a:lnSpc>
                        <a:spcBef>
                          <a:spcPts val="0"/>
                        </a:spcBef>
                        <a:spcAft>
                          <a:spcPts val="0"/>
                        </a:spcAft>
                      </a:pPr>
                      <a:r>
                        <a:rPr lang="en-US" sz="700" dirty="0" smtClean="0">
                          <a:latin typeface="Calibri"/>
                          <a:ea typeface="宋体"/>
                        </a:rPr>
                        <a:t>Turkcell</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r>
              <a:tr h="160433">
                <a:tc vMerge="1">
                  <a:txBody>
                    <a:bodyPr/>
                    <a:lstStyle/>
                    <a:p>
                      <a:pPr marL="0" marR="0" algn="ctr">
                        <a:lnSpc>
                          <a:spcPts val="1365"/>
                        </a:lnSpc>
                        <a:spcBef>
                          <a:spcPts val="0"/>
                        </a:spcBef>
                        <a:spcAft>
                          <a:spcPts val="0"/>
                        </a:spcAft>
                      </a:pPr>
                      <a:endParaRPr lang="en-US" sz="1000" dirty="0">
                        <a:latin typeface="Calibri"/>
                        <a:ea typeface="宋体"/>
                      </a:endParaRPr>
                    </a:p>
                  </a:txBody>
                  <a:tcPr marL="64939" marR="64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65"/>
                        </a:lnSpc>
                        <a:spcBef>
                          <a:spcPts val="0"/>
                        </a:spcBef>
                        <a:spcAft>
                          <a:spcPts val="0"/>
                        </a:spcAft>
                      </a:pPr>
                      <a:r>
                        <a:rPr lang="en-US" sz="700">
                          <a:latin typeface="Calibri"/>
                          <a:ea typeface="宋体"/>
                        </a:rPr>
                        <a:t>F4</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a:latin typeface="Calibri"/>
                          <a:ea typeface="宋体"/>
                        </a:rPr>
                        <a:t>1x5</a:t>
                      </a:r>
                    </a:p>
                  </a:txBody>
                  <a:tcPr marL="64939" marR="649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365"/>
                        </a:lnSpc>
                        <a:spcBef>
                          <a:spcPts val="0"/>
                        </a:spcBef>
                        <a:spcAft>
                          <a:spcPts val="0"/>
                        </a:spcAft>
                      </a:pPr>
                      <a:r>
                        <a:rPr lang="en-US" sz="700" dirty="0" smtClean="0">
                          <a:latin typeface="Calibri"/>
                          <a:ea typeface="宋体"/>
                        </a:rPr>
                        <a:t>NA</a:t>
                      </a:r>
                      <a:endParaRPr lang="en-US" sz="700" dirty="0">
                        <a:latin typeface="Calibri"/>
                        <a:ea typeface="宋体"/>
                      </a:endParaRPr>
                    </a:p>
                  </a:txBody>
                  <a:tcPr marL="64939" marR="6493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r>
            </a:tbl>
          </a:graphicData>
        </a:graphic>
      </p:graphicFrame>
      <p:pic>
        <p:nvPicPr>
          <p:cNvPr id="6" name="Picture 2"/>
          <p:cNvPicPr>
            <a:picLocks noChangeAspect="1" noChangeArrowheads="1"/>
          </p:cNvPicPr>
          <p:nvPr/>
        </p:nvPicPr>
        <p:blipFill>
          <a:blip r:embed="rId3" cstate="print"/>
          <a:srcRect/>
          <a:stretch>
            <a:fillRect/>
          </a:stretch>
        </p:blipFill>
        <p:spPr bwMode="auto">
          <a:xfrm>
            <a:off x="3337560" y="485311"/>
            <a:ext cx="3068954" cy="1724489"/>
          </a:xfrm>
          <a:prstGeom prst="rect">
            <a:avLst/>
          </a:prstGeom>
          <a:noFill/>
          <a:ln w="9525">
            <a:solidFill>
              <a:srgbClr val="92D050"/>
            </a:solidFill>
            <a:miter lim="800000"/>
            <a:headEnd/>
            <a:tailEnd/>
          </a:ln>
        </p:spPr>
      </p:pic>
      <p:sp>
        <p:nvSpPr>
          <p:cNvPr id="7" name="Title 1"/>
          <p:cNvSpPr>
            <a:spLocks noGrp="1"/>
          </p:cNvSpPr>
          <p:nvPr>
            <p:ph type="title"/>
          </p:nvPr>
        </p:nvSpPr>
        <p:spPr>
          <a:xfrm>
            <a:off x="236221" y="0"/>
            <a:ext cx="8740140" cy="556258"/>
          </a:xfrm>
        </p:spPr>
        <p:txBody>
          <a:bodyPr/>
          <a:lstStyle/>
          <a:p>
            <a:pPr defTabSz="859440" fontAlgn="auto">
              <a:spcBef>
                <a:spcPts val="0"/>
              </a:spcBef>
              <a:spcAft>
                <a:spcPts val="0"/>
              </a:spcAft>
            </a:pPr>
            <a:r>
              <a:rPr lang="en-US" altLang="zh-CN" sz="2800" dirty="0" smtClean="0">
                <a:solidFill>
                  <a:schemeClr val="tx1"/>
                </a:solidFill>
                <a:latin typeface="Arial" pitchFamily="34" charset="0"/>
                <a:ea typeface="微软雅黑" pitchFamily="34" charset="-122"/>
                <a:cs typeface="Arial" pitchFamily="34" charset="0"/>
                <a:sym typeface="Lucida Grande" charset="0"/>
              </a:rPr>
              <a:t>Turkey : </a:t>
            </a:r>
            <a:r>
              <a:rPr lang="en-US" altLang="zh-CN" dirty="0" smtClean="0">
                <a:solidFill>
                  <a:schemeClr val="tx1"/>
                </a:solidFill>
                <a:latin typeface="Arial" pitchFamily="34" charset="0"/>
                <a:ea typeface="微软雅黑" pitchFamily="34" charset="-122"/>
                <a:cs typeface="Arial" pitchFamily="34" charset="0"/>
                <a:sym typeface="Lucida Grande" charset="0"/>
              </a:rPr>
              <a:t>4.5G Licensing Tender for Spectrum Allocation</a:t>
            </a:r>
          </a:p>
        </p:txBody>
      </p:sp>
      <p:sp>
        <p:nvSpPr>
          <p:cNvPr id="9" name="Rectangle 8"/>
          <p:cNvSpPr/>
          <p:nvPr/>
        </p:nvSpPr>
        <p:spPr>
          <a:xfrm>
            <a:off x="14250" y="2234684"/>
            <a:ext cx="3544290" cy="323165"/>
          </a:xfrm>
          <a:prstGeom prst="rect">
            <a:avLst/>
          </a:prstGeom>
        </p:spPr>
        <p:txBody>
          <a:bodyPr wrap="square">
            <a:spAutoFit/>
          </a:bodyPr>
          <a:lstStyle/>
          <a:p>
            <a:pPr lvl="0" eaLnBrk="0" hangingPunct="0"/>
            <a:r>
              <a:rPr lang="tr-TR" sz="1500" b="1" dirty="0" smtClean="0">
                <a:solidFill>
                  <a:srgbClr val="0070C0"/>
                </a:solidFill>
                <a:latin typeface="Arial" pitchFamily="34" charset="0"/>
                <a:ea typeface="宋体" pitchFamily="2" charset="-122"/>
                <a:cs typeface="Arial" pitchFamily="34" charset="0"/>
              </a:rPr>
              <a:t>*</a:t>
            </a:r>
            <a:r>
              <a:rPr lang="en-US" sz="1500" b="1" dirty="0" smtClean="0">
                <a:solidFill>
                  <a:srgbClr val="0070C0"/>
                </a:solidFill>
                <a:latin typeface="Arial" pitchFamily="34" charset="0"/>
                <a:ea typeface="宋体" pitchFamily="2" charset="-122"/>
                <a:cs typeface="Arial" pitchFamily="34" charset="0"/>
              </a:rPr>
              <a:t>4.5G License Tender in Aug, </a:t>
            </a:r>
            <a:r>
              <a:rPr lang="tr-TR" sz="1500" b="1" dirty="0" smtClean="0">
                <a:solidFill>
                  <a:srgbClr val="0070C0"/>
                </a:solidFill>
                <a:latin typeface="Arial" pitchFamily="34" charset="0"/>
                <a:ea typeface="宋体" pitchFamily="2" charset="-122"/>
                <a:cs typeface="Arial" pitchFamily="34" charset="0"/>
              </a:rPr>
              <a:t>2015</a:t>
            </a:r>
            <a:endParaRPr lang="en-US" sz="1500" b="1" dirty="0" smtClean="0">
              <a:solidFill>
                <a:srgbClr val="0070C0"/>
              </a:solidFill>
              <a:latin typeface="Arial" pitchFamily="34" charset="0"/>
              <a:ea typeface="宋体" pitchFamily="2" charset="-122"/>
              <a:cs typeface="Arial" pitchFamily="34" charset="0"/>
            </a:endParaRPr>
          </a:p>
        </p:txBody>
      </p:sp>
      <p:sp>
        <p:nvSpPr>
          <p:cNvPr id="10" name="Rectangle 9"/>
          <p:cNvSpPr/>
          <p:nvPr/>
        </p:nvSpPr>
        <p:spPr>
          <a:xfrm>
            <a:off x="3415003" y="2234684"/>
            <a:ext cx="2879314" cy="323165"/>
          </a:xfrm>
          <a:prstGeom prst="rect">
            <a:avLst/>
          </a:prstGeom>
        </p:spPr>
        <p:txBody>
          <a:bodyPr wrap="none">
            <a:spAutoFit/>
          </a:bodyPr>
          <a:lstStyle/>
          <a:p>
            <a:pPr lvl="0" eaLnBrk="0" hangingPunct="0"/>
            <a:r>
              <a:rPr lang="tr-TR" sz="1500" b="1" dirty="0" smtClean="0">
                <a:solidFill>
                  <a:srgbClr val="0070C0"/>
                </a:solidFill>
                <a:latin typeface="Arial" pitchFamily="34" charset="0"/>
                <a:ea typeface="宋体" pitchFamily="2" charset="-122"/>
                <a:cs typeface="Arial" pitchFamily="34" charset="0"/>
              </a:rPr>
              <a:t>*License be valid</a:t>
            </a:r>
            <a:r>
              <a:rPr lang="en-US" sz="1500" b="1" dirty="0" smtClean="0">
                <a:solidFill>
                  <a:srgbClr val="0070C0"/>
                </a:solidFill>
                <a:latin typeface="Arial" pitchFamily="34" charset="0"/>
                <a:ea typeface="宋体" pitchFamily="2" charset="-122"/>
                <a:cs typeface="Arial" pitchFamily="34" charset="0"/>
              </a:rPr>
              <a:t> for 15 years</a:t>
            </a:r>
            <a:endParaRPr lang="en-US" sz="1500" b="1" dirty="0" smtClean="0">
              <a:solidFill>
                <a:srgbClr val="0070C0"/>
              </a:solidFill>
              <a:latin typeface="Arial" pitchFamily="34" charset="0"/>
              <a:cs typeface="Arial" pitchFamily="34" charset="0"/>
            </a:endParaRPr>
          </a:p>
        </p:txBody>
      </p:sp>
      <p:sp>
        <p:nvSpPr>
          <p:cNvPr id="11" name="Rectangle 10"/>
          <p:cNvSpPr/>
          <p:nvPr/>
        </p:nvSpPr>
        <p:spPr>
          <a:xfrm>
            <a:off x="114300" y="2575828"/>
            <a:ext cx="6324600" cy="2377574"/>
          </a:xfrm>
          <a:prstGeom prst="rect">
            <a:avLst/>
          </a:prstGeom>
        </p:spPr>
        <p:txBody>
          <a:bodyPr wrap="square">
            <a:spAutoFit/>
          </a:bodyPr>
          <a:lstStyle/>
          <a:p>
            <a:pPr algn="just">
              <a:lnSpc>
                <a:spcPct val="150000"/>
              </a:lnSpc>
              <a:buFont typeface="Wingdings" pitchFamily="2" charset="2"/>
              <a:buChar char="Ø"/>
            </a:pPr>
            <a:r>
              <a:rPr lang="en-US" sz="1100" dirty="0" smtClean="0">
                <a:latin typeface="Arial" pitchFamily="34" charset="0"/>
                <a:ea typeface="Times New Roman" pitchFamily="18" charset="0"/>
                <a:cs typeface="Arial" pitchFamily="34" charset="0"/>
              </a:rPr>
              <a:t>LTE License Auction Tender for </a:t>
            </a:r>
            <a:r>
              <a:rPr lang="tr-TR" altLang="zh-CN" sz="1100" dirty="0" smtClean="0">
                <a:latin typeface="Arial" pitchFamily="34" charset="0"/>
                <a:ea typeface="Times New Roman" pitchFamily="18" charset="0"/>
                <a:cs typeface="Arial" pitchFamily="34" charset="0"/>
              </a:rPr>
              <a:t>at </a:t>
            </a:r>
            <a:r>
              <a:rPr lang="tr-TR" altLang="zh-CN" sz="1100" b="1" dirty="0" smtClean="0">
                <a:solidFill>
                  <a:srgbClr val="0070C0"/>
                </a:solidFill>
                <a:latin typeface="Arial" pitchFamily="34" charset="0"/>
                <a:ea typeface="Times New Roman" pitchFamily="18" charset="0"/>
                <a:cs typeface="Arial" pitchFamily="34" charset="0"/>
              </a:rPr>
              <a:t>800-900-1800-2100-2600</a:t>
            </a:r>
            <a:r>
              <a:rPr lang="tr-TR" altLang="zh-CN" sz="1100" dirty="0" smtClean="0">
                <a:latin typeface="Arial" pitchFamily="34" charset="0"/>
                <a:ea typeface="Times New Roman" pitchFamily="18" charset="0"/>
                <a:cs typeface="Arial" pitchFamily="34" charset="0"/>
              </a:rPr>
              <a:t> spectrums </a:t>
            </a:r>
            <a:r>
              <a:rPr lang="en-US" sz="1100" dirty="0" smtClean="0">
                <a:latin typeface="Arial" pitchFamily="34" charset="0"/>
                <a:ea typeface="Times New Roman" pitchFamily="18" charset="0"/>
                <a:cs typeface="Arial" pitchFamily="34" charset="0"/>
              </a:rPr>
              <a:t>bands ;</a:t>
            </a:r>
          </a:p>
          <a:p>
            <a:pPr algn="just">
              <a:lnSpc>
                <a:spcPct val="150000"/>
              </a:lnSpc>
              <a:buFont typeface="Wingdings" pitchFamily="2" charset="2"/>
              <a:buChar char="Ø"/>
            </a:pPr>
            <a:r>
              <a:rPr lang="en-US" sz="1100" dirty="0" smtClean="0">
                <a:latin typeface="Arial" pitchFamily="34" charset="0"/>
                <a:ea typeface="Times New Roman" pitchFamily="18" charset="0"/>
                <a:cs typeface="Arial" pitchFamily="34" charset="0"/>
              </a:rPr>
              <a:t>All </a:t>
            </a:r>
            <a:r>
              <a:rPr lang="tr-TR" altLang="zh-CN" sz="1100" dirty="0" smtClean="0">
                <a:latin typeface="Arial" pitchFamily="34" charset="0"/>
                <a:ea typeface="Times New Roman" pitchFamily="18" charset="0"/>
                <a:cs typeface="Arial" pitchFamily="34" charset="0"/>
              </a:rPr>
              <a:t>spectrums </a:t>
            </a:r>
            <a:r>
              <a:rPr lang="en-US" sz="1100" dirty="0" smtClean="0">
                <a:latin typeface="Arial" pitchFamily="34" charset="0"/>
                <a:ea typeface="Times New Roman" pitchFamily="18" charset="0"/>
                <a:cs typeface="Arial" pitchFamily="34" charset="0"/>
              </a:rPr>
              <a:t>bands</a:t>
            </a:r>
            <a:r>
              <a:rPr lang="en-US" sz="1100" dirty="0" smtClean="0">
                <a:solidFill>
                  <a:srgbClr val="0070C0"/>
                </a:solidFill>
                <a:latin typeface="Arial" pitchFamily="34" charset="0"/>
                <a:ea typeface="Times New Roman" pitchFamily="18" charset="0"/>
                <a:cs typeface="Arial" pitchFamily="34" charset="0"/>
              </a:rPr>
              <a:t> </a:t>
            </a:r>
            <a:r>
              <a:rPr lang="en-US" sz="1100" b="1" dirty="0" smtClean="0">
                <a:solidFill>
                  <a:srgbClr val="0070C0"/>
                </a:solidFill>
                <a:latin typeface="Arial" pitchFamily="34" charset="0"/>
                <a:ea typeface="Times New Roman" pitchFamily="18" charset="0"/>
                <a:cs typeface="Arial" pitchFamily="34" charset="0"/>
              </a:rPr>
              <a:t>(900/1800/2100) </a:t>
            </a:r>
            <a:r>
              <a:rPr lang="en-US" sz="1100" dirty="0" smtClean="0">
                <a:latin typeface="Arial" pitchFamily="34" charset="0"/>
                <a:ea typeface="Times New Roman" pitchFamily="18" charset="0"/>
                <a:cs typeface="Arial" pitchFamily="34" charset="0"/>
              </a:rPr>
              <a:t>give </a:t>
            </a:r>
            <a:r>
              <a:rPr lang="en-US" sz="1100" b="1" dirty="0" smtClean="0">
                <a:solidFill>
                  <a:srgbClr val="0070C0"/>
                </a:solidFill>
                <a:latin typeface="Arial" pitchFamily="34" charset="0"/>
                <a:ea typeface="Times New Roman" pitchFamily="18" charset="0"/>
                <a:cs typeface="Arial" pitchFamily="34" charset="0"/>
              </a:rPr>
              <a:t>Technology Neutrality Permission (2G/3G/4G);</a:t>
            </a:r>
          </a:p>
          <a:p>
            <a:pPr algn="just">
              <a:lnSpc>
                <a:spcPct val="150000"/>
              </a:lnSpc>
              <a:buFont typeface="Wingdings" pitchFamily="2" charset="2"/>
              <a:buChar char="Ø"/>
            </a:pPr>
            <a:r>
              <a:rPr lang="en-US" sz="1100" dirty="0" smtClean="0">
                <a:latin typeface="Arial" pitchFamily="34" charset="0"/>
                <a:ea typeface="Times New Roman" pitchFamily="18" charset="0"/>
                <a:cs typeface="Arial" pitchFamily="34" charset="0"/>
              </a:rPr>
              <a:t>Licensing provide frequency resource </a:t>
            </a:r>
            <a:r>
              <a:rPr lang="en-US" sz="1100" b="1" dirty="0" smtClean="0">
                <a:solidFill>
                  <a:srgbClr val="0070C0"/>
                </a:solidFill>
                <a:latin typeface="Arial" pitchFamily="34" charset="0"/>
                <a:ea typeface="Times New Roman" pitchFamily="18" charset="0"/>
                <a:cs typeface="Arial" pitchFamily="34" charset="0"/>
              </a:rPr>
              <a:t>equalization and balance for healthy competition</a:t>
            </a:r>
            <a:r>
              <a:rPr lang="en-US" sz="1100" dirty="0" smtClean="0">
                <a:latin typeface="Arial" pitchFamily="34" charset="0"/>
                <a:ea typeface="Times New Roman" pitchFamily="18" charset="0"/>
                <a:cs typeface="Arial" pitchFamily="34" charset="0"/>
              </a:rPr>
              <a:t>;</a:t>
            </a:r>
          </a:p>
          <a:p>
            <a:pPr algn="just">
              <a:lnSpc>
                <a:spcPct val="150000"/>
              </a:lnSpc>
              <a:buFont typeface="Wingdings" pitchFamily="2" charset="2"/>
              <a:buChar char="Ø"/>
            </a:pPr>
            <a:r>
              <a:rPr lang="en-US" altLang="zh-CN" sz="1100" dirty="0" smtClean="0">
                <a:latin typeface="Arial" pitchFamily="34" charset="0"/>
                <a:ea typeface="Times New Roman" pitchFamily="18" charset="0"/>
                <a:cs typeface="Arial" pitchFamily="34" charset="0"/>
              </a:rPr>
              <a:t>A</a:t>
            </a:r>
            <a:r>
              <a:rPr lang="tr-TR" altLang="zh-CN" sz="1100" dirty="0" smtClean="0">
                <a:latin typeface="Arial" pitchFamily="34" charset="0"/>
                <a:ea typeface="Times New Roman" pitchFamily="18" charset="0"/>
                <a:cs typeface="Arial" pitchFamily="34" charset="0"/>
              </a:rPr>
              <a:t>reas with less than 10.000 population</a:t>
            </a:r>
            <a:r>
              <a:rPr lang="en-US" altLang="zh-CN" sz="1100" dirty="0" smtClean="0">
                <a:latin typeface="Arial" pitchFamily="34" charset="0"/>
                <a:ea typeface="Times New Roman" pitchFamily="18" charset="0"/>
                <a:cs typeface="Arial" pitchFamily="34" charset="0"/>
              </a:rPr>
              <a:t>,</a:t>
            </a:r>
            <a:r>
              <a:rPr lang="tr-TR" altLang="zh-CN" sz="1100" dirty="0" smtClean="0">
                <a:latin typeface="Arial" pitchFamily="34" charset="0"/>
                <a:ea typeface="Times New Roman" pitchFamily="18" charset="0"/>
                <a:cs typeface="Arial" pitchFamily="34" charset="0"/>
              </a:rPr>
              <a:t> </a:t>
            </a:r>
            <a:r>
              <a:rPr lang="en-US" altLang="zh-CN" sz="1100" b="1" dirty="0" smtClean="0">
                <a:solidFill>
                  <a:srgbClr val="0070C0"/>
                </a:solidFill>
                <a:latin typeface="Arial" pitchFamily="34" charset="0"/>
                <a:ea typeface="Times New Roman" pitchFamily="18" charset="0"/>
                <a:cs typeface="Arial" pitchFamily="34" charset="0"/>
              </a:rPr>
              <a:t>Network S</a:t>
            </a:r>
            <a:r>
              <a:rPr lang="tr-TR" altLang="zh-CN" sz="1100" b="1" dirty="0" smtClean="0">
                <a:solidFill>
                  <a:srgbClr val="0070C0"/>
                </a:solidFill>
                <a:latin typeface="Arial" pitchFamily="34" charset="0"/>
                <a:ea typeface="Times New Roman" pitchFamily="18" charset="0"/>
                <a:cs typeface="Arial" pitchFamily="34" charset="0"/>
              </a:rPr>
              <a:t>haring</a:t>
            </a:r>
            <a:r>
              <a:rPr lang="en-US" altLang="zh-CN" sz="1100" b="1" dirty="0" smtClean="0">
                <a:solidFill>
                  <a:srgbClr val="0070C0"/>
                </a:solidFill>
                <a:latin typeface="Arial" pitchFamily="34" charset="0"/>
                <a:ea typeface="Times New Roman" pitchFamily="18" charset="0"/>
                <a:cs typeface="Arial" pitchFamily="34" charset="0"/>
              </a:rPr>
              <a:t> Model </a:t>
            </a:r>
            <a:r>
              <a:rPr lang="en-US" altLang="zh-CN" sz="1100" dirty="0" smtClean="0">
                <a:latin typeface="Arial" pitchFamily="34" charset="0"/>
                <a:ea typeface="Times New Roman" pitchFamily="18" charset="0"/>
                <a:cs typeface="Arial" pitchFamily="34" charset="0"/>
              </a:rPr>
              <a:t>can</a:t>
            </a:r>
            <a:r>
              <a:rPr lang="tr-TR" altLang="zh-CN" sz="1100" dirty="0" smtClean="0">
                <a:latin typeface="Arial" pitchFamily="34" charset="0"/>
                <a:ea typeface="Times New Roman" pitchFamily="18" charset="0"/>
                <a:cs typeface="Arial" pitchFamily="34" charset="0"/>
              </a:rPr>
              <a:t> be used</a:t>
            </a:r>
            <a:r>
              <a:rPr lang="en-US" altLang="zh-CN" sz="1100" dirty="0" smtClean="0">
                <a:latin typeface="Arial" pitchFamily="34" charset="0"/>
                <a:ea typeface="Times New Roman" pitchFamily="18" charset="0"/>
                <a:cs typeface="Arial" pitchFamily="34" charset="0"/>
              </a:rPr>
              <a:t> to save the costs;</a:t>
            </a:r>
          </a:p>
          <a:p>
            <a:pPr algn="just">
              <a:lnSpc>
                <a:spcPct val="150000"/>
              </a:lnSpc>
              <a:buFont typeface="Wingdings" pitchFamily="2" charset="2"/>
              <a:buChar char="Ø"/>
            </a:pPr>
            <a:r>
              <a:rPr lang="tr-TR" altLang="zh-CN" sz="1100" dirty="0" smtClean="0">
                <a:latin typeface="Arial" pitchFamily="34" charset="0"/>
                <a:ea typeface="Times New Roman" pitchFamily="18" charset="0"/>
                <a:cs typeface="Arial" pitchFamily="34" charset="0"/>
              </a:rPr>
              <a:t>800 MHz spectrum shared equally among 3 operators</a:t>
            </a:r>
            <a:r>
              <a:rPr lang="en-US" altLang="zh-CN" sz="1100" dirty="0" smtClean="0">
                <a:latin typeface="Arial" pitchFamily="34" charset="0"/>
                <a:ea typeface="Times New Roman" pitchFamily="18" charset="0"/>
                <a:cs typeface="Arial" pitchFamily="34" charset="0"/>
              </a:rPr>
              <a:t>,</a:t>
            </a:r>
            <a:r>
              <a:rPr lang="tr-TR" altLang="zh-CN" sz="1100" dirty="0" smtClean="0">
                <a:latin typeface="Arial" pitchFamily="34" charset="0"/>
                <a:ea typeface="Times New Roman" pitchFamily="18" charset="0"/>
                <a:cs typeface="Arial" pitchFamily="34" charset="0"/>
              </a:rPr>
              <a:t> </a:t>
            </a:r>
            <a:r>
              <a:rPr lang="tr-TR" altLang="zh-CN" sz="1100" b="1" dirty="0" smtClean="0">
                <a:solidFill>
                  <a:srgbClr val="0070C0"/>
                </a:solidFill>
                <a:latin typeface="Arial" pitchFamily="34" charset="0"/>
                <a:ea typeface="Times New Roman" pitchFamily="18" charset="0"/>
                <a:cs typeface="Arial" pitchFamily="34" charset="0"/>
              </a:rPr>
              <a:t>TV at 800 MHz shifted to 700 MHz</a:t>
            </a:r>
            <a:r>
              <a:rPr lang="en-US" altLang="zh-CN" sz="1100" b="1" dirty="0" smtClean="0">
                <a:solidFill>
                  <a:srgbClr val="0070C0"/>
                </a:solidFill>
                <a:latin typeface="Arial" pitchFamily="34" charset="0"/>
                <a:ea typeface="Times New Roman" pitchFamily="18" charset="0"/>
                <a:cs typeface="Arial" pitchFamily="34" charset="0"/>
              </a:rPr>
              <a:t>;</a:t>
            </a:r>
          </a:p>
          <a:p>
            <a:pPr algn="just">
              <a:lnSpc>
                <a:spcPct val="150000"/>
              </a:lnSpc>
              <a:buFont typeface="Wingdings" pitchFamily="2" charset="2"/>
              <a:buChar char="Ø"/>
            </a:pPr>
            <a:r>
              <a:rPr lang="tr-TR" altLang="zh-CN" sz="1100" dirty="0" smtClean="0">
                <a:latin typeface="Arial" pitchFamily="34" charset="0"/>
                <a:ea typeface="Times New Roman" pitchFamily="18" charset="0"/>
                <a:cs typeface="Arial" pitchFamily="34" charset="0"/>
              </a:rPr>
              <a:t>900 and 1800 will </a:t>
            </a:r>
            <a:r>
              <a:rPr lang="tr-TR" altLang="zh-CN" sz="1100" b="1" dirty="0" smtClean="0">
                <a:solidFill>
                  <a:srgbClr val="0070C0"/>
                </a:solidFill>
                <a:latin typeface="Arial" pitchFamily="34" charset="0"/>
                <a:ea typeface="Times New Roman" pitchFamily="18" charset="0"/>
                <a:cs typeface="Arial" pitchFamily="34" charset="0"/>
              </a:rPr>
              <a:t>set an </a:t>
            </a:r>
            <a:r>
              <a:rPr lang="en-US" altLang="zh-CN" sz="1100" b="1" dirty="0" smtClean="0">
                <a:solidFill>
                  <a:srgbClr val="0070C0"/>
                </a:solidFill>
                <a:latin typeface="Arial" pitchFamily="34" charset="0"/>
                <a:ea typeface="Times New Roman" pitchFamily="18" charset="0"/>
                <a:cs typeface="Arial" pitchFamily="34" charset="0"/>
              </a:rPr>
              <a:t>u</a:t>
            </a:r>
            <a:r>
              <a:rPr lang="tr-TR" altLang="zh-CN" sz="1100" b="1" dirty="0" smtClean="0">
                <a:solidFill>
                  <a:srgbClr val="0070C0"/>
                </a:solidFill>
                <a:latin typeface="Arial" pitchFamily="34" charset="0"/>
                <a:ea typeface="Times New Roman" pitchFamily="18" charset="0"/>
                <a:cs typeface="Arial" pitchFamily="34" charset="0"/>
              </a:rPr>
              <a:t>pper limit</a:t>
            </a:r>
            <a:r>
              <a:rPr lang="en-US" altLang="zh-CN" sz="1100" b="1" dirty="0" smtClean="0">
                <a:solidFill>
                  <a:srgbClr val="0070C0"/>
                </a:solidFill>
                <a:latin typeface="Arial" pitchFamily="34" charset="0"/>
                <a:ea typeface="Times New Roman" pitchFamily="18" charset="0"/>
                <a:cs typeface="Arial" pitchFamily="34" charset="0"/>
              </a:rPr>
              <a:t> </a:t>
            </a:r>
            <a:r>
              <a:rPr lang="en-US" altLang="zh-CN" sz="1100" dirty="0" smtClean="0">
                <a:latin typeface="Arial" pitchFamily="34" charset="0"/>
                <a:ea typeface="Times New Roman" pitchFamily="18" charset="0"/>
                <a:cs typeface="Arial" pitchFamily="34" charset="0"/>
              </a:rPr>
              <a:t>according to </a:t>
            </a:r>
            <a:r>
              <a:rPr lang="tr-TR" altLang="zh-CN" sz="1100" dirty="0" smtClean="0">
                <a:latin typeface="Arial" pitchFamily="34" charset="0"/>
                <a:ea typeface="Times New Roman" pitchFamily="18" charset="0"/>
                <a:cs typeface="Arial" pitchFamily="34" charset="0"/>
              </a:rPr>
              <a:t>actual status of the </a:t>
            </a:r>
            <a:r>
              <a:rPr lang="en-US" altLang="zh-CN" sz="1100" dirty="0" smtClean="0">
                <a:latin typeface="Arial" pitchFamily="34" charset="0"/>
                <a:ea typeface="Times New Roman" pitchFamily="18" charset="0"/>
                <a:cs typeface="Arial" pitchFamily="34" charset="0"/>
              </a:rPr>
              <a:t>3  2G/3G </a:t>
            </a:r>
            <a:r>
              <a:rPr lang="tr-TR" altLang="zh-CN" sz="1100" dirty="0" smtClean="0">
                <a:latin typeface="Arial" pitchFamily="34" charset="0"/>
                <a:ea typeface="Times New Roman" pitchFamily="18" charset="0"/>
                <a:cs typeface="Arial" pitchFamily="34" charset="0"/>
              </a:rPr>
              <a:t>operators</a:t>
            </a:r>
            <a:r>
              <a:rPr lang="en-US" altLang="zh-CN" sz="1100" dirty="0" smtClean="0">
                <a:latin typeface="Arial" pitchFamily="34" charset="0"/>
                <a:ea typeface="Times New Roman" pitchFamily="18" charset="0"/>
                <a:cs typeface="Arial" pitchFamily="34" charset="0"/>
              </a:rPr>
              <a:t>;</a:t>
            </a:r>
          </a:p>
          <a:p>
            <a:pPr algn="just">
              <a:lnSpc>
                <a:spcPct val="150000"/>
              </a:lnSpc>
              <a:buFont typeface="Wingdings" pitchFamily="2" charset="2"/>
              <a:buChar char="Ø"/>
            </a:pPr>
            <a:r>
              <a:rPr lang="en-US" altLang="zh-CN" sz="1100" dirty="0" smtClean="0">
                <a:latin typeface="Arial" pitchFamily="34" charset="0"/>
                <a:ea typeface="Times New Roman" pitchFamily="18" charset="0"/>
                <a:cs typeface="Arial" pitchFamily="34" charset="0"/>
              </a:rPr>
              <a:t>within 6 years 90%, 8 years 95% of population </a:t>
            </a:r>
            <a:r>
              <a:rPr lang="en-US" altLang="zh-CN" sz="1100" b="1" dirty="0" smtClean="0">
                <a:solidFill>
                  <a:srgbClr val="0070C0"/>
                </a:solidFill>
                <a:latin typeface="Arial" pitchFamily="34" charset="0"/>
                <a:ea typeface="Times New Roman" pitchFamily="18" charset="0"/>
                <a:cs typeface="Arial" pitchFamily="34" charset="0"/>
              </a:rPr>
              <a:t>4.5G Coverage Obligation </a:t>
            </a:r>
            <a:r>
              <a:rPr lang="en-US" altLang="zh-CN" sz="1100" dirty="0" smtClean="0">
                <a:latin typeface="Arial" pitchFamily="34" charset="0"/>
                <a:ea typeface="Times New Roman" pitchFamily="18" charset="0"/>
                <a:cs typeface="Arial" pitchFamily="34" charset="0"/>
              </a:rPr>
              <a:t>requested;</a:t>
            </a:r>
          </a:p>
          <a:p>
            <a:pPr algn="just">
              <a:lnSpc>
                <a:spcPct val="150000"/>
              </a:lnSpc>
              <a:buFont typeface="Wingdings" pitchFamily="2" charset="2"/>
              <a:buChar char="Ø"/>
            </a:pPr>
            <a:r>
              <a:rPr lang="en-US" altLang="zh-CN" sz="1100" dirty="0" smtClean="0">
                <a:latin typeface="Arial" pitchFamily="34" charset="0"/>
                <a:ea typeface="Times New Roman" pitchFamily="18" charset="0"/>
                <a:cs typeface="Arial" pitchFamily="34" charset="0"/>
              </a:rPr>
              <a:t>Regarding competition,</a:t>
            </a:r>
            <a:r>
              <a:rPr lang="en-US" altLang="zh-CN" sz="1100" b="1" dirty="0" smtClean="0">
                <a:solidFill>
                  <a:srgbClr val="0070C0"/>
                </a:solidFill>
                <a:latin typeface="Arial" pitchFamily="34" charset="0"/>
                <a:ea typeface="Times New Roman" pitchFamily="18" charset="0"/>
                <a:cs typeface="Arial" pitchFamily="34" charset="0"/>
              </a:rPr>
              <a:t> MNP</a:t>
            </a:r>
            <a:r>
              <a:rPr lang="en-US" altLang="zh-CN" sz="1100" dirty="0" smtClean="0">
                <a:latin typeface="Arial" pitchFamily="34" charset="0"/>
                <a:ea typeface="Times New Roman" pitchFamily="18" charset="0"/>
                <a:cs typeface="Arial" pitchFamily="34" charset="0"/>
              </a:rPr>
              <a:t> in Turkey given.</a:t>
            </a:r>
          </a:p>
          <a:p>
            <a:pPr algn="just">
              <a:lnSpc>
                <a:spcPct val="150000"/>
              </a:lnSpc>
              <a:buFont typeface="Wingdings" pitchFamily="2" charset="2"/>
              <a:buChar char="Ø"/>
            </a:pPr>
            <a:r>
              <a:rPr lang="en-US" altLang="zh-CN" sz="1100" b="1" dirty="0" smtClean="0">
                <a:solidFill>
                  <a:srgbClr val="0070C0"/>
                </a:solidFill>
                <a:latin typeface="Arial" pitchFamily="34" charset="0"/>
                <a:ea typeface="Times New Roman" pitchFamily="18" charset="0"/>
                <a:cs typeface="Arial" pitchFamily="34" charset="0"/>
              </a:rPr>
              <a:t>2600 </a:t>
            </a:r>
            <a:r>
              <a:rPr lang="en-US" altLang="zh-CN" sz="1100" b="1" dirty="0" err="1" smtClean="0">
                <a:solidFill>
                  <a:srgbClr val="0070C0"/>
                </a:solidFill>
                <a:latin typeface="Arial" pitchFamily="34" charset="0"/>
                <a:ea typeface="Times New Roman" pitchFamily="18" charset="0"/>
                <a:cs typeface="Arial" pitchFamily="34" charset="0"/>
              </a:rPr>
              <a:t>Mhz</a:t>
            </a:r>
            <a:r>
              <a:rPr lang="en-US" altLang="zh-CN" sz="1100" b="1" dirty="0" smtClean="0">
                <a:solidFill>
                  <a:srgbClr val="0070C0"/>
                </a:solidFill>
                <a:latin typeface="Arial" pitchFamily="34" charset="0"/>
                <a:ea typeface="Times New Roman" pitchFamily="18" charset="0"/>
                <a:cs typeface="Arial" pitchFamily="34" charset="0"/>
              </a:rPr>
              <a:t> TDD can be available for newcomer and there will be obligations like others;</a:t>
            </a:r>
          </a:p>
        </p:txBody>
      </p:sp>
      <p:pic>
        <p:nvPicPr>
          <p:cNvPr id="3074" name="Picture 2"/>
          <p:cNvPicPr>
            <a:picLocks noChangeAspect="1" noChangeArrowheads="1"/>
          </p:cNvPicPr>
          <p:nvPr/>
        </p:nvPicPr>
        <p:blipFill>
          <a:blip r:embed="rId4" cstate="print"/>
          <a:srcRect/>
          <a:stretch>
            <a:fillRect/>
          </a:stretch>
        </p:blipFill>
        <p:spPr bwMode="auto">
          <a:xfrm>
            <a:off x="158720" y="495300"/>
            <a:ext cx="3110260" cy="1714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Rounded Rectangle 29"/>
          <p:cNvSpPr/>
          <p:nvPr/>
        </p:nvSpPr>
        <p:spPr bwMode="auto">
          <a:xfrm>
            <a:off x="2941320" y="3253740"/>
            <a:ext cx="845820" cy="792480"/>
          </a:xfrm>
          <a:prstGeom prst="roundRect">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7" name="Picture 1"/>
          <p:cNvPicPr>
            <a:picLocks noChangeAspect="1" noChangeArrowheads="1"/>
          </p:cNvPicPr>
          <p:nvPr/>
        </p:nvPicPr>
        <p:blipFill>
          <a:blip r:embed="rId3" cstate="print"/>
          <a:srcRect/>
          <a:stretch>
            <a:fillRect/>
          </a:stretch>
        </p:blipFill>
        <p:spPr bwMode="auto">
          <a:xfrm>
            <a:off x="175260" y="579121"/>
            <a:ext cx="2590800" cy="2020308"/>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75260" y="2807923"/>
            <a:ext cx="2598420" cy="1809797"/>
          </a:xfrm>
          <a:prstGeom prst="rect">
            <a:avLst/>
          </a:prstGeom>
          <a:noFill/>
          <a:ln w="9525">
            <a:noFill/>
            <a:miter lim="800000"/>
            <a:headEnd/>
            <a:tailEnd/>
          </a:ln>
        </p:spPr>
      </p:pic>
      <p:sp>
        <p:nvSpPr>
          <p:cNvPr id="21" name="Rectangle 20"/>
          <p:cNvSpPr/>
          <p:nvPr/>
        </p:nvSpPr>
        <p:spPr>
          <a:xfrm>
            <a:off x="228600" y="46405"/>
            <a:ext cx="8930640" cy="461665"/>
          </a:xfrm>
          <a:prstGeom prst="rect">
            <a:avLst/>
          </a:prstGeom>
        </p:spPr>
        <p:txBody>
          <a:bodyPr wrap="square">
            <a:spAutoFit/>
          </a:bodyPr>
          <a:lstStyle/>
          <a:p>
            <a:pPr eaLnBrk="0" hangingPunct="0"/>
            <a:r>
              <a:rPr lang="en-US" altLang="zh-CN" sz="2400" b="1" dirty="0" smtClean="0">
                <a:latin typeface="Arial" pitchFamily="34" charset="0"/>
                <a:ea typeface="微软雅黑" pitchFamily="34" charset="-122"/>
                <a:cs typeface="Arial" pitchFamily="34" charset="0"/>
              </a:rPr>
              <a:t>Huawei &amp; Cabinet Conference on Ukraine ICT--- 2017.2.21 </a:t>
            </a:r>
          </a:p>
        </p:txBody>
      </p:sp>
      <p:sp>
        <p:nvSpPr>
          <p:cNvPr id="24" name="Rectangle 23"/>
          <p:cNvSpPr/>
          <p:nvPr/>
        </p:nvSpPr>
        <p:spPr>
          <a:xfrm>
            <a:off x="3794760" y="777240"/>
            <a:ext cx="5198428" cy="1708160"/>
          </a:xfrm>
          <a:prstGeom prst="rect">
            <a:avLst/>
          </a:prstGeom>
        </p:spPr>
        <p:txBody>
          <a:bodyPr wrap="square">
            <a:spAutoFit/>
          </a:bodyPr>
          <a:lstStyle/>
          <a:p>
            <a:pPr marL="182563" indent="-182563">
              <a:lnSpc>
                <a:spcPct val="150000"/>
              </a:lnSpc>
              <a:buFont typeface="Wingdings" pitchFamily="2" charset="2"/>
              <a:buChar char="q"/>
            </a:pPr>
            <a:r>
              <a:rPr lang="en-US" sz="1400" b="1" dirty="0" smtClean="0">
                <a:latin typeface="Arial" pitchFamily="34" charset="0"/>
                <a:ea typeface="微软雅黑" pitchFamily="34" charset="-122"/>
                <a:cs typeface="Arial" pitchFamily="34" charset="0"/>
              </a:rPr>
              <a:t>Ukraine Can Capture Digital Potential by invest  on ICT Infrastructure and System</a:t>
            </a:r>
          </a:p>
          <a:p>
            <a:pPr marL="182563" indent="-182563">
              <a:lnSpc>
                <a:spcPct val="150000"/>
              </a:lnSpc>
              <a:buFont typeface="Wingdings" pitchFamily="2" charset="2"/>
              <a:buChar char="q"/>
            </a:pPr>
            <a:r>
              <a:rPr lang="en-US" sz="1400" b="1" dirty="0" smtClean="0">
                <a:latin typeface="Arial" pitchFamily="34" charset="0"/>
                <a:ea typeface="微软雅黑" pitchFamily="34" charset="-122"/>
                <a:cs typeface="Arial" pitchFamily="34" charset="0"/>
              </a:rPr>
              <a:t>Mobile Telecom Can Accelerate Ukraine NBN ICT Infrastructure and Internet  Connection</a:t>
            </a:r>
          </a:p>
          <a:p>
            <a:pPr>
              <a:lnSpc>
                <a:spcPct val="150000"/>
              </a:lnSpc>
              <a:buFont typeface="Wingdings" pitchFamily="2" charset="2"/>
              <a:buChar char="q"/>
            </a:pPr>
            <a:r>
              <a:rPr lang="en-US" altLang="zh-CN" sz="1400" b="1" dirty="0" smtClean="0">
                <a:latin typeface="Arial" pitchFamily="34" charset="0"/>
                <a:ea typeface="微软雅黑" pitchFamily="34" charset="-122"/>
                <a:cs typeface="Arial" pitchFamily="34" charset="0"/>
              </a:rPr>
              <a:t>Huawei Willing Contribute Ukraine Digitalization</a:t>
            </a:r>
            <a:endParaRPr lang="en-US" sz="1400" b="1" dirty="0" smtClean="0">
              <a:latin typeface="Arial" pitchFamily="34" charset="0"/>
              <a:ea typeface="微软雅黑" pitchFamily="34" charset="-122"/>
              <a:cs typeface="Arial" pitchFamily="34" charset="0"/>
            </a:endParaRPr>
          </a:p>
        </p:txBody>
      </p:sp>
      <p:sp>
        <p:nvSpPr>
          <p:cNvPr id="25" name="矩形 322"/>
          <p:cNvSpPr/>
          <p:nvPr/>
        </p:nvSpPr>
        <p:spPr>
          <a:xfrm>
            <a:off x="2872740" y="3411892"/>
            <a:ext cx="967740" cy="561664"/>
          </a:xfrm>
          <a:prstGeom prst="rect">
            <a:avLst/>
          </a:prstGeom>
          <a:noFill/>
        </p:spPr>
        <p:txBody>
          <a:bodyPr wrap="square" lIns="68553" tIns="34276" rIns="68553" bIns="34276">
            <a:spAutoFit/>
          </a:bodyPr>
          <a:lstStyle/>
          <a:p>
            <a:pPr algn="ctr" defTabSz="914225" fontAlgn="auto">
              <a:spcBef>
                <a:spcPts val="0"/>
              </a:spcBef>
              <a:spcAft>
                <a:spcPts val="0"/>
              </a:spcAft>
            </a:pPr>
            <a:r>
              <a:rPr lang="en-US" altLang="zh-CN" sz="1600" b="1" dirty="0" smtClean="0">
                <a:solidFill>
                  <a:srgbClr val="FF6600"/>
                </a:solidFill>
                <a:latin typeface="Arial" pitchFamily="34" charset="0"/>
                <a:ea typeface="微软雅黑" pitchFamily="34" charset="-122"/>
                <a:cs typeface="Arial" pitchFamily="34" charset="0"/>
              </a:rPr>
              <a:t>Remain </a:t>
            </a:r>
          </a:p>
          <a:p>
            <a:pPr algn="ctr" defTabSz="914225" fontAlgn="auto">
              <a:spcBef>
                <a:spcPts val="0"/>
              </a:spcBef>
              <a:spcAft>
                <a:spcPts val="0"/>
              </a:spcAft>
            </a:pPr>
            <a:r>
              <a:rPr lang="en-US" altLang="zh-CN" sz="1600" b="1" dirty="0" smtClean="0">
                <a:solidFill>
                  <a:srgbClr val="FF6600"/>
                </a:solidFill>
                <a:latin typeface="Arial" pitchFamily="34" charset="0"/>
                <a:ea typeface="微软雅黑" pitchFamily="34" charset="-122"/>
                <a:cs typeface="Arial" pitchFamily="34" charset="0"/>
              </a:rPr>
              <a:t>Tasks</a:t>
            </a:r>
          </a:p>
        </p:txBody>
      </p:sp>
      <p:sp>
        <p:nvSpPr>
          <p:cNvPr id="26" name="Rectangle 25"/>
          <p:cNvSpPr/>
          <p:nvPr/>
        </p:nvSpPr>
        <p:spPr>
          <a:xfrm>
            <a:off x="3777919" y="3271004"/>
            <a:ext cx="5418471" cy="800219"/>
          </a:xfrm>
          <a:prstGeom prst="rect">
            <a:avLst/>
          </a:prstGeom>
        </p:spPr>
        <p:txBody>
          <a:bodyPr wrap="none">
            <a:spAutoFit/>
          </a:bodyPr>
          <a:lstStyle/>
          <a:p>
            <a:pPr>
              <a:buFont typeface="Wingdings" pitchFamily="2" charset="2"/>
              <a:buChar char="ü"/>
            </a:pPr>
            <a:r>
              <a:rPr lang="en-US" altLang="zh-CN" b="1" dirty="0" smtClean="0">
                <a:solidFill>
                  <a:srgbClr val="0070C0"/>
                </a:solidFill>
                <a:latin typeface="Arial" pitchFamily="34" charset="0"/>
                <a:ea typeface="微软雅黑" pitchFamily="34" charset="-122"/>
                <a:cs typeface="Arial" pitchFamily="34" charset="0"/>
              </a:rPr>
              <a:t>Ukraine MBB &amp; Spectrum Strategy Consulting</a:t>
            </a:r>
          </a:p>
          <a:p>
            <a:endParaRPr lang="en-US" altLang="zh-CN" sz="1400" b="1" dirty="0" smtClean="0">
              <a:latin typeface="Arial" pitchFamily="34" charset="0"/>
              <a:ea typeface="微软雅黑" pitchFamily="34" charset="-122"/>
              <a:cs typeface="Arial" pitchFamily="34" charset="0"/>
            </a:endParaRPr>
          </a:p>
          <a:p>
            <a:pPr>
              <a:buFont typeface="Wingdings" pitchFamily="2" charset="2"/>
              <a:buChar char="q"/>
            </a:pPr>
            <a:r>
              <a:rPr lang="en-US" altLang="zh-CN" sz="1400" b="1" dirty="0" smtClean="0">
                <a:latin typeface="Arial" pitchFamily="34" charset="0"/>
                <a:ea typeface="微软雅黑" pitchFamily="34" charset="-122"/>
                <a:cs typeface="Arial" pitchFamily="34" charset="0"/>
              </a:rPr>
              <a:t>ICT Regulation &amp; Policy Consulting</a:t>
            </a:r>
          </a:p>
        </p:txBody>
      </p:sp>
      <p:sp>
        <p:nvSpPr>
          <p:cNvPr id="27" name="Rectangle 26"/>
          <p:cNvSpPr/>
          <p:nvPr/>
        </p:nvSpPr>
        <p:spPr>
          <a:xfrm>
            <a:off x="5212080" y="4368284"/>
            <a:ext cx="2432368" cy="246221"/>
          </a:xfrm>
          <a:prstGeom prst="rect">
            <a:avLst/>
          </a:prstGeom>
        </p:spPr>
        <p:txBody>
          <a:bodyPr wrap="square">
            <a:spAutoFit/>
          </a:bodyPr>
          <a:lstStyle/>
          <a:p>
            <a:r>
              <a:rPr lang="en-US" sz="1000" dirty="0" smtClean="0">
                <a:solidFill>
                  <a:srgbClr val="003300"/>
                </a:solidFill>
                <a:latin typeface="Arial" pitchFamily="34" charset="0"/>
                <a:cs typeface="Arial" pitchFamily="34" charset="0"/>
              </a:rPr>
              <a:t>MBB: Mobile Broad Band </a:t>
            </a:r>
            <a:endParaRPr lang="en-US" sz="1000" dirty="0">
              <a:solidFill>
                <a:srgbClr val="003300"/>
              </a:solidFill>
              <a:latin typeface="Arial" pitchFamily="34" charset="0"/>
              <a:cs typeface="Arial" pitchFamily="34" charset="0"/>
            </a:endParaRPr>
          </a:p>
        </p:txBody>
      </p:sp>
      <p:sp>
        <p:nvSpPr>
          <p:cNvPr id="23" name="Rectangle 22"/>
          <p:cNvSpPr/>
          <p:nvPr/>
        </p:nvSpPr>
        <p:spPr>
          <a:xfrm>
            <a:off x="2933700" y="4368284"/>
            <a:ext cx="2432368" cy="246221"/>
          </a:xfrm>
          <a:prstGeom prst="rect">
            <a:avLst/>
          </a:prstGeom>
        </p:spPr>
        <p:txBody>
          <a:bodyPr wrap="square">
            <a:spAutoFit/>
          </a:bodyPr>
          <a:lstStyle/>
          <a:p>
            <a:r>
              <a:rPr lang="en-US" sz="1000" dirty="0" smtClean="0">
                <a:solidFill>
                  <a:srgbClr val="003300"/>
                </a:solidFill>
                <a:latin typeface="Arial" pitchFamily="34" charset="0"/>
                <a:cs typeface="Arial" pitchFamily="34" charset="0"/>
              </a:rPr>
              <a:t>NBN: National Broad Band Network</a:t>
            </a:r>
            <a:endParaRPr lang="en-US" sz="1000" dirty="0">
              <a:solidFill>
                <a:srgbClr val="003300"/>
              </a:solidFill>
              <a:latin typeface="Arial" pitchFamily="34" charset="0"/>
              <a:cs typeface="Arial" pitchFamily="34" charset="0"/>
            </a:endParaRPr>
          </a:p>
        </p:txBody>
      </p:sp>
      <p:sp>
        <p:nvSpPr>
          <p:cNvPr id="28" name="Rectangle 27"/>
          <p:cNvSpPr/>
          <p:nvPr/>
        </p:nvSpPr>
        <p:spPr>
          <a:xfrm>
            <a:off x="6850380" y="4357698"/>
            <a:ext cx="2202180" cy="246221"/>
          </a:xfrm>
          <a:prstGeom prst="rect">
            <a:avLst/>
          </a:prstGeom>
        </p:spPr>
        <p:txBody>
          <a:bodyPr wrap="square">
            <a:spAutoFit/>
          </a:bodyPr>
          <a:lstStyle/>
          <a:p>
            <a:r>
              <a:rPr lang="en-US" sz="1000" dirty="0" smtClean="0">
                <a:solidFill>
                  <a:srgbClr val="003300"/>
                </a:solidFill>
                <a:latin typeface="Arial" pitchFamily="34" charset="0"/>
                <a:cs typeface="Arial" pitchFamily="34" charset="0"/>
              </a:rPr>
              <a:t>FBB: Fixed Broad Band Network</a:t>
            </a:r>
          </a:p>
        </p:txBody>
      </p:sp>
      <p:sp>
        <p:nvSpPr>
          <p:cNvPr id="29" name="Rounded Rectangle 28"/>
          <p:cNvSpPr/>
          <p:nvPr/>
        </p:nvSpPr>
        <p:spPr bwMode="auto">
          <a:xfrm>
            <a:off x="2964180" y="1226820"/>
            <a:ext cx="792480" cy="792480"/>
          </a:xfrm>
          <a:prstGeom prst="roundRect">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smtClean="0">
              <a:ln>
                <a:noFill/>
              </a:ln>
              <a:solidFill>
                <a:srgbClr val="0070C0"/>
              </a:solidFill>
              <a:effectLst/>
              <a:latin typeface="Arial" pitchFamily="34" charset="0"/>
              <a:cs typeface="Arial" pitchFamily="34" charset="0"/>
            </a:endParaRPr>
          </a:p>
        </p:txBody>
      </p:sp>
      <p:sp>
        <p:nvSpPr>
          <p:cNvPr id="22" name="矩形 322"/>
          <p:cNvSpPr/>
          <p:nvPr/>
        </p:nvSpPr>
        <p:spPr>
          <a:xfrm>
            <a:off x="2879199" y="1301152"/>
            <a:ext cx="930801" cy="561664"/>
          </a:xfrm>
          <a:prstGeom prst="rect">
            <a:avLst/>
          </a:prstGeom>
          <a:noFill/>
        </p:spPr>
        <p:txBody>
          <a:bodyPr wrap="square" lIns="68553" tIns="34276" rIns="68553" bIns="34276">
            <a:spAutoFit/>
          </a:bodyPr>
          <a:lstStyle/>
          <a:p>
            <a:pPr algn="ctr" defTabSz="914225" fontAlgn="auto">
              <a:spcBef>
                <a:spcPts val="0"/>
              </a:spcBef>
              <a:spcAft>
                <a:spcPts val="0"/>
              </a:spcAft>
            </a:pPr>
            <a:r>
              <a:rPr lang="en-US" altLang="zh-CN" sz="1600" b="1" dirty="0" smtClean="0">
                <a:solidFill>
                  <a:srgbClr val="FF6600"/>
                </a:solidFill>
                <a:latin typeface="Arial" pitchFamily="34" charset="0"/>
                <a:ea typeface="微软雅黑" pitchFamily="34" charset="-122"/>
                <a:cs typeface="Arial" pitchFamily="34" charset="0"/>
              </a:rPr>
              <a:t>Key </a:t>
            </a:r>
          </a:p>
          <a:p>
            <a:pPr algn="ctr" defTabSz="914225" fontAlgn="auto">
              <a:spcBef>
                <a:spcPts val="0"/>
              </a:spcBef>
              <a:spcAft>
                <a:spcPts val="0"/>
              </a:spcAft>
            </a:pPr>
            <a:r>
              <a:rPr lang="en-US" altLang="zh-CN" sz="1600" b="1" dirty="0" smtClean="0">
                <a:solidFill>
                  <a:srgbClr val="FF6600"/>
                </a:solidFill>
                <a:latin typeface="Arial" pitchFamily="34" charset="0"/>
                <a:ea typeface="微软雅黑" pitchFamily="34" charset="-122"/>
                <a:cs typeface="Arial" pitchFamily="34" charset="0"/>
              </a:rPr>
              <a:t>Points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205741" y="-15240"/>
            <a:ext cx="8633460" cy="487680"/>
          </a:xfrm>
          <a:prstGeom prst="rect">
            <a:avLst/>
          </a:prstGeom>
          <a:noFill/>
          <a:ln w="9525" algn="ctr">
            <a:noFill/>
            <a:miter lim="800000"/>
            <a:headEnd/>
            <a:tailEnd/>
          </a:ln>
          <a:effectLst/>
        </p:spPr>
        <p:txBody>
          <a:bodyPr lIns="68573" tIns="34286" rIns="68573" bIns="34286" anchor="ctr"/>
          <a:lstStyle>
            <a:lvl1pPr marL="0" indent="0" algn="l" rtl="0" eaLnBrk="1" fontAlgn="base" hangingPunct="1">
              <a:spcBef>
                <a:spcPct val="0"/>
              </a:spcBef>
              <a:spcAft>
                <a:spcPct val="0"/>
              </a:spcAft>
              <a:buFont typeface="Arial" pitchFamily="34" charset="0"/>
              <a:buNone/>
              <a:defRPr lang="zh-CN" altLang="en-US" sz="4000" b="0" baseline="0" dirty="0">
                <a:solidFill>
                  <a:schemeClr val="bg1"/>
                </a:solidFill>
                <a:latin typeface="FrutigerNext LT Regular" pitchFamily="34" charset="0"/>
                <a:ea typeface="黑体" pitchFamily="49" charset="-122"/>
                <a:cs typeface="+mj-cs"/>
              </a:defRPr>
            </a:lvl1pPr>
            <a:lvl2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5pPr>
            <a:lvl6pPr marL="457170"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6pPr>
            <a:lvl7pPr marL="914339"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7pPr>
            <a:lvl8pPr marL="1371509"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8pPr>
            <a:lvl9pPr marL="1828678"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9pPr>
          </a:lstStyle>
          <a:p>
            <a:pPr eaLnBrk="0" hangingPunct="0">
              <a:defRPr/>
            </a:pPr>
            <a:r>
              <a:rPr lang="en-US" altLang="zh-CN" sz="2400" b="1" kern="0" dirty="0" smtClean="0">
                <a:solidFill>
                  <a:schemeClr val="tx1"/>
                </a:solidFill>
                <a:latin typeface="Arial" pitchFamily="34" charset="0"/>
                <a:ea typeface="微软雅黑" pitchFamily="34" charset="-122"/>
                <a:cs typeface="Arial" pitchFamily="34" charset="0"/>
                <a:sym typeface="Huawei Script Regular" pitchFamily="50" charset="0"/>
              </a:rPr>
              <a:t>3G MBB Foundation Network Promote 4G Development  </a:t>
            </a:r>
          </a:p>
        </p:txBody>
      </p:sp>
      <p:cxnSp>
        <p:nvCxnSpPr>
          <p:cNvPr id="81" name="直接箭头连接符 80"/>
          <p:cNvCxnSpPr/>
          <p:nvPr/>
        </p:nvCxnSpPr>
        <p:spPr>
          <a:xfrm flipV="1">
            <a:off x="358140" y="906780"/>
            <a:ext cx="8145780" cy="15240"/>
          </a:xfrm>
          <a:prstGeom prst="straightConnector1">
            <a:avLst/>
          </a:prstGeom>
          <a:ln w="12700">
            <a:solidFill>
              <a:srgbClr val="66CCFF"/>
            </a:solidFill>
            <a:tailEnd type="none"/>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3448430" y="832688"/>
            <a:ext cx="134988" cy="135042"/>
          </a:xfrm>
          <a:prstGeom prst="ellipse">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itchFamily="34" charset="0"/>
              <a:cs typeface="Arial" pitchFamily="34" charset="0"/>
            </a:endParaRPr>
          </a:p>
        </p:txBody>
      </p:sp>
      <p:sp>
        <p:nvSpPr>
          <p:cNvPr id="84" name="椭圆 83"/>
          <p:cNvSpPr/>
          <p:nvPr/>
        </p:nvSpPr>
        <p:spPr>
          <a:xfrm>
            <a:off x="6096661" y="812757"/>
            <a:ext cx="134988" cy="135042"/>
          </a:xfrm>
          <a:prstGeom prst="ellipse">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itchFamily="34" charset="0"/>
              <a:cs typeface="Arial" pitchFamily="34" charset="0"/>
            </a:endParaRPr>
          </a:p>
        </p:txBody>
      </p:sp>
      <p:sp>
        <p:nvSpPr>
          <p:cNvPr id="28" name="标题 2"/>
          <p:cNvSpPr txBox="1">
            <a:spLocks/>
          </p:cNvSpPr>
          <p:nvPr/>
        </p:nvSpPr>
        <p:spPr>
          <a:xfrm>
            <a:off x="584093" y="522434"/>
            <a:ext cx="1320907" cy="400110"/>
          </a:xfrm>
          <a:prstGeom prst="rect">
            <a:avLst/>
          </a:prstGeom>
        </p:spPr>
        <p:txBody>
          <a:bodyPr vert="horz" wrap="square" lIns="91440" tIns="45720" rIns="91440" bIns="45720" rtlCol="0" anchor="ctr">
            <a:spAutoFit/>
          </a:bodyPr>
          <a:lstStyle>
            <a:lvl1pPr algn="l" rtl="0" eaLnBrk="0" fontAlgn="base" hangingPunct="0">
              <a:spcBef>
                <a:spcPct val="0"/>
              </a:spcBef>
              <a:spcAft>
                <a:spcPct val="0"/>
              </a:spcAft>
              <a:defRPr sz="3200" b="0" baseline="0">
                <a:solidFill>
                  <a:srgbClr val="C00000"/>
                </a:solidFill>
                <a:latin typeface="Arial" pitchFamily="34" charset="0"/>
                <a:ea typeface="微软雅黑" pitchFamily="34" charset="-122"/>
                <a:cs typeface="Arial" pitchFamily="34" charset="0"/>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0" cap="none" spc="0" normalizeH="0" baseline="0" noProof="0" dirty="0" smtClean="0">
                <a:ln>
                  <a:noFill/>
                </a:ln>
                <a:effectLst/>
                <a:uLnTx/>
                <a:uFillTx/>
              </a:rPr>
              <a:t>2G: </a:t>
            </a:r>
          </a:p>
        </p:txBody>
      </p:sp>
      <p:sp>
        <p:nvSpPr>
          <p:cNvPr id="29" name="标题 2"/>
          <p:cNvSpPr txBox="1">
            <a:spLocks/>
          </p:cNvSpPr>
          <p:nvPr/>
        </p:nvSpPr>
        <p:spPr>
          <a:xfrm>
            <a:off x="2762292" y="541020"/>
            <a:ext cx="2983188" cy="584775"/>
          </a:xfrm>
          <a:prstGeom prst="rect">
            <a:avLst/>
          </a:prstGeom>
        </p:spPr>
        <p:txBody>
          <a:bodyPr vert="horz" wrap="square" lIns="91440" tIns="45720" rIns="91440" bIns="45720" rtlCol="0" anchor="ctr">
            <a:spAutoFit/>
          </a:bodyPr>
          <a:lstStyle>
            <a:lvl1pPr algn="l" rtl="0" eaLnBrk="0" fontAlgn="base" hangingPunct="0">
              <a:spcBef>
                <a:spcPct val="0"/>
              </a:spcBef>
              <a:spcAft>
                <a:spcPct val="0"/>
              </a:spcAft>
              <a:defRPr sz="3200" b="0" baseline="0">
                <a:solidFill>
                  <a:srgbClr val="C00000"/>
                </a:solidFill>
                <a:latin typeface="Arial" pitchFamily="34" charset="0"/>
                <a:ea typeface="微软雅黑" pitchFamily="34" charset="-122"/>
                <a:cs typeface="Arial" pitchFamily="34" charset="0"/>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defRPr/>
            </a:pPr>
            <a:r>
              <a:rPr lang="en-US" altLang="zh-CN" sz="2000" b="1" kern="0" dirty="0"/>
              <a:t>3</a:t>
            </a:r>
            <a:r>
              <a:rPr lang="en-US" altLang="zh-CN" sz="2000" b="1" kern="0" dirty="0" smtClean="0"/>
              <a:t>G:</a:t>
            </a:r>
            <a:endParaRPr kumimoji="0" lang="en-US" altLang="zh-CN" sz="1200" b="1" i="0" u="none" strike="noStrike" kern="0" cap="none" spc="0" normalizeH="0" baseline="0" noProof="0" dirty="0" smtClean="0">
              <a:ln>
                <a:noFill/>
              </a:ln>
              <a:solidFill>
                <a:srgbClr val="002060"/>
              </a:solidFill>
              <a:effectLst/>
              <a:uLnTx/>
              <a:uFillTx/>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altLang="zh-CN" sz="1200" b="1" kern="0" dirty="0" smtClean="0"/>
              <a:t>                         </a:t>
            </a:r>
            <a:endParaRPr kumimoji="0" lang="zh-CN" altLang="en-US" sz="1200" b="1" i="0" u="none" strike="noStrike" kern="0" cap="none" spc="0" normalizeH="0" baseline="0" noProof="0" dirty="0">
              <a:ln>
                <a:noFill/>
              </a:ln>
              <a:effectLst/>
              <a:uLnTx/>
              <a:uFillTx/>
            </a:endParaRPr>
          </a:p>
        </p:txBody>
      </p:sp>
      <p:sp>
        <p:nvSpPr>
          <p:cNvPr id="30" name="标题 2"/>
          <p:cNvSpPr txBox="1">
            <a:spLocks/>
          </p:cNvSpPr>
          <p:nvPr/>
        </p:nvSpPr>
        <p:spPr>
          <a:xfrm>
            <a:off x="5705365" y="512622"/>
            <a:ext cx="718295" cy="400110"/>
          </a:xfrm>
          <a:prstGeom prst="rect">
            <a:avLst/>
          </a:prstGeom>
        </p:spPr>
        <p:txBody>
          <a:bodyPr vert="horz" wrap="square" lIns="91440" tIns="45720" rIns="91440" bIns="45720" rtlCol="0" anchor="ctr">
            <a:spAutoFit/>
          </a:bodyPr>
          <a:lstStyle>
            <a:lvl1pPr algn="l" rtl="0" eaLnBrk="0" fontAlgn="base" hangingPunct="0">
              <a:spcBef>
                <a:spcPct val="0"/>
              </a:spcBef>
              <a:spcAft>
                <a:spcPct val="0"/>
              </a:spcAft>
              <a:defRPr sz="3200" b="0" baseline="0">
                <a:solidFill>
                  <a:srgbClr val="C00000"/>
                </a:solidFill>
                <a:latin typeface="Arial" pitchFamily="34" charset="0"/>
                <a:ea typeface="微软雅黑" pitchFamily="34" charset="-122"/>
                <a:cs typeface="Arial" pitchFamily="34" charset="0"/>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marL="0" marR="0" lvl="0" indent="0" defTabSz="914400" latinLnBrk="0">
              <a:lnSpc>
                <a:spcPct val="100000"/>
              </a:lnSpc>
              <a:buClrTx/>
              <a:buSzTx/>
              <a:buFontTx/>
              <a:buNone/>
              <a:tabLst/>
              <a:defRPr/>
            </a:pPr>
            <a:r>
              <a:rPr lang="en-US" altLang="zh-CN" sz="2000" b="1" kern="0" dirty="0" smtClean="0"/>
              <a:t>4G:</a:t>
            </a:r>
            <a:endParaRPr lang="en-US" altLang="zh-CN" sz="1200" b="1" kern="0" dirty="0" smtClean="0">
              <a:solidFill>
                <a:srgbClr val="002060"/>
              </a:solidFill>
            </a:endParaRPr>
          </a:p>
        </p:txBody>
      </p:sp>
      <p:sp>
        <p:nvSpPr>
          <p:cNvPr id="82" name="椭圆 81"/>
          <p:cNvSpPr/>
          <p:nvPr/>
        </p:nvSpPr>
        <p:spPr>
          <a:xfrm>
            <a:off x="947107" y="838111"/>
            <a:ext cx="134988" cy="135042"/>
          </a:xfrm>
          <a:prstGeom prst="ellipse">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itchFamily="34" charset="0"/>
              <a:cs typeface="Arial" pitchFamily="34" charset="0"/>
            </a:endParaRPr>
          </a:p>
        </p:txBody>
      </p:sp>
      <p:sp>
        <p:nvSpPr>
          <p:cNvPr id="79" name="Rectangle 78"/>
          <p:cNvSpPr/>
          <p:nvPr/>
        </p:nvSpPr>
        <p:spPr>
          <a:xfrm>
            <a:off x="411480" y="3071945"/>
            <a:ext cx="8336280" cy="784830"/>
          </a:xfrm>
          <a:prstGeom prst="rect">
            <a:avLst/>
          </a:prstGeom>
          <a:solidFill>
            <a:schemeClr val="accent6">
              <a:lumMod val="20000"/>
              <a:lumOff val="80000"/>
            </a:schemeClr>
          </a:solidFill>
        </p:spPr>
        <p:txBody>
          <a:bodyPr wrap="square">
            <a:spAutoFit/>
          </a:bodyPr>
          <a:lstStyle/>
          <a:p>
            <a:pPr lvl="0" eaLnBrk="0" hangingPunct="0">
              <a:defRPr/>
            </a:pPr>
            <a:r>
              <a:rPr lang="en-US" altLang="zh-CN" sz="1600" b="1" dirty="0" smtClean="0">
                <a:solidFill>
                  <a:srgbClr val="0070C0"/>
                </a:solidFill>
                <a:latin typeface="Arial" pitchFamily="34" charset="0"/>
                <a:ea typeface="微软雅黑" panose="020B0503020204020204" pitchFamily="34" charset="-122"/>
                <a:cs typeface="Arial" pitchFamily="34" charset="0"/>
                <a:sym typeface="Huawei Script Regular" pitchFamily="50" charset="0"/>
              </a:rPr>
              <a:t>3G: MBB Foundation Network</a:t>
            </a:r>
          </a:p>
          <a:p>
            <a:pPr lvl="0" eaLnBrk="0" hangingPunct="0">
              <a:buFont typeface="Wingdings" pitchFamily="2" charset="2"/>
              <a:buChar char="v"/>
              <a:defRPr/>
            </a:pPr>
            <a:r>
              <a:rPr lang="en-US" altLang="zh-CN" sz="1400" b="1" i="1" dirty="0" smtClean="0">
                <a:latin typeface="Arial" pitchFamily="34" charset="0"/>
                <a:ea typeface="微软雅黑" panose="020B0503020204020204" pitchFamily="34" charset="-122"/>
                <a:cs typeface="Arial" pitchFamily="34" charset="0"/>
                <a:sym typeface="Huawei Script Regular" pitchFamily="50" charset="0"/>
              </a:rPr>
              <a:t>More 3G MBB Coverage + Penetration , </a:t>
            </a:r>
            <a:r>
              <a:rPr lang="en-US" altLang="zh-CN" sz="1400" b="1" dirty="0" smtClean="0">
                <a:latin typeface="Arial" pitchFamily="34" charset="0"/>
                <a:ea typeface="微软雅黑" panose="020B0503020204020204" pitchFamily="34" charset="-122"/>
                <a:cs typeface="Arial" pitchFamily="34" charset="0"/>
                <a:sym typeface="Huawei Script Regular" pitchFamily="50" charset="0"/>
              </a:rPr>
              <a:t>Cultivate Society Mobile Internet Behavior </a:t>
            </a:r>
          </a:p>
          <a:p>
            <a:pPr>
              <a:lnSpc>
                <a:spcPts val="1800"/>
              </a:lnSpc>
              <a:buFont typeface="Wingdings" pitchFamily="2" charset="2"/>
              <a:buChar char="v"/>
            </a:pPr>
            <a:r>
              <a:rPr lang="en-US" altLang="zh-CN" sz="1400" b="1" dirty="0" smtClean="0">
                <a:latin typeface="Arial" pitchFamily="34" charset="0"/>
                <a:ea typeface="微软雅黑" panose="020B0503020204020204" pitchFamily="34" charset="-122"/>
                <a:cs typeface="Arial" pitchFamily="34" charset="0"/>
                <a:sym typeface="Huawei Script Regular" pitchFamily="50" charset="0"/>
              </a:rPr>
              <a:t>Ready Environment for the Coming 4G Booming Usage</a:t>
            </a:r>
          </a:p>
        </p:txBody>
      </p:sp>
      <p:sp>
        <p:nvSpPr>
          <p:cNvPr id="93" name="Rectangle 92"/>
          <p:cNvSpPr/>
          <p:nvPr/>
        </p:nvSpPr>
        <p:spPr>
          <a:xfrm>
            <a:off x="396240" y="2666744"/>
            <a:ext cx="8374380" cy="338554"/>
          </a:xfrm>
          <a:prstGeom prst="rect">
            <a:avLst/>
          </a:prstGeom>
          <a:solidFill>
            <a:schemeClr val="accent6">
              <a:lumMod val="20000"/>
              <a:lumOff val="80000"/>
            </a:schemeClr>
          </a:solidFill>
        </p:spPr>
        <p:txBody>
          <a:bodyPr wrap="square">
            <a:spAutoFit/>
          </a:bodyPr>
          <a:lstStyle/>
          <a:p>
            <a:r>
              <a:rPr lang="en-US" altLang="zh-CN" sz="1600" b="1" dirty="0" smtClean="0">
                <a:solidFill>
                  <a:srgbClr val="0070C0"/>
                </a:solidFill>
                <a:latin typeface="Arial" pitchFamily="34" charset="0"/>
                <a:ea typeface="微软雅黑" panose="020B0503020204020204" pitchFamily="34" charset="-122"/>
                <a:cs typeface="Arial" pitchFamily="34" charset="0"/>
                <a:sym typeface="Huawei Script Regular" pitchFamily="50" charset="0"/>
              </a:rPr>
              <a:t>4G Greatly Promote Ukraine Society &amp; Economy Development, But Need Mature 3G</a:t>
            </a:r>
          </a:p>
        </p:txBody>
      </p:sp>
      <p:sp>
        <p:nvSpPr>
          <p:cNvPr id="98" name="Rectangle 97"/>
          <p:cNvSpPr/>
          <p:nvPr/>
        </p:nvSpPr>
        <p:spPr>
          <a:xfrm>
            <a:off x="1478280" y="899845"/>
            <a:ext cx="998220" cy="276999"/>
          </a:xfrm>
          <a:prstGeom prst="rect">
            <a:avLst/>
          </a:prstGeom>
        </p:spPr>
        <p:txBody>
          <a:bodyPr wrap="square">
            <a:spAutoFit/>
          </a:bodyPr>
          <a:lstStyle/>
          <a:p>
            <a:pPr lvl="0" eaLnBrk="0" hangingPunct="0">
              <a:defRPr/>
            </a:pPr>
            <a:r>
              <a:rPr lang="en-US" altLang="zh-CN" sz="1200" b="1" kern="0" dirty="0" smtClean="0">
                <a:solidFill>
                  <a:srgbClr val="FF0000"/>
                </a:solidFill>
                <a:latin typeface="Arial" pitchFamily="34" charset="0"/>
                <a:ea typeface="微软雅黑" pitchFamily="34" charset="-122"/>
                <a:cs typeface="Arial" pitchFamily="34" charset="0"/>
              </a:rPr>
              <a:t>200kbps</a:t>
            </a:r>
            <a:endParaRPr lang="zh-CN" altLang="en-US" sz="1200" b="1" kern="0" dirty="0" smtClean="0">
              <a:solidFill>
                <a:srgbClr val="FF0000"/>
              </a:solidFill>
              <a:latin typeface="Arial" pitchFamily="34" charset="0"/>
              <a:ea typeface="微软雅黑" pitchFamily="34" charset="-122"/>
              <a:cs typeface="Arial" pitchFamily="34" charset="0"/>
            </a:endParaRPr>
          </a:p>
        </p:txBody>
      </p:sp>
      <p:sp>
        <p:nvSpPr>
          <p:cNvPr id="100" name="Rectangle 99"/>
          <p:cNvSpPr/>
          <p:nvPr/>
        </p:nvSpPr>
        <p:spPr>
          <a:xfrm>
            <a:off x="1174368" y="634484"/>
            <a:ext cx="1208985" cy="276999"/>
          </a:xfrm>
          <a:prstGeom prst="rect">
            <a:avLst/>
          </a:prstGeom>
        </p:spPr>
        <p:txBody>
          <a:bodyPr wrap="none">
            <a:spAutoFit/>
          </a:bodyPr>
          <a:lstStyle/>
          <a:p>
            <a:pPr lvl="0" eaLnBrk="0" hangingPunct="0">
              <a:defRPr/>
            </a:pPr>
            <a:r>
              <a:rPr lang="en-US" altLang="zh-CN" sz="1200" b="1" kern="0" dirty="0" smtClean="0">
                <a:solidFill>
                  <a:srgbClr val="0070C0"/>
                </a:solidFill>
                <a:latin typeface="Arial" pitchFamily="34" charset="0"/>
                <a:ea typeface="微软雅黑" pitchFamily="34" charset="-122"/>
                <a:cs typeface="Arial" pitchFamily="34" charset="0"/>
              </a:rPr>
              <a:t>Voice Service</a:t>
            </a:r>
          </a:p>
        </p:txBody>
      </p:sp>
      <p:sp>
        <p:nvSpPr>
          <p:cNvPr id="126" name="Rectangle 125"/>
          <p:cNvSpPr/>
          <p:nvPr/>
        </p:nvSpPr>
        <p:spPr>
          <a:xfrm>
            <a:off x="3989681" y="931664"/>
            <a:ext cx="978153" cy="276999"/>
          </a:xfrm>
          <a:prstGeom prst="rect">
            <a:avLst/>
          </a:prstGeom>
        </p:spPr>
        <p:txBody>
          <a:bodyPr wrap="none">
            <a:spAutoFit/>
          </a:bodyPr>
          <a:lstStyle/>
          <a:p>
            <a:pPr eaLnBrk="0" hangingPunct="0">
              <a:defRPr/>
            </a:pPr>
            <a:r>
              <a:rPr lang="en-US" altLang="zh-CN" sz="1200" b="1" kern="0" dirty="0" smtClean="0">
                <a:solidFill>
                  <a:srgbClr val="FF0000"/>
                </a:solidFill>
                <a:latin typeface="Arial" pitchFamily="34" charset="0"/>
                <a:ea typeface="微软雅黑" pitchFamily="34" charset="-122"/>
                <a:cs typeface="Arial" pitchFamily="34" charset="0"/>
              </a:rPr>
              <a:t>21-42Mbps</a:t>
            </a:r>
          </a:p>
        </p:txBody>
      </p:sp>
      <p:sp>
        <p:nvSpPr>
          <p:cNvPr id="103" name="Rectangle 102"/>
          <p:cNvSpPr/>
          <p:nvPr/>
        </p:nvSpPr>
        <p:spPr>
          <a:xfrm>
            <a:off x="6134547" y="931664"/>
            <a:ext cx="1233030" cy="276999"/>
          </a:xfrm>
          <a:prstGeom prst="rect">
            <a:avLst/>
          </a:prstGeom>
        </p:spPr>
        <p:txBody>
          <a:bodyPr wrap="none">
            <a:spAutoFit/>
          </a:bodyPr>
          <a:lstStyle/>
          <a:p>
            <a:pPr marL="0" marR="0" lvl="0" indent="0" defTabSz="914400" eaLnBrk="0" latinLnBrk="0" hangingPunct="0">
              <a:lnSpc>
                <a:spcPct val="100000"/>
              </a:lnSpc>
              <a:buClrTx/>
              <a:buSzTx/>
              <a:buFontTx/>
              <a:buNone/>
              <a:tabLst/>
              <a:defRPr/>
            </a:pPr>
            <a:r>
              <a:rPr lang="en-US" altLang="zh-CN" sz="1200" b="1" kern="0" dirty="0" smtClean="0">
                <a:solidFill>
                  <a:srgbClr val="FF0000"/>
                </a:solidFill>
                <a:latin typeface="Arial" pitchFamily="34" charset="0"/>
                <a:ea typeface="微软雅黑" pitchFamily="34" charset="-122"/>
                <a:cs typeface="Arial" pitchFamily="34" charset="0"/>
              </a:rPr>
              <a:t>100-1000Mbps</a:t>
            </a:r>
            <a:endParaRPr lang="zh-CN" altLang="en-US" sz="1200" b="1" kern="0" dirty="0" smtClean="0">
              <a:solidFill>
                <a:srgbClr val="FF0000"/>
              </a:solidFill>
              <a:latin typeface="Arial" pitchFamily="34" charset="0"/>
              <a:ea typeface="微软雅黑" pitchFamily="34" charset="-122"/>
              <a:cs typeface="Arial" pitchFamily="34" charset="0"/>
            </a:endParaRPr>
          </a:p>
        </p:txBody>
      </p:sp>
      <p:sp>
        <p:nvSpPr>
          <p:cNvPr id="105" name="Rectangle 104"/>
          <p:cNvSpPr/>
          <p:nvPr/>
        </p:nvSpPr>
        <p:spPr>
          <a:xfrm>
            <a:off x="6202390" y="588764"/>
            <a:ext cx="2164375" cy="276999"/>
          </a:xfrm>
          <a:prstGeom prst="rect">
            <a:avLst/>
          </a:prstGeom>
        </p:spPr>
        <p:txBody>
          <a:bodyPr wrap="none">
            <a:spAutoFit/>
          </a:bodyPr>
          <a:lstStyle/>
          <a:p>
            <a:r>
              <a:rPr lang="en-US" altLang="zh-CN" sz="1200" b="1" kern="0" dirty="0" smtClean="0">
                <a:solidFill>
                  <a:srgbClr val="0070C0"/>
                </a:solidFill>
                <a:latin typeface="Arial" pitchFamily="34" charset="0"/>
                <a:ea typeface="微软雅黑" pitchFamily="34" charset="-122"/>
                <a:cs typeface="Arial" pitchFamily="34" charset="0"/>
              </a:rPr>
              <a:t>Mobile Internet to Industry </a:t>
            </a:r>
          </a:p>
        </p:txBody>
      </p:sp>
      <p:sp>
        <p:nvSpPr>
          <p:cNvPr id="53" name="Rectangle 52"/>
          <p:cNvSpPr/>
          <p:nvPr/>
        </p:nvSpPr>
        <p:spPr>
          <a:xfrm>
            <a:off x="3315314" y="588764"/>
            <a:ext cx="2481770" cy="276999"/>
          </a:xfrm>
          <a:prstGeom prst="rect">
            <a:avLst/>
          </a:prstGeom>
        </p:spPr>
        <p:txBody>
          <a:bodyPr wrap="none">
            <a:spAutoFit/>
          </a:bodyPr>
          <a:lstStyle/>
          <a:p>
            <a:pPr eaLnBrk="0" hangingPunct="0">
              <a:defRPr/>
            </a:pPr>
            <a:r>
              <a:rPr lang="en-US" altLang="zh-CN" sz="1200" b="1" kern="0" dirty="0" smtClean="0">
                <a:solidFill>
                  <a:srgbClr val="0070C0"/>
                </a:solidFill>
                <a:latin typeface="Arial" pitchFamily="34" charset="0"/>
                <a:ea typeface="微软雅黑" pitchFamily="34" charset="-122"/>
                <a:cs typeface="Arial" pitchFamily="34" charset="0"/>
              </a:rPr>
              <a:t>Basic Personal Internet Service</a:t>
            </a:r>
          </a:p>
        </p:txBody>
      </p:sp>
      <p:grpSp>
        <p:nvGrpSpPr>
          <p:cNvPr id="97" name="Group 96"/>
          <p:cNvGrpSpPr/>
          <p:nvPr/>
        </p:nvGrpSpPr>
        <p:grpSpPr>
          <a:xfrm>
            <a:off x="6874828" y="982980"/>
            <a:ext cx="1251268" cy="1112520"/>
            <a:chOff x="6559723" y="1867777"/>
            <a:chExt cx="2075044" cy="1814817"/>
          </a:xfrm>
        </p:grpSpPr>
        <p:sp>
          <p:nvSpPr>
            <p:cNvPr id="102" name="等腰三角形 86"/>
            <p:cNvSpPr/>
            <p:nvPr/>
          </p:nvSpPr>
          <p:spPr bwMode="auto">
            <a:xfrm>
              <a:off x="6559723" y="3109497"/>
              <a:ext cx="2075044" cy="573097"/>
            </a:xfrm>
            <a:custGeom>
              <a:avLst/>
              <a:gdLst/>
              <a:ahLst/>
              <a:cxnLst/>
              <a:rect l="l" t="t" r="r" b="b"/>
              <a:pathLst>
                <a:path w="4361035" h="1150923">
                  <a:moveTo>
                    <a:pt x="674141" y="0"/>
                  </a:moveTo>
                  <a:lnTo>
                    <a:pt x="3686894" y="0"/>
                  </a:lnTo>
                  <a:lnTo>
                    <a:pt x="4361035" y="1150923"/>
                  </a:lnTo>
                  <a:lnTo>
                    <a:pt x="0" y="1150923"/>
                  </a:lnTo>
                  <a:close/>
                </a:path>
              </a:pathLst>
            </a:custGeom>
            <a:solidFill>
              <a:srgbClr val="741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528195"/>
              <a:endParaRPr lang="zh-CN" altLang="en-US" sz="2666" dirty="0">
                <a:solidFill>
                  <a:prstClr val="white"/>
                </a:solidFill>
                <a:latin typeface="Arial" pitchFamily="34" charset="0"/>
                <a:cs typeface="Arial" pitchFamily="34" charset="0"/>
              </a:endParaRPr>
            </a:p>
          </p:txBody>
        </p:sp>
        <p:sp>
          <p:nvSpPr>
            <p:cNvPr id="106" name="等腰三角形 85"/>
            <p:cNvSpPr/>
            <p:nvPr/>
          </p:nvSpPr>
          <p:spPr bwMode="auto">
            <a:xfrm>
              <a:off x="7075192" y="2476859"/>
              <a:ext cx="1038845" cy="563247"/>
            </a:xfrm>
            <a:custGeom>
              <a:avLst/>
              <a:gdLst/>
              <a:ahLst/>
              <a:cxnLst/>
              <a:rect l="l" t="t" r="r" b="b"/>
              <a:pathLst>
                <a:path w="2853415" h="1150923">
                  <a:moveTo>
                    <a:pt x="674141" y="0"/>
                  </a:moveTo>
                  <a:lnTo>
                    <a:pt x="2179273" y="0"/>
                  </a:lnTo>
                  <a:lnTo>
                    <a:pt x="2853415" y="1150923"/>
                  </a:lnTo>
                  <a:lnTo>
                    <a:pt x="0" y="1150923"/>
                  </a:lnTo>
                  <a:close/>
                </a:path>
              </a:pathLst>
            </a:custGeom>
            <a:solidFill>
              <a:srgbClr val="A59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2" dirty="0">
                <a:latin typeface="Arial" pitchFamily="34" charset="0"/>
                <a:cs typeface="Arial" pitchFamily="34" charset="0"/>
              </a:endParaRPr>
            </a:p>
          </p:txBody>
        </p:sp>
        <p:sp>
          <p:nvSpPr>
            <p:cNvPr id="107" name="等腰三角形 187"/>
            <p:cNvSpPr/>
            <p:nvPr/>
          </p:nvSpPr>
          <p:spPr bwMode="auto">
            <a:xfrm>
              <a:off x="7368476" y="1867777"/>
              <a:ext cx="407006" cy="475098"/>
            </a:xfrm>
            <a:prstGeom prst="triangle">
              <a:avLst/>
            </a:prstGeom>
            <a:solidFill>
              <a:srgbClr val="28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2" dirty="0">
                <a:latin typeface="Arial" pitchFamily="34" charset="0"/>
                <a:cs typeface="Arial" pitchFamily="34" charset="0"/>
              </a:endParaRPr>
            </a:p>
          </p:txBody>
        </p:sp>
      </p:grpSp>
      <p:grpSp>
        <p:nvGrpSpPr>
          <p:cNvPr id="108" name="Group 107"/>
          <p:cNvGrpSpPr/>
          <p:nvPr/>
        </p:nvGrpSpPr>
        <p:grpSpPr>
          <a:xfrm>
            <a:off x="2956561" y="1043941"/>
            <a:ext cx="1303020" cy="762001"/>
            <a:chOff x="6751921" y="2191811"/>
            <a:chExt cx="2160868" cy="1728634"/>
          </a:xfrm>
        </p:grpSpPr>
        <p:sp>
          <p:nvSpPr>
            <p:cNvPr id="109" name="等腰三角形 86"/>
            <p:cNvSpPr/>
            <p:nvPr/>
          </p:nvSpPr>
          <p:spPr bwMode="auto">
            <a:xfrm>
              <a:off x="6751921" y="3332706"/>
              <a:ext cx="2160868" cy="587739"/>
            </a:xfrm>
            <a:custGeom>
              <a:avLst/>
              <a:gdLst/>
              <a:ahLst/>
              <a:cxnLst/>
              <a:rect l="l" t="t" r="r" b="b"/>
              <a:pathLst>
                <a:path w="4361035" h="1150923">
                  <a:moveTo>
                    <a:pt x="674141" y="0"/>
                  </a:moveTo>
                  <a:lnTo>
                    <a:pt x="3686894" y="0"/>
                  </a:lnTo>
                  <a:lnTo>
                    <a:pt x="4361035" y="1150923"/>
                  </a:lnTo>
                  <a:lnTo>
                    <a:pt x="0" y="1150923"/>
                  </a:lnTo>
                  <a:close/>
                </a:path>
              </a:pathLst>
            </a:custGeom>
            <a:solidFill>
              <a:srgbClr val="741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528195"/>
              <a:endParaRPr lang="zh-CN" altLang="en-US" dirty="0">
                <a:solidFill>
                  <a:prstClr val="white"/>
                </a:solidFill>
                <a:latin typeface="Arial" pitchFamily="34" charset="0"/>
                <a:cs typeface="Arial" pitchFamily="34" charset="0"/>
              </a:endParaRPr>
            </a:p>
          </p:txBody>
        </p:sp>
        <p:sp>
          <p:nvSpPr>
            <p:cNvPr id="110" name="等腰三角形 85"/>
            <p:cNvSpPr/>
            <p:nvPr/>
          </p:nvSpPr>
          <p:spPr bwMode="auto">
            <a:xfrm>
              <a:off x="7042564" y="2191811"/>
              <a:ext cx="1551436" cy="1019890"/>
            </a:xfrm>
            <a:custGeom>
              <a:avLst/>
              <a:gdLst/>
              <a:ahLst/>
              <a:cxnLst/>
              <a:rect l="l" t="t" r="r" b="b"/>
              <a:pathLst>
                <a:path w="2853415" h="1150923">
                  <a:moveTo>
                    <a:pt x="674141" y="0"/>
                  </a:moveTo>
                  <a:lnTo>
                    <a:pt x="2179273" y="0"/>
                  </a:lnTo>
                  <a:lnTo>
                    <a:pt x="2853415" y="1150923"/>
                  </a:lnTo>
                  <a:lnTo>
                    <a:pt x="0" y="1150923"/>
                  </a:lnTo>
                  <a:close/>
                </a:path>
              </a:pathLst>
            </a:custGeom>
            <a:solidFill>
              <a:srgbClr val="A59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itchFamily="34" charset="0"/>
                <a:cs typeface="Arial" pitchFamily="34" charset="0"/>
              </a:endParaRPr>
            </a:p>
          </p:txBody>
        </p:sp>
      </p:grpSp>
      <p:sp>
        <p:nvSpPr>
          <p:cNvPr id="113" name="等腰三角形 86"/>
          <p:cNvSpPr/>
          <p:nvPr/>
        </p:nvSpPr>
        <p:spPr bwMode="auto">
          <a:xfrm>
            <a:off x="533400" y="1112520"/>
            <a:ext cx="1242061" cy="670561"/>
          </a:xfrm>
          <a:custGeom>
            <a:avLst/>
            <a:gdLst/>
            <a:ahLst/>
            <a:cxnLst/>
            <a:rect l="l" t="t" r="r" b="b"/>
            <a:pathLst>
              <a:path w="4361035" h="1150923">
                <a:moveTo>
                  <a:pt x="674141" y="0"/>
                </a:moveTo>
                <a:lnTo>
                  <a:pt x="3686894" y="0"/>
                </a:lnTo>
                <a:lnTo>
                  <a:pt x="4361035" y="1150923"/>
                </a:lnTo>
                <a:lnTo>
                  <a:pt x="0" y="1150923"/>
                </a:lnTo>
                <a:close/>
              </a:path>
            </a:pathLst>
          </a:custGeom>
          <a:solidFill>
            <a:srgbClr val="741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528195"/>
            <a:r>
              <a:rPr lang="en-US" altLang="zh-CN" sz="2666" dirty="0" smtClean="0">
                <a:solidFill>
                  <a:prstClr val="white"/>
                </a:solidFill>
                <a:latin typeface="Arial" pitchFamily="34" charset="0"/>
                <a:cs typeface="Arial" pitchFamily="34" charset="0"/>
              </a:rPr>
              <a:t>2G</a:t>
            </a:r>
            <a:endParaRPr lang="zh-CN" altLang="en-US" sz="2666" dirty="0">
              <a:solidFill>
                <a:prstClr val="white"/>
              </a:solidFill>
              <a:latin typeface="Arial" pitchFamily="34" charset="0"/>
              <a:cs typeface="Arial" pitchFamily="34" charset="0"/>
            </a:endParaRPr>
          </a:p>
        </p:txBody>
      </p:sp>
      <p:grpSp>
        <p:nvGrpSpPr>
          <p:cNvPr id="114" name="Group 113"/>
          <p:cNvGrpSpPr/>
          <p:nvPr/>
        </p:nvGrpSpPr>
        <p:grpSpPr>
          <a:xfrm>
            <a:off x="5391839" y="929640"/>
            <a:ext cx="997731" cy="906780"/>
            <a:chOff x="7059531" y="1429773"/>
            <a:chExt cx="1547104" cy="2097408"/>
          </a:xfrm>
        </p:grpSpPr>
        <p:sp>
          <p:nvSpPr>
            <p:cNvPr id="115" name="等腰三角形 86"/>
            <p:cNvSpPr/>
            <p:nvPr/>
          </p:nvSpPr>
          <p:spPr bwMode="auto">
            <a:xfrm>
              <a:off x="7194345" y="3133917"/>
              <a:ext cx="1311546" cy="393264"/>
            </a:xfrm>
            <a:custGeom>
              <a:avLst/>
              <a:gdLst/>
              <a:ahLst/>
              <a:cxnLst/>
              <a:rect l="l" t="t" r="r" b="b"/>
              <a:pathLst>
                <a:path w="4361035" h="1150923">
                  <a:moveTo>
                    <a:pt x="674141" y="0"/>
                  </a:moveTo>
                  <a:lnTo>
                    <a:pt x="3686894" y="0"/>
                  </a:lnTo>
                  <a:lnTo>
                    <a:pt x="4361035" y="1150923"/>
                  </a:lnTo>
                  <a:lnTo>
                    <a:pt x="0" y="1150923"/>
                  </a:lnTo>
                  <a:close/>
                </a:path>
              </a:pathLst>
            </a:custGeom>
            <a:solidFill>
              <a:srgbClr val="7416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528195"/>
              <a:r>
                <a:rPr lang="en-US" altLang="zh-CN" sz="1200" dirty="0" smtClean="0">
                  <a:solidFill>
                    <a:prstClr val="white"/>
                  </a:solidFill>
                  <a:latin typeface="Arial" pitchFamily="34" charset="0"/>
                  <a:cs typeface="Arial" pitchFamily="34" charset="0"/>
                </a:rPr>
                <a:t>2G</a:t>
              </a:r>
              <a:endParaRPr lang="zh-CN" altLang="en-US" sz="1200" dirty="0">
                <a:solidFill>
                  <a:prstClr val="white"/>
                </a:solidFill>
                <a:latin typeface="Arial" pitchFamily="34" charset="0"/>
                <a:cs typeface="Arial" pitchFamily="34" charset="0"/>
              </a:endParaRPr>
            </a:p>
          </p:txBody>
        </p:sp>
        <p:sp>
          <p:nvSpPr>
            <p:cNvPr id="116" name="等腰三角形 85"/>
            <p:cNvSpPr/>
            <p:nvPr/>
          </p:nvSpPr>
          <p:spPr bwMode="auto">
            <a:xfrm rot="10800000">
              <a:off x="7059531" y="2299274"/>
              <a:ext cx="1547104" cy="765693"/>
            </a:xfrm>
            <a:custGeom>
              <a:avLst/>
              <a:gdLst/>
              <a:ahLst/>
              <a:cxnLst/>
              <a:rect l="l" t="t" r="r" b="b"/>
              <a:pathLst>
                <a:path w="2853415" h="1150923">
                  <a:moveTo>
                    <a:pt x="674141" y="0"/>
                  </a:moveTo>
                  <a:lnTo>
                    <a:pt x="2179273" y="0"/>
                  </a:lnTo>
                  <a:lnTo>
                    <a:pt x="2853415" y="1150923"/>
                  </a:lnTo>
                  <a:lnTo>
                    <a:pt x="0" y="1150923"/>
                  </a:lnTo>
                  <a:close/>
                </a:path>
              </a:pathLst>
            </a:custGeom>
            <a:solidFill>
              <a:srgbClr val="A59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itchFamily="34" charset="0"/>
                <a:cs typeface="Arial" pitchFamily="34" charset="0"/>
              </a:endParaRPr>
            </a:p>
          </p:txBody>
        </p:sp>
        <p:sp>
          <p:nvSpPr>
            <p:cNvPr id="117" name="等腰三角形 187"/>
            <p:cNvSpPr/>
            <p:nvPr/>
          </p:nvSpPr>
          <p:spPr bwMode="auto">
            <a:xfrm>
              <a:off x="7088002" y="1429773"/>
              <a:ext cx="1512415" cy="786528"/>
            </a:xfrm>
            <a:prstGeom prst="triangle">
              <a:avLst/>
            </a:prstGeom>
            <a:solidFill>
              <a:srgbClr val="28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latin typeface="Arial" pitchFamily="34" charset="0"/>
                <a:cs typeface="Arial" pitchFamily="34" charset="0"/>
              </a:endParaRPr>
            </a:p>
          </p:txBody>
        </p:sp>
      </p:grpSp>
      <p:sp>
        <p:nvSpPr>
          <p:cNvPr id="119" name="TextBox 118"/>
          <p:cNvSpPr txBox="1"/>
          <p:nvPr/>
        </p:nvSpPr>
        <p:spPr bwMode="auto">
          <a:xfrm>
            <a:off x="5654040" y="1272540"/>
            <a:ext cx="548640" cy="369332"/>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dirty="0" smtClean="0">
                <a:solidFill>
                  <a:schemeClr val="bg1"/>
                </a:solidFill>
                <a:latin typeface="Arial" pitchFamily="34" charset="0"/>
                <a:ea typeface="华文细黑"/>
                <a:cs typeface="Arial" pitchFamily="34" charset="0"/>
              </a:rPr>
              <a:t>3G</a:t>
            </a:r>
            <a:endParaRPr lang="en-US" dirty="0">
              <a:solidFill>
                <a:schemeClr val="bg1"/>
              </a:solidFill>
              <a:latin typeface="Arial" pitchFamily="34" charset="0"/>
              <a:ea typeface="华文细黑"/>
              <a:cs typeface="Arial" pitchFamily="34" charset="0"/>
            </a:endParaRPr>
          </a:p>
        </p:txBody>
      </p:sp>
      <p:sp>
        <p:nvSpPr>
          <p:cNvPr id="120" name="TextBox 119"/>
          <p:cNvSpPr txBox="1"/>
          <p:nvPr/>
        </p:nvSpPr>
        <p:spPr bwMode="auto">
          <a:xfrm>
            <a:off x="5669280" y="960120"/>
            <a:ext cx="594360" cy="338554"/>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600" dirty="0" smtClean="0">
                <a:solidFill>
                  <a:schemeClr val="bg1"/>
                </a:solidFill>
                <a:latin typeface="Arial" pitchFamily="34" charset="0"/>
                <a:ea typeface="华文细黑"/>
                <a:cs typeface="Arial" pitchFamily="34" charset="0"/>
              </a:rPr>
              <a:t>4G</a:t>
            </a:r>
            <a:endParaRPr lang="en-US" sz="1600" dirty="0">
              <a:solidFill>
                <a:schemeClr val="bg1"/>
              </a:solidFill>
              <a:latin typeface="Arial" pitchFamily="34" charset="0"/>
              <a:ea typeface="华文细黑"/>
              <a:cs typeface="Arial" pitchFamily="34" charset="0"/>
            </a:endParaRPr>
          </a:p>
        </p:txBody>
      </p:sp>
      <p:sp>
        <p:nvSpPr>
          <p:cNvPr id="124" name="TextBox 123"/>
          <p:cNvSpPr txBox="1"/>
          <p:nvPr/>
        </p:nvSpPr>
        <p:spPr bwMode="auto">
          <a:xfrm>
            <a:off x="3383280" y="1097280"/>
            <a:ext cx="548640" cy="338554"/>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600" dirty="0" smtClean="0">
                <a:solidFill>
                  <a:schemeClr val="bg1"/>
                </a:solidFill>
                <a:latin typeface="Arial" pitchFamily="34" charset="0"/>
                <a:ea typeface="华文细黑"/>
                <a:cs typeface="Arial" pitchFamily="34" charset="0"/>
              </a:rPr>
              <a:t>3G</a:t>
            </a:r>
            <a:endParaRPr lang="en-US" sz="1600" dirty="0">
              <a:solidFill>
                <a:schemeClr val="bg1"/>
              </a:solidFill>
              <a:latin typeface="Arial" pitchFamily="34" charset="0"/>
              <a:ea typeface="华文细黑"/>
              <a:cs typeface="Arial" pitchFamily="34" charset="0"/>
            </a:endParaRPr>
          </a:p>
        </p:txBody>
      </p:sp>
      <p:sp>
        <p:nvSpPr>
          <p:cNvPr id="125" name="TextBox 124"/>
          <p:cNvSpPr txBox="1"/>
          <p:nvPr/>
        </p:nvSpPr>
        <p:spPr bwMode="auto">
          <a:xfrm>
            <a:off x="3390900" y="1501140"/>
            <a:ext cx="601980" cy="338554"/>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600" dirty="0" smtClean="0">
                <a:solidFill>
                  <a:schemeClr val="bg1"/>
                </a:solidFill>
                <a:latin typeface="Arial" pitchFamily="34" charset="0"/>
                <a:ea typeface="华文细黑"/>
                <a:cs typeface="Arial" pitchFamily="34" charset="0"/>
              </a:rPr>
              <a:t>2G</a:t>
            </a:r>
            <a:endParaRPr lang="en-US" sz="1600" dirty="0">
              <a:solidFill>
                <a:schemeClr val="bg1"/>
              </a:solidFill>
              <a:latin typeface="Arial" pitchFamily="34" charset="0"/>
              <a:ea typeface="华文细黑"/>
              <a:cs typeface="Arial" pitchFamily="34" charset="0"/>
            </a:endParaRPr>
          </a:p>
        </p:txBody>
      </p:sp>
      <p:sp>
        <p:nvSpPr>
          <p:cNvPr id="127" name="Right Brace 126"/>
          <p:cNvSpPr/>
          <p:nvPr/>
        </p:nvSpPr>
        <p:spPr bwMode="auto">
          <a:xfrm>
            <a:off x="8154988" y="1752600"/>
            <a:ext cx="105092" cy="304800"/>
          </a:xfrm>
          <a:prstGeom prst="rightBrace">
            <a:avLst/>
          </a:prstGeom>
          <a:noFill/>
          <a:ln w="28575">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9" name="Right Brace 128"/>
          <p:cNvSpPr/>
          <p:nvPr/>
        </p:nvSpPr>
        <p:spPr bwMode="auto">
          <a:xfrm>
            <a:off x="7850188" y="1333500"/>
            <a:ext cx="76200" cy="358140"/>
          </a:xfrm>
          <a:prstGeom prst="rightBrace">
            <a:avLst/>
          </a:prstGeom>
          <a:noFill/>
          <a:ln w="28575">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Right Brace 129"/>
          <p:cNvSpPr/>
          <p:nvPr/>
        </p:nvSpPr>
        <p:spPr bwMode="auto">
          <a:xfrm>
            <a:off x="7659688" y="1021080"/>
            <a:ext cx="91440" cy="228600"/>
          </a:xfrm>
          <a:prstGeom prst="rightBrace">
            <a:avLst/>
          </a:prstGeom>
          <a:noFill/>
          <a:ln w="28575">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Curved Right Arrow 131"/>
          <p:cNvSpPr/>
          <p:nvPr/>
        </p:nvSpPr>
        <p:spPr bwMode="auto">
          <a:xfrm rot="16200000">
            <a:off x="2198370" y="948690"/>
            <a:ext cx="480060" cy="1325880"/>
          </a:xfrm>
          <a:prstGeom prst="curvedRightArrow">
            <a:avLst/>
          </a:prstGeom>
          <a:solidFill>
            <a:srgbClr val="FFC000"/>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Curved Right Arrow 132"/>
          <p:cNvSpPr/>
          <p:nvPr/>
        </p:nvSpPr>
        <p:spPr bwMode="auto">
          <a:xfrm rot="16200000">
            <a:off x="4613910" y="1002030"/>
            <a:ext cx="464820" cy="1234440"/>
          </a:xfrm>
          <a:prstGeom prst="curvedRightArrow">
            <a:avLst/>
          </a:prstGeom>
          <a:solidFill>
            <a:srgbClr val="FFC000"/>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 name="TextBox 182"/>
          <p:cNvSpPr txBox="1"/>
          <p:nvPr/>
        </p:nvSpPr>
        <p:spPr bwMode="auto">
          <a:xfrm>
            <a:off x="7950836" y="1417320"/>
            <a:ext cx="868680" cy="253916"/>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050" dirty="0" smtClean="0">
                <a:latin typeface="Arial" pitchFamily="34" charset="0"/>
                <a:ea typeface="华文细黑"/>
                <a:cs typeface="Arial" pitchFamily="34" charset="0"/>
              </a:rPr>
              <a:t>2015-2017</a:t>
            </a:r>
            <a:endParaRPr lang="en-US" sz="1050" dirty="0">
              <a:latin typeface="Arial" pitchFamily="34" charset="0"/>
              <a:ea typeface="华文细黑"/>
              <a:cs typeface="Arial" pitchFamily="34" charset="0"/>
            </a:endParaRPr>
          </a:p>
        </p:txBody>
      </p:sp>
      <p:sp>
        <p:nvSpPr>
          <p:cNvPr id="184" name="TextBox 183"/>
          <p:cNvSpPr txBox="1"/>
          <p:nvPr/>
        </p:nvSpPr>
        <p:spPr bwMode="auto">
          <a:xfrm>
            <a:off x="7798436" y="891540"/>
            <a:ext cx="987424" cy="338554"/>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050" dirty="0" smtClean="0">
                <a:latin typeface="Arial" pitchFamily="34" charset="0"/>
                <a:ea typeface="华文细黑"/>
                <a:cs typeface="Arial" pitchFamily="34" charset="0"/>
              </a:rPr>
              <a:t>2017</a:t>
            </a:r>
            <a:r>
              <a:rPr lang="en-US" sz="1600" dirty="0" smtClean="0">
                <a:latin typeface="Andalus" pitchFamily="18" charset="-78"/>
                <a:ea typeface="Microsoft JhengHei" pitchFamily="34" charset="-120"/>
                <a:cs typeface="Andalus" pitchFamily="18" charset="-78"/>
              </a:rPr>
              <a:t>--?</a:t>
            </a:r>
            <a:endParaRPr lang="en-US" sz="1600" dirty="0">
              <a:latin typeface="Andalus" pitchFamily="18" charset="-78"/>
              <a:ea typeface="Microsoft JhengHei" pitchFamily="34" charset="-120"/>
              <a:cs typeface="Andalus" pitchFamily="18" charset="-78"/>
            </a:endParaRPr>
          </a:p>
        </p:txBody>
      </p:sp>
      <p:sp>
        <p:nvSpPr>
          <p:cNvPr id="186" name="TextBox 185"/>
          <p:cNvSpPr txBox="1"/>
          <p:nvPr/>
        </p:nvSpPr>
        <p:spPr bwMode="auto">
          <a:xfrm>
            <a:off x="2028508" y="1447800"/>
            <a:ext cx="912812" cy="276999"/>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200" b="1" dirty="0" smtClean="0">
                <a:latin typeface="Arial" pitchFamily="34" charset="0"/>
                <a:ea typeface="华文细黑"/>
                <a:cs typeface="Arial" pitchFamily="34" charset="0"/>
              </a:rPr>
              <a:t>13 Years</a:t>
            </a:r>
            <a:endParaRPr lang="en-US" sz="1200" b="1" dirty="0">
              <a:latin typeface="Arial" pitchFamily="34" charset="0"/>
              <a:ea typeface="华文细黑"/>
              <a:cs typeface="Arial" pitchFamily="34" charset="0"/>
            </a:endParaRPr>
          </a:p>
        </p:txBody>
      </p:sp>
      <p:sp>
        <p:nvSpPr>
          <p:cNvPr id="187" name="TextBox 186"/>
          <p:cNvSpPr txBox="1"/>
          <p:nvPr/>
        </p:nvSpPr>
        <p:spPr bwMode="auto">
          <a:xfrm>
            <a:off x="4480560" y="1432560"/>
            <a:ext cx="762000" cy="276999"/>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200" b="1" dirty="0" smtClean="0">
                <a:latin typeface="Arial" pitchFamily="34" charset="0"/>
                <a:ea typeface="华文细黑"/>
                <a:cs typeface="Arial" pitchFamily="34" charset="0"/>
              </a:rPr>
              <a:t>6 Years</a:t>
            </a:r>
          </a:p>
        </p:txBody>
      </p:sp>
      <p:sp>
        <p:nvSpPr>
          <p:cNvPr id="188" name="TextBox 187"/>
          <p:cNvSpPr txBox="1"/>
          <p:nvPr/>
        </p:nvSpPr>
        <p:spPr bwMode="auto">
          <a:xfrm>
            <a:off x="7202488" y="1676400"/>
            <a:ext cx="601980" cy="461665"/>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2400" dirty="0" smtClean="0">
                <a:solidFill>
                  <a:schemeClr val="bg1"/>
                </a:solidFill>
                <a:latin typeface="Arial" pitchFamily="34" charset="0"/>
                <a:ea typeface="华文细黑"/>
                <a:cs typeface="Arial" pitchFamily="34" charset="0"/>
              </a:rPr>
              <a:t>2G</a:t>
            </a:r>
            <a:endParaRPr lang="en-US" sz="2400" dirty="0">
              <a:solidFill>
                <a:schemeClr val="bg1"/>
              </a:solidFill>
              <a:latin typeface="Arial" pitchFamily="34" charset="0"/>
              <a:ea typeface="华文细黑"/>
              <a:cs typeface="Arial" pitchFamily="34" charset="0"/>
            </a:endParaRPr>
          </a:p>
        </p:txBody>
      </p:sp>
      <p:sp>
        <p:nvSpPr>
          <p:cNvPr id="189" name="TextBox 188"/>
          <p:cNvSpPr txBox="1"/>
          <p:nvPr/>
        </p:nvSpPr>
        <p:spPr bwMode="auto">
          <a:xfrm>
            <a:off x="7240588" y="1348740"/>
            <a:ext cx="548640" cy="338554"/>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600" dirty="0" smtClean="0">
                <a:solidFill>
                  <a:schemeClr val="bg1"/>
                </a:solidFill>
                <a:latin typeface="Arial" pitchFamily="34" charset="0"/>
                <a:ea typeface="华文细黑"/>
                <a:cs typeface="Arial" pitchFamily="34" charset="0"/>
              </a:rPr>
              <a:t>3G</a:t>
            </a:r>
            <a:endParaRPr lang="en-US" sz="1600" dirty="0">
              <a:solidFill>
                <a:schemeClr val="bg1"/>
              </a:solidFill>
              <a:latin typeface="Arial" pitchFamily="34" charset="0"/>
              <a:ea typeface="华文细黑"/>
              <a:cs typeface="Arial" pitchFamily="34" charset="0"/>
            </a:endParaRPr>
          </a:p>
        </p:txBody>
      </p:sp>
      <p:sp>
        <p:nvSpPr>
          <p:cNvPr id="190" name="TextBox 189"/>
          <p:cNvSpPr txBox="1"/>
          <p:nvPr/>
        </p:nvSpPr>
        <p:spPr bwMode="auto">
          <a:xfrm>
            <a:off x="7293928" y="1066800"/>
            <a:ext cx="396240" cy="261610"/>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050" dirty="0" smtClean="0">
                <a:solidFill>
                  <a:schemeClr val="bg1"/>
                </a:solidFill>
                <a:latin typeface="Arial" pitchFamily="34" charset="0"/>
                <a:ea typeface="华文细黑"/>
                <a:cs typeface="Arial" pitchFamily="34" charset="0"/>
              </a:rPr>
              <a:t>4G</a:t>
            </a:r>
            <a:endParaRPr lang="en-US" sz="1050" dirty="0">
              <a:solidFill>
                <a:schemeClr val="bg1"/>
              </a:solidFill>
              <a:latin typeface="Arial" pitchFamily="34" charset="0"/>
              <a:ea typeface="华文细黑"/>
              <a:cs typeface="Arial" pitchFamily="34" charset="0"/>
            </a:endParaRPr>
          </a:p>
        </p:txBody>
      </p:sp>
      <p:sp>
        <p:nvSpPr>
          <p:cNvPr id="191" name="TextBox 190"/>
          <p:cNvSpPr txBox="1"/>
          <p:nvPr/>
        </p:nvSpPr>
        <p:spPr bwMode="auto">
          <a:xfrm>
            <a:off x="8231188" y="1859280"/>
            <a:ext cx="883920" cy="253916"/>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050" dirty="0" smtClean="0">
                <a:latin typeface="Arial" pitchFamily="34" charset="0"/>
                <a:ea typeface="华文细黑"/>
                <a:cs typeface="Arial" pitchFamily="34" charset="0"/>
              </a:rPr>
              <a:t>1993-2014</a:t>
            </a:r>
            <a:endParaRPr lang="en-US" sz="1050" dirty="0">
              <a:latin typeface="Arial" pitchFamily="34" charset="0"/>
              <a:ea typeface="华文细黑"/>
              <a:cs typeface="Arial" pitchFamily="34" charset="0"/>
            </a:endParaRPr>
          </a:p>
        </p:txBody>
      </p:sp>
      <p:sp>
        <p:nvSpPr>
          <p:cNvPr id="192" name="Right Brace 191"/>
          <p:cNvSpPr/>
          <p:nvPr/>
        </p:nvSpPr>
        <p:spPr bwMode="auto">
          <a:xfrm rot="5400000">
            <a:off x="2162175" y="661035"/>
            <a:ext cx="220980" cy="2632710"/>
          </a:xfrm>
          <a:prstGeom prst="rightBrace">
            <a:avLst/>
          </a:prstGeom>
          <a:noFill/>
          <a:ln w="28575">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3" name="Right Brace 192"/>
          <p:cNvSpPr/>
          <p:nvPr/>
        </p:nvSpPr>
        <p:spPr bwMode="auto">
          <a:xfrm rot="5400000">
            <a:off x="4829175" y="676275"/>
            <a:ext cx="220980" cy="2632710"/>
          </a:xfrm>
          <a:prstGeom prst="rightBrace">
            <a:avLst/>
          </a:prstGeom>
          <a:noFill/>
          <a:ln w="28575">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 name="TextBox 193"/>
          <p:cNvSpPr txBox="1"/>
          <p:nvPr/>
        </p:nvSpPr>
        <p:spPr bwMode="auto">
          <a:xfrm>
            <a:off x="678180" y="2019300"/>
            <a:ext cx="883920" cy="246221"/>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000" dirty="0" smtClean="0">
                <a:latin typeface="Arial" pitchFamily="34" charset="0"/>
                <a:ea typeface="华文细黑"/>
                <a:cs typeface="Arial" pitchFamily="34" charset="0"/>
              </a:rPr>
              <a:t>1992 --2005</a:t>
            </a:r>
            <a:endParaRPr lang="en-US" sz="1000" dirty="0">
              <a:latin typeface="Arial" pitchFamily="34" charset="0"/>
              <a:ea typeface="华文细黑"/>
              <a:cs typeface="Arial" pitchFamily="34" charset="0"/>
            </a:endParaRPr>
          </a:p>
        </p:txBody>
      </p:sp>
      <p:sp>
        <p:nvSpPr>
          <p:cNvPr id="195" name="TextBox 194"/>
          <p:cNvSpPr txBox="1"/>
          <p:nvPr/>
        </p:nvSpPr>
        <p:spPr bwMode="auto">
          <a:xfrm>
            <a:off x="3048000" y="2004060"/>
            <a:ext cx="883920" cy="246221"/>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000" dirty="0" smtClean="0">
                <a:latin typeface="Arial" pitchFamily="34" charset="0"/>
                <a:ea typeface="华文细黑"/>
                <a:cs typeface="Arial" pitchFamily="34" charset="0"/>
              </a:rPr>
              <a:t>2005 --2011</a:t>
            </a:r>
            <a:endParaRPr lang="en-US" sz="1000" dirty="0">
              <a:latin typeface="Arial" pitchFamily="34" charset="0"/>
              <a:ea typeface="华文细黑"/>
              <a:cs typeface="Arial" pitchFamily="34" charset="0"/>
            </a:endParaRPr>
          </a:p>
        </p:txBody>
      </p:sp>
      <p:sp>
        <p:nvSpPr>
          <p:cNvPr id="196" name="TextBox 195"/>
          <p:cNvSpPr txBox="1"/>
          <p:nvPr/>
        </p:nvSpPr>
        <p:spPr bwMode="auto">
          <a:xfrm>
            <a:off x="5600700" y="1981200"/>
            <a:ext cx="883920" cy="246221"/>
          </a:xfrm>
          <a:prstGeom prst="rect">
            <a:avLst/>
          </a:prstGeom>
          <a:noFill/>
          <a:ln w="9525">
            <a:noFill/>
            <a:miter lim="800000"/>
            <a:headEnd/>
            <a:tailEnd/>
          </a:ln>
        </p:spPr>
        <p:txBody>
          <a:bodyPr wrap="square" rtlCol="0">
            <a:spAutoFit/>
          </a:bodyPr>
          <a:lstStyle/>
          <a:p>
            <a:pPr>
              <a:buClr>
                <a:schemeClr val="tx1">
                  <a:lumMod val="50000"/>
                  <a:lumOff val="50000"/>
                </a:schemeClr>
              </a:buClr>
              <a:buSzPct val="60000"/>
            </a:pPr>
            <a:r>
              <a:rPr lang="en-US" sz="1000" dirty="0" smtClean="0">
                <a:latin typeface="Arial" pitchFamily="34" charset="0"/>
                <a:ea typeface="华文细黑"/>
                <a:cs typeface="Arial" pitchFamily="34" charset="0"/>
              </a:rPr>
              <a:t>2011 -- </a:t>
            </a:r>
            <a:endParaRPr lang="en-US" sz="1000" dirty="0">
              <a:latin typeface="Arial" pitchFamily="34" charset="0"/>
              <a:ea typeface="华文细黑"/>
              <a:cs typeface="Arial" pitchFamily="34" charset="0"/>
            </a:endParaRPr>
          </a:p>
        </p:txBody>
      </p:sp>
      <p:sp>
        <p:nvSpPr>
          <p:cNvPr id="200" name="TextBox 199"/>
          <p:cNvSpPr txBox="1"/>
          <p:nvPr/>
        </p:nvSpPr>
        <p:spPr bwMode="auto">
          <a:xfrm>
            <a:off x="944880" y="2225040"/>
            <a:ext cx="5417820" cy="338554"/>
          </a:xfrm>
          <a:prstGeom prst="rect">
            <a:avLst/>
          </a:prstGeom>
          <a:noFill/>
          <a:ln w="9525">
            <a:noFill/>
            <a:miter lim="800000"/>
            <a:headEnd/>
            <a:tailEnd/>
          </a:ln>
        </p:spPr>
        <p:txBody>
          <a:bodyPr wrap="square" rtlCol="0">
            <a:spAutoFit/>
          </a:bodyPr>
          <a:lstStyle/>
          <a:p>
            <a:pPr algn="ctr">
              <a:buClr>
                <a:schemeClr val="tx1">
                  <a:lumMod val="50000"/>
                  <a:lumOff val="50000"/>
                </a:schemeClr>
              </a:buClr>
              <a:buSzPct val="60000"/>
            </a:pPr>
            <a:r>
              <a:rPr lang="en-US" sz="1600" b="1" dirty="0" smtClean="0">
                <a:latin typeface="Arial" pitchFamily="34" charset="0"/>
                <a:ea typeface="华文细黑"/>
                <a:cs typeface="Arial" pitchFamily="34" charset="0"/>
              </a:rPr>
              <a:t>European Countries Development History Reference </a:t>
            </a:r>
            <a:endParaRPr lang="en-US" sz="1600" b="1" dirty="0">
              <a:latin typeface="Arial" pitchFamily="34" charset="0"/>
              <a:ea typeface="华文细黑"/>
              <a:cs typeface="Arial" pitchFamily="34" charset="0"/>
            </a:endParaRPr>
          </a:p>
        </p:txBody>
      </p:sp>
      <p:sp>
        <p:nvSpPr>
          <p:cNvPr id="201" name="TextBox 200"/>
          <p:cNvSpPr txBox="1"/>
          <p:nvPr/>
        </p:nvSpPr>
        <p:spPr bwMode="auto">
          <a:xfrm>
            <a:off x="6621780" y="2202180"/>
            <a:ext cx="2087880" cy="338554"/>
          </a:xfrm>
          <a:prstGeom prst="rect">
            <a:avLst/>
          </a:prstGeom>
          <a:noFill/>
          <a:ln w="9525">
            <a:noFill/>
            <a:miter lim="800000"/>
            <a:headEnd/>
            <a:tailEnd/>
          </a:ln>
        </p:spPr>
        <p:txBody>
          <a:bodyPr wrap="square" rtlCol="0">
            <a:spAutoFit/>
          </a:bodyPr>
          <a:lstStyle/>
          <a:p>
            <a:pPr algn="ctr">
              <a:buClr>
                <a:schemeClr val="tx1">
                  <a:lumMod val="50000"/>
                  <a:lumOff val="50000"/>
                </a:schemeClr>
              </a:buClr>
              <a:buSzPct val="60000"/>
            </a:pPr>
            <a:r>
              <a:rPr lang="en-US" sz="1600" b="1" dirty="0" smtClean="0">
                <a:latin typeface="Arial" pitchFamily="34" charset="0"/>
                <a:ea typeface="华文细黑"/>
                <a:cs typeface="Arial" pitchFamily="34" charset="0"/>
              </a:rPr>
              <a:t>Ukraine Status</a:t>
            </a:r>
            <a:endParaRPr lang="en-US" sz="1600" b="1" dirty="0">
              <a:latin typeface="Arial" pitchFamily="34" charset="0"/>
              <a:ea typeface="华文细黑"/>
              <a:cs typeface="Arial" pitchFamily="34" charset="0"/>
            </a:endParaRPr>
          </a:p>
        </p:txBody>
      </p:sp>
      <p:sp>
        <p:nvSpPr>
          <p:cNvPr id="57" name="Rounded Rectangle 56"/>
          <p:cNvSpPr/>
          <p:nvPr/>
        </p:nvSpPr>
        <p:spPr bwMode="auto">
          <a:xfrm>
            <a:off x="457200" y="4046220"/>
            <a:ext cx="8267700" cy="891540"/>
          </a:xfrm>
          <a:prstGeom prst="roundRect">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56" name="Rectangle 55"/>
          <p:cNvSpPr/>
          <p:nvPr/>
        </p:nvSpPr>
        <p:spPr>
          <a:xfrm>
            <a:off x="464820" y="4286726"/>
            <a:ext cx="7940040" cy="553998"/>
          </a:xfrm>
          <a:prstGeom prst="rect">
            <a:avLst/>
          </a:prstGeom>
        </p:spPr>
        <p:txBody>
          <a:bodyPr wrap="square">
            <a:spAutoFit/>
          </a:bodyPr>
          <a:lstStyle/>
          <a:p>
            <a:pPr marL="228600" indent="-228600">
              <a:buFont typeface="+mj-lt"/>
              <a:buAutoNum type="arabicPeriod"/>
            </a:pPr>
            <a:r>
              <a:rPr lang="en-US" sz="1500" b="1" dirty="0" smtClean="0">
                <a:solidFill>
                  <a:srgbClr val="003300"/>
                </a:solidFill>
                <a:latin typeface="Arial" pitchFamily="34" charset="0"/>
                <a:ea typeface="微软雅黑" pitchFamily="34" charset="-122"/>
                <a:cs typeface="Arial" pitchFamily="34" charset="0"/>
              </a:rPr>
              <a:t>Ukraine 4G Should Come In Short Time to Catch  Global Process</a:t>
            </a:r>
            <a:r>
              <a:rPr lang="en-US" sz="1500" b="1" dirty="0" smtClean="0">
                <a:solidFill>
                  <a:srgbClr val="C00000"/>
                </a:solidFill>
                <a:latin typeface="Arial" pitchFamily="34" charset="0"/>
                <a:ea typeface="微软雅黑" pitchFamily="34" charset="-122"/>
                <a:cs typeface="Arial" pitchFamily="34" charset="0"/>
              </a:rPr>
              <a:t>—(on going)</a:t>
            </a:r>
          </a:p>
          <a:p>
            <a:pPr marL="228600" indent="-228600">
              <a:buFont typeface="+mj-lt"/>
              <a:buAutoNum type="arabicPeriod"/>
            </a:pPr>
            <a:r>
              <a:rPr lang="en-US" sz="1500" b="1" dirty="0" smtClean="0">
                <a:solidFill>
                  <a:srgbClr val="003300"/>
                </a:solidFill>
                <a:latin typeface="Arial" pitchFamily="34" charset="0"/>
                <a:ea typeface="微软雅黑" pitchFamily="34" charset="-122"/>
                <a:cs typeface="Arial" pitchFamily="34" charset="0"/>
              </a:rPr>
              <a:t>3G </a:t>
            </a:r>
            <a:r>
              <a:rPr lang="en-US" altLang="zh-CN" sz="1500" b="1" kern="0" dirty="0" smtClean="0">
                <a:solidFill>
                  <a:srgbClr val="003300"/>
                </a:solidFill>
                <a:latin typeface="Arial" pitchFamily="34" charset="0"/>
                <a:ea typeface="微软雅黑" pitchFamily="34" charset="-122"/>
                <a:cs typeface="Arial" pitchFamily="34" charset="0"/>
                <a:sym typeface="Huawei Script Regular" pitchFamily="50" charset="0"/>
              </a:rPr>
              <a:t>MBB Foundation Network Not Ready</a:t>
            </a:r>
            <a:endParaRPr lang="en-US" sz="1500" dirty="0">
              <a:solidFill>
                <a:srgbClr val="003300"/>
              </a:solidFill>
              <a:latin typeface="Arial" pitchFamily="34" charset="0"/>
              <a:ea typeface="微软雅黑" pitchFamily="34" charset="-122"/>
              <a:cs typeface="Arial" pitchFamily="34" charset="0"/>
            </a:endParaRPr>
          </a:p>
        </p:txBody>
      </p:sp>
      <p:sp>
        <p:nvSpPr>
          <p:cNvPr id="55" name="Rectangle 54"/>
          <p:cNvSpPr/>
          <p:nvPr/>
        </p:nvSpPr>
        <p:spPr>
          <a:xfrm>
            <a:off x="3110101" y="3994904"/>
            <a:ext cx="2390398" cy="369332"/>
          </a:xfrm>
          <a:prstGeom prst="rect">
            <a:avLst/>
          </a:prstGeom>
        </p:spPr>
        <p:txBody>
          <a:bodyPr wrap="none">
            <a:spAutoFit/>
          </a:bodyPr>
          <a:lstStyle/>
          <a:p>
            <a:pPr algn="ctr"/>
            <a:r>
              <a:rPr lang="en-US" b="1" dirty="0" smtClean="0">
                <a:solidFill>
                  <a:srgbClr val="C00000"/>
                </a:solidFill>
                <a:latin typeface="Arial" pitchFamily="34" charset="0"/>
                <a:ea typeface="微软雅黑" pitchFamily="34" charset="-122"/>
                <a:cs typeface="Arial" pitchFamily="34" charset="0"/>
              </a:rPr>
              <a:t>Ukraine  Challenges</a:t>
            </a:r>
          </a:p>
        </p:txBody>
      </p:sp>
    </p:spTree>
    <p:extLst>
      <p:ext uri="{BB962C8B-B14F-4D97-AF65-F5344CB8AC3E}">
        <p14:creationId xmlns:p14="http://schemas.microsoft.com/office/powerpoint/2010/main" xmlns="" val="801934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 name="Rounded Rectangle 195"/>
          <p:cNvSpPr/>
          <p:nvPr/>
        </p:nvSpPr>
        <p:spPr bwMode="auto">
          <a:xfrm>
            <a:off x="739140" y="723900"/>
            <a:ext cx="7764780" cy="2423160"/>
          </a:xfrm>
          <a:prstGeom prst="round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3" name="TextBox 2"/>
          <p:cNvSpPr txBox="1"/>
          <p:nvPr/>
        </p:nvSpPr>
        <p:spPr>
          <a:xfrm>
            <a:off x="531160" y="106680"/>
            <a:ext cx="8170879" cy="500109"/>
          </a:xfrm>
          <a:prstGeom prst="rect">
            <a:avLst/>
          </a:prstGeom>
          <a:noFill/>
        </p:spPr>
        <p:txBody>
          <a:bodyPr wrap="square" lIns="68553" tIns="34276" rIns="68553" bIns="34276" rtlCol="0">
            <a:spAutoFit/>
          </a:bodyPr>
          <a:lstStyle/>
          <a:p>
            <a:pPr defTabSz="859440" fontAlgn="auto">
              <a:spcBef>
                <a:spcPts val="0"/>
              </a:spcBef>
              <a:spcAft>
                <a:spcPts val="0"/>
              </a:spcAft>
            </a:pPr>
            <a:r>
              <a:rPr lang="en-US" altLang="zh-CN" sz="2800" b="1" dirty="0" smtClean="0">
                <a:latin typeface="Arial" pitchFamily="34" charset="0"/>
                <a:ea typeface="微软雅黑" pitchFamily="34" charset="-122"/>
                <a:cs typeface="Arial" pitchFamily="34" charset="0"/>
                <a:sym typeface="Lucida Grande" charset="0"/>
              </a:rPr>
              <a:t>Turkey: </a:t>
            </a:r>
            <a:r>
              <a:rPr lang="en-US" altLang="zh-CN" sz="2400" b="1" dirty="0" smtClean="0">
                <a:latin typeface="Arial" pitchFamily="34" charset="0"/>
                <a:ea typeface="微软雅黑" pitchFamily="34" charset="-122"/>
                <a:cs typeface="Arial" pitchFamily="34" charset="0"/>
                <a:sym typeface="Lucida Grande" charset="0"/>
              </a:rPr>
              <a:t>Rebuild 3G After 1 Year 4.5G Development</a:t>
            </a:r>
          </a:p>
        </p:txBody>
      </p:sp>
      <p:sp>
        <p:nvSpPr>
          <p:cNvPr id="189" name="Rectangle 188"/>
          <p:cNvSpPr/>
          <p:nvPr/>
        </p:nvSpPr>
        <p:spPr>
          <a:xfrm>
            <a:off x="723900" y="3323005"/>
            <a:ext cx="7825740" cy="1345048"/>
          </a:xfrm>
          <a:prstGeom prst="rect">
            <a:avLst/>
          </a:prstGeom>
          <a:solidFill>
            <a:schemeClr val="accent1">
              <a:lumMod val="20000"/>
              <a:lumOff val="80000"/>
            </a:schemeClr>
          </a:solidFill>
        </p:spPr>
        <p:txBody>
          <a:bodyPr wrap="square">
            <a:spAutoFit/>
          </a:bodyPr>
          <a:lstStyle/>
          <a:p>
            <a:pPr defTabSz="601086" eaLnBrk="0" hangingPunct="0">
              <a:lnSpc>
                <a:spcPct val="150000"/>
              </a:lnSpc>
              <a:buFont typeface="Wingdings" pitchFamily="2" charset="2"/>
              <a:buChar char="Ø"/>
            </a:pPr>
            <a:r>
              <a:rPr lang="en-US" altLang="en-US" sz="1400" b="1" dirty="0" smtClean="0">
                <a:latin typeface="Arial" pitchFamily="34" charset="0"/>
                <a:ea typeface="微软雅黑" pitchFamily="34" charset="-122"/>
                <a:cs typeface="Arial" pitchFamily="34" charset="0"/>
              </a:rPr>
              <a:t> 2015.08:  4.5G Licensing, 900/1800/2100 </a:t>
            </a:r>
            <a:r>
              <a:rPr lang="en-US" altLang="en-US" sz="1400" dirty="0" smtClean="0">
                <a:latin typeface="Arial" pitchFamily="34" charset="0"/>
                <a:ea typeface="微软雅黑" pitchFamily="34" charset="-122"/>
                <a:cs typeface="Arial" pitchFamily="34" charset="0"/>
              </a:rPr>
              <a:t>B</a:t>
            </a:r>
            <a:r>
              <a:rPr lang="en-US" sz="1400" dirty="0" smtClean="0">
                <a:latin typeface="Arial" pitchFamily="34" charset="0"/>
                <a:ea typeface="Times New Roman" pitchFamily="18" charset="0"/>
                <a:cs typeface="Arial" pitchFamily="34" charset="0"/>
              </a:rPr>
              <a:t>ands </a:t>
            </a:r>
            <a:r>
              <a:rPr lang="en-US" altLang="en-US" sz="1400" b="1" dirty="0" smtClean="0">
                <a:latin typeface="Arial" pitchFamily="34" charset="0"/>
                <a:ea typeface="微软雅黑" pitchFamily="34" charset="-122"/>
                <a:cs typeface="Arial" pitchFamily="34" charset="0"/>
              </a:rPr>
              <a:t>Technology Neutrality</a:t>
            </a:r>
          </a:p>
          <a:p>
            <a:pPr defTabSz="601086" eaLnBrk="0" hangingPunct="0">
              <a:lnSpc>
                <a:spcPct val="150000"/>
              </a:lnSpc>
              <a:buFont typeface="Wingdings" pitchFamily="2" charset="2"/>
              <a:buChar char="Ø"/>
            </a:pPr>
            <a:r>
              <a:rPr lang="en-US" altLang="en-US" sz="1400" b="1" dirty="0" smtClean="0">
                <a:latin typeface="Arial" pitchFamily="34" charset="0"/>
                <a:ea typeface="微软雅黑" pitchFamily="34" charset="-122"/>
                <a:cs typeface="Arial" pitchFamily="34" charset="0"/>
              </a:rPr>
              <a:t>2015.10: Start LTE 2600M/800M/1800M construction, 3G  construction stopped, </a:t>
            </a:r>
          </a:p>
          <a:p>
            <a:pPr defTabSz="601086" eaLnBrk="0" hangingPunct="0">
              <a:lnSpc>
                <a:spcPct val="150000"/>
              </a:lnSpc>
              <a:buFont typeface="Wingdings" pitchFamily="2" charset="2"/>
              <a:buChar char="Ø"/>
            </a:pPr>
            <a:r>
              <a:rPr lang="en-US" altLang="en-US" sz="1400" b="1" dirty="0" smtClean="0">
                <a:latin typeface="Arial" pitchFamily="34" charset="0"/>
                <a:ea typeface="微软雅黑" pitchFamily="34" charset="-122"/>
                <a:cs typeface="Arial" pitchFamily="34" charset="0"/>
              </a:rPr>
              <a:t>2016.04, 4G Commercialization, Till 2016.12 4G Subscribers grow quickly;</a:t>
            </a:r>
          </a:p>
          <a:p>
            <a:pPr defTabSz="601086" eaLnBrk="0" hangingPunct="0">
              <a:lnSpc>
                <a:spcPct val="150000"/>
              </a:lnSpc>
              <a:buFont typeface="Wingdings" pitchFamily="2" charset="2"/>
              <a:buChar char="Ø"/>
            </a:pPr>
            <a:r>
              <a:rPr lang="en-US" altLang="en-US" sz="1400" b="1" dirty="0" smtClean="0">
                <a:latin typeface="Arial" pitchFamily="34" charset="0"/>
                <a:ea typeface="微软雅黑" pitchFamily="34" charset="-122"/>
                <a:cs typeface="Arial" pitchFamily="34" charset="0"/>
              </a:rPr>
              <a:t>2017.01 -- 2017.03 : </a:t>
            </a:r>
            <a:r>
              <a:rPr lang="en-US" altLang="en-US" sz="1400" b="1" dirty="0" smtClean="0">
                <a:solidFill>
                  <a:srgbClr val="C00000"/>
                </a:solidFill>
                <a:latin typeface="Arial" pitchFamily="34" charset="0"/>
                <a:ea typeface="微软雅黑" pitchFamily="34" charset="-122"/>
                <a:cs typeface="Arial" pitchFamily="34" charset="0"/>
              </a:rPr>
              <a:t>4G Subscribers growth slowly , operators re-build 3G-UMTS900M</a:t>
            </a:r>
          </a:p>
        </p:txBody>
      </p:sp>
      <p:sp>
        <p:nvSpPr>
          <p:cNvPr id="188" name="Rectangle 187"/>
          <p:cNvSpPr/>
          <p:nvPr/>
        </p:nvSpPr>
        <p:spPr>
          <a:xfrm>
            <a:off x="2004060" y="786884"/>
            <a:ext cx="5288280" cy="338554"/>
          </a:xfrm>
          <a:prstGeom prst="rect">
            <a:avLst/>
          </a:prstGeom>
          <a:noFill/>
          <a:ln>
            <a:noFill/>
          </a:ln>
        </p:spPr>
        <p:txBody>
          <a:bodyPr wrap="square">
            <a:spAutoFit/>
          </a:bodyPr>
          <a:lstStyle/>
          <a:p>
            <a:pPr algn="ctr" defTabSz="859440" fontAlgn="auto">
              <a:spcBef>
                <a:spcPts val="0"/>
              </a:spcBef>
              <a:spcAft>
                <a:spcPts val="0"/>
              </a:spcAft>
            </a:pPr>
            <a:r>
              <a:rPr lang="en-US" altLang="zh-CN" sz="1600" b="1" dirty="0" smtClean="0">
                <a:latin typeface="Arial" pitchFamily="34" charset="0"/>
                <a:ea typeface="微软雅黑" pitchFamily="34" charset="-122"/>
                <a:cs typeface="Arial" pitchFamily="34" charset="0"/>
                <a:sym typeface="Lucida Grande" charset="0"/>
              </a:rPr>
              <a:t>3G–UMTS 900  Co-development With 4.5G in Turkey </a:t>
            </a:r>
            <a:endParaRPr lang="en-US" altLang="zh-CN" b="1" dirty="0" smtClean="0">
              <a:latin typeface="Arial" pitchFamily="34" charset="0"/>
              <a:ea typeface="微软雅黑" pitchFamily="34" charset="-122"/>
              <a:cs typeface="Arial" pitchFamily="34" charset="0"/>
              <a:sym typeface="Lucida Grande" charset="0"/>
            </a:endParaRPr>
          </a:p>
        </p:txBody>
      </p:sp>
      <p:grpSp>
        <p:nvGrpSpPr>
          <p:cNvPr id="26" name="Group 25"/>
          <p:cNvGrpSpPr/>
          <p:nvPr/>
        </p:nvGrpSpPr>
        <p:grpSpPr>
          <a:xfrm>
            <a:off x="1790700" y="1249680"/>
            <a:ext cx="5730239" cy="1645920"/>
            <a:chOff x="1790700" y="1089660"/>
            <a:chExt cx="5730239" cy="1805940"/>
          </a:xfrm>
        </p:grpSpPr>
        <p:cxnSp>
          <p:nvCxnSpPr>
            <p:cNvPr id="21" name="直接连接符 35"/>
            <p:cNvCxnSpPr/>
            <p:nvPr/>
          </p:nvCxnSpPr>
          <p:spPr bwMode="auto">
            <a:xfrm>
              <a:off x="1790700" y="1120140"/>
              <a:ext cx="0" cy="1775460"/>
            </a:xfrm>
            <a:prstGeom prst="line">
              <a:avLst/>
            </a:prstGeom>
            <a:noFill/>
            <a:ln w="38100" cap="flat" cmpd="sng" algn="ctr">
              <a:solidFill>
                <a:schemeClr val="bg1">
                  <a:lumMod val="50000"/>
                </a:schemeClr>
              </a:solidFill>
              <a:prstDash val="dash"/>
              <a:round/>
              <a:headEnd type="none" w="med" len="med"/>
              <a:tailEnd type="none" w="med" len="med"/>
            </a:ln>
            <a:effectLst/>
          </p:spPr>
        </p:cxnSp>
        <p:cxnSp>
          <p:nvCxnSpPr>
            <p:cNvPr id="22" name="直接连接符 40"/>
            <p:cNvCxnSpPr/>
            <p:nvPr/>
          </p:nvCxnSpPr>
          <p:spPr bwMode="auto">
            <a:xfrm>
              <a:off x="3764280" y="1120140"/>
              <a:ext cx="0" cy="1775460"/>
            </a:xfrm>
            <a:prstGeom prst="line">
              <a:avLst/>
            </a:prstGeom>
            <a:noFill/>
            <a:ln w="38100" cap="flat" cmpd="sng" algn="ctr">
              <a:solidFill>
                <a:schemeClr val="bg1">
                  <a:lumMod val="50000"/>
                </a:schemeClr>
              </a:solidFill>
              <a:prstDash val="dash"/>
              <a:round/>
              <a:headEnd type="none" w="med" len="med"/>
              <a:tailEnd type="none" w="med" len="med"/>
            </a:ln>
            <a:effectLst/>
          </p:spPr>
        </p:cxnSp>
        <p:cxnSp>
          <p:nvCxnSpPr>
            <p:cNvPr id="23" name="直接连接符 41"/>
            <p:cNvCxnSpPr/>
            <p:nvPr/>
          </p:nvCxnSpPr>
          <p:spPr bwMode="auto">
            <a:xfrm>
              <a:off x="5737859" y="1120140"/>
              <a:ext cx="0" cy="1775460"/>
            </a:xfrm>
            <a:prstGeom prst="line">
              <a:avLst/>
            </a:prstGeom>
            <a:noFill/>
            <a:ln w="38100" cap="flat" cmpd="sng" algn="ctr">
              <a:solidFill>
                <a:schemeClr val="bg1">
                  <a:lumMod val="50000"/>
                </a:schemeClr>
              </a:solidFill>
              <a:prstDash val="dash"/>
              <a:round/>
              <a:headEnd type="none" w="med" len="med"/>
              <a:tailEnd type="none" w="med" len="med"/>
            </a:ln>
            <a:effectLst/>
          </p:spPr>
        </p:cxnSp>
        <p:cxnSp>
          <p:nvCxnSpPr>
            <p:cNvPr id="25" name="直接连接符 41"/>
            <p:cNvCxnSpPr/>
            <p:nvPr/>
          </p:nvCxnSpPr>
          <p:spPr bwMode="auto">
            <a:xfrm>
              <a:off x="7520939" y="1089660"/>
              <a:ext cx="0" cy="1775460"/>
            </a:xfrm>
            <a:prstGeom prst="line">
              <a:avLst/>
            </a:prstGeom>
            <a:noFill/>
            <a:ln w="38100" cap="flat" cmpd="sng" algn="ctr">
              <a:solidFill>
                <a:schemeClr val="bg1">
                  <a:lumMod val="50000"/>
                </a:schemeClr>
              </a:solidFill>
              <a:prstDash val="dash"/>
              <a:round/>
              <a:headEnd type="none" w="med" len="med"/>
              <a:tailEnd type="none" w="med" len="med"/>
            </a:ln>
            <a:effectLst/>
          </p:spPr>
        </p:cxnSp>
      </p:grpSp>
      <p:grpSp>
        <p:nvGrpSpPr>
          <p:cNvPr id="195" name="Group 194"/>
          <p:cNvGrpSpPr/>
          <p:nvPr/>
        </p:nvGrpSpPr>
        <p:grpSpPr>
          <a:xfrm>
            <a:off x="1046200" y="1257549"/>
            <a:ext cx="7358660" cy="1912371"/>
            <a:chOff x="870940" y="960369"/>
            <a:chExt cx="7358660" cy="1912371"/>
          </a:xfrm>
        </p:grpSpPr>
        <p:sp>
          <p:nvSpPr>
            <p:cNvPr id="56" name="TextBox 55"/>
            <p:cNvSpPr txBox="1"/>
            <p:nvPr/>
          </p:nvSpPr>
          <p:spPr>
            <a:xfrm>
              <a:off x="3221716" y="2567461"/>
              <a:ext cx="798762" cy="305279"/>
            </a:xfrm>
            <a:prstGeom prst="rect">
              <a:avLst/>
            </a:prstGeom>
            <a:noFill/>
            <a:ln>
              <a:noFill/>
            </a:ln>
          </p:spPr>
          <p:txBody>
            <a:bodyPr wrap="square" lIns="91427" tIns="45714" rIns="91427" bIns="45714" rtlCol="0">
              <a:spAutoFit/>
            </a:bodyPr>
            <a:lstStyle/>
            <a:p>
              <a:pPr algn="ctr"/>
              <a:r>
                <a:rPr lang="en-US" altLang="zh-CN" sz="1600" b="1" dirty="0" smtClean="0"/>
                <a:t>2016</a:t>
              </a:r>
              <a:endParaRPr lang="zh-CN" altLang="en-US" sz="1600" b="1" dirty="0"/>
            </a:p>
          </p:txBody>
        </p:sp>
        <p:sp>
          <p:nvSpPr>
            <p:cNvPr id="152" name="TextBox 151"/>
            <p:cNvSpPr txBox="1"/>
            <p:nvPr/>
          </p:nvSpPr>
          <p:spPr>
            <a:xfrm>
              <a:off x="1321301" y="2546847"/>
              <a:ext cx="798762" cy="305279"/>
            </a:xfrm>
            <a:prstGeom prst="rect">
              <a:avLst/>
            </a:prstGeom>
            <a:noFill/>
            <a:ln>
              <a:noFill/>
            </a:ln>
          </p:spPr>
          <p:txBody>
            <a:bodyPr wrap="square" lIns="91427" tIns="45714" rIns="91427" bIns="45714" rtlCol="0">
              <a:spAutoFit/>
            </a:bodyPr>
            <a:lstStyle/>
            <a:p>
              <a:pPr algn="ctr"/>
              <a:r>
                <a:rPr lang="en-US" altLang="zh-CN" sz="1600" b="1" dirty="0" smtClean="0"/>
                <a:t>2015/8</a:t>
              </a:r>
              <a:endParaRPr lang="zh-CN" altLang="en-US" sz="1600" b="1" dirty="0"/>
            </a:p>
          </p:txBody>
        </p:sp>
        <p:cxnSp>
          <p:nvCxnSpPr>
            <p:cNvPr id="46" name="直接连接符 40"/>
            <p:cNvCxnSpPr/>
            <p:nvPr/>
          </p:nvCxnSpPr>
          <p:spPr bwMode="auto">
            <a:xfrm flipH="1">
              <a:off x="5514096" y="1072603"/>
              <a:ext cx="11418" cy="1556824"/>
            </a:xfrm>
            <a:prstGeom prst="line">
              <a:avLst/>
            </a:prstGeom>
            <a:noFill/>
            <a:ln w="38100" cap="flat" cmpd="sng" algn="ctr">
              <a:noFill/>
              <a:prstDash val="dash"/>
              <a:round/>
              <a:headEnd type="none" w="med" len="med"/>
              <a:tailEnd type="none" w="med" len="med"/>
            </a:ln>
            <a:effectLst/>
          </p:spPr>
        </p:cxnSp>
        <p:cxnSp>
          <p:nvCxnSpPr>
            <p:cNvPr id="175" name="直接连接符 40"/>
            <p:cNvCxnSpPr>
              <a:endCxn id="177" idx="0"/>
            </p:cNvCxnSpPr>
            <p:nvPr/>
          </p:nvCxnSpPr>
          <p:spPr bwMode="auto">
            <a:xfrm>
              <a:off x="7416897" y="1258128"/>
              <a:ext cx="17737" cy="1254362"/>
            </a:xfrm>
            <a:prstGeom prst="line">
              <a:avLst/>
            </a:prstGeom>
            <a:noFill/>
            <a:ln w="38100" cap="flat" cmpd="sng" algn="ctr">
              <a:noFill/>
              <a:prstDash val="dash"/>
              <a:round/>
              <a:headEnd type="none" w="med" len="med"/>
              <a:tailEnd type="none" w="med" len="med"/>
            </a:ln>
            <a:effectLst/>
          </p:spPr>
        </p:cxnSp>
        <p:cxnSp>
          <p:nvCxnSpPr>
            <p:cNvPr id="187" name="直接连接符 35"/>
            <p:cNvCxnSpPr/>
            <p:nvPr/>
          </p:nvCxnSpPr>
          <p:spPr bwMode="auto">
            <a:xfrm flipH="1">
              <a:off x="1730934" y="1042692"/>
              <a:ext cx="26592" cy="1607225"/>
            </a:xfrm>
            <a:prstGeom prst="line">
              <a:avLst/>
            </a:prstGeom>
            <a:noFill/>
            <a:ln w="38100" cap="flat" cmpd="sng" algn="ctr">
              <a:noFill/>
              <a:prstDash val="dash"/>
              <a:round/>
              <a:headEnd type="none" w="med" len="med"/>
              <a:tailEnd type="none" w="med" len="med"/>
            </a:ln>
            <a:effectLst/>
          </p:spPr>
        </p:cxnSp>
        <p:sp>
          <p:nvSpPr>
            <p:cNvPr id="57" name="TextBox 56"/>
            <p:cNvSpPr txBox="1"/>
            <p:nvPr/>
          </p:nvSpPr>
          <p:spPr>
            <a:xfrm>
              <a:off x="4491815" y="2542807"/>
              <a:ext cx="2161442" cy="305279"/>
            </a:xfrm>
            <a:prstGeom prst="rect">
              <a:avLst/>
            </a:prstGeom>
            <a:noFill/>
            <a:ln>
              <a:noFill/>
            </a:ln>
          </p:spPr>
          <p:txBody>
            <a:bodyPr wrap="square" lIns="91427" tIns="45714" rIns="91427" bIns="45714" rtlCol="0">
              <a:spAutoFit/>
            </a:bodyPr>
            <a:lstStyle/>
            <a:p>
              <a:pPr algn="ctr"/>
              <a:r>
                <a:rPr lang="en-US" altLang="zh-CN" sz="1600" b="1" dirty="0" smtClean="0"/>
                <a:t>2017</a:t>
              </a:r>
              <a:endParaRPr lang="zh-CN" altLang="en-US" sz="1600" b="1" dirty="0"/>
            </a:p>
          </p:txBody>
        </p:sp>
        <p:cxnSp>
          <p:nvCxnSpPr>
            <p:cNvPr id="45" name="直接连接符 35"/>
            <p:cNvCxnSpPr/>
            <p:nvPr/>
          </p:nvCxnSpPr>
          <p:spPr bwMode="auto">
            <a:xfrm>
              <a:off x="3589802" y="1049563"/>
              <a:ext cx="7437" cy="1566120"/>
            </a:xfrm>
            <a:prstGeom prst="line">
              <a:avLst/>
            </a:prstGeom>
            <a:noFill/>
            <a:ln w="38100" cap="flat" cmpd="sng" algn="ctr">
              <a:noFill/>
              <a:prstDash val="dash"/>
              <a:round/>
              <a:headEnd type="none" w="med" len="med"/>
              <a:tailEnd type="none" w="med" len="med"/>
            </a:ln>
            <a:effectLst/>
          </p:spPr>
        </p:cxnSp>
        <p:sp>
          <p:nvSpPr>
            <p:cNvPr id="50" name="五边形 49"/>
            <p:cNvSpPr/>
            <p:nvPr/>
          </p:nvSpPr>
          <p:spPr bwMode="auto">
            <a:xfrm>
              <a:off x="2894119" y="1688596"/>
              <a:ext cx="5291151" cy="261110"/>
            </a:xfrm>
            <a:prstGeom prst="homePlate">
              <a:avLst/>
            </a:prstGeom>
            <a:solidFill>
              <a:srgbClr val="FFC000"/>
            </a:solidFill>
            <a:ln w="9525" cap="flat" cmpd="sng" algn="ctr">
              <a:noFill/>
              <a:prstDash val="solid"/>
              <a:round/>
              <a:headEnd type="none" w="med" len="med"/>
              <a:tailEnd type="none" w="med" len="med"/>
            </a:ln>
            <a:effectLst/>
          </p:spPr>
          <p:txBody>
            <a:bodyPr vert="horz" wrap="square" lIns="71990" tIns="45714" rIns="35995" bIns="45714" numCol="1" rtlCol="0" anchor="ctr" anchorCtr="0" compatLnSpc="1">
              <a:prstTxWarp prst="textNoShape">
                <a:avLst/>
              </a:prstTxWarp>
            </a:bodyPr>
            <a:lstStyle/>
            <a:p>
              <a:pPr>
                <a:buClr>
                  <a:srgbClr val="CC9900"/>
                </a:buClr>
              </a:pPr>
              <a:r>
                <a:rPr lang="en-US" altLang="zh-CN" sz="1200" b="1" dirty="0" smtClean="0">
                  <a:solidFill>
                    <a:srgbClr val="FFFFFF"/>
                  </a:solidFill>
                  <a:latin typeface="Arial" charset="0"/>
                  <a:ea typeface="SimSun" pitchFamily="2" charset="-122"/>
                </a:rPr>
                <a:t>4G@LTE 1800Mhz  </a:t>
              </a:r>
              <a:endParaRPr lang="zh-CN" altLang="en-US" sz="1200" b="1" dirty="0" smtClean="0">
                <a:solidFill>
                  <a:srgbClr val="FFFFFF"/>
                </a:solidFill>
                <a:latin typeface="Arial" charset="0"/>
                <a:ea typeface="SimSun" pitchFamily="2" charset="-122"/>
              </a:endParaRPr>
            </a:p>
          </p:txBody>
        </p:sp>
        <p:sp>
          <p:nvSpPr>
            <p:cNvPr id="51" name="五边形 51"/>
            <p:cNvSpPr/>
            <p:nvPr/>
          </p:nvSpPr>
          <p:spPr bwMode="auto">
            <a:xfrm>
              <a:off x="887571" y="1984063"/>
              <a:ext cx="1779430" cy="267980"/>
            </a:xfrm>
            <a:prstGeom prst="homePlate">
              <a:avLst/>
            </a:prstGeom>
            <a:solidFill>
              <a:srgbClr val="FFC000"/>
            </a:solidFill>
            <a:ln w="9525" cap="flat" cmpd="sng" algn="ctr">
              <a:noFill/>
              <a:prstDash val="solid"/>
              <a:round/>
              <a:headEnd type="none" w="med" len="med"/>
              <a:tailEnd type="none" w="med" len="med"/>
            </a:ln>
            <a:effectLst/>
          </p:spPr>
          <p:txBody>
            <a:bodyPr vert="horz" wrap="square" lIns="71990" tIns="45714" rIns="35995" bIns="45714" numCol="1" rtlCol="0" anchor="ctr" anchorCtr="0" compatLnSpc="1">
              <a:prstTxWarp prst="textNoShape">
                <a:avLst/>
              </a:prstTxWarp>
            </a:bodyPr>
            <a:lstStyle/>
            <a:p>
              <a:pPr>
                <a:buClr>
                  <a:srgbClr val="CC9900"/>
                </a:buClr>
              </a:pPr>
              <a:r>
                <a:rPr lang="en-US" altLang="zh-CN" sz="1200" b="1" dirty="0" smtClean="0">
                  <a:solidFill>
                    <a:srgbClr val="FFFFFF"/>
                  </a:solidFill>
                  <a:latin typeface="Arial" charset="0"/>
                  <a:ea typeface="SimSun" pitchFamily="2" charset="-122"/>
                </a:rPr>
                <a:t>3G@U2100</a:t>
              </a:r>
              <a:endParaRPr lang="zh-CN" altLang="en-US" sz="1200" b="1" dirty="0" smtClean="0">
                <a:solidFill>
                  <a:srgbClr val="FFFFFF"/>
                </a:solidFill>
                <a:latin typeface="Arial" charset="0"/>
                <a:ea typeface="SimSun" pitchFamily="2" charset="-122"/>
              </a:endParaRPr>
            </a:p>
          </p:txBody>
        </p:sp>
        <p:sp>
          <p:nvSpPr>
            <p:cNvPr id="52" name="五边形 53"/>
            <p:cNvSpPr/>
            <p:nvPr/>
          </p:nvSpPr>
          <p:spPr bwMode="auto">
            <a:xfrm>
              <a:off x="2922585" y="2265786"/>
              <a:ext cx="3060999" cy="247367"/>
            </a:xfrm>
            <a:prstGeom prst="homePlate">
              <a:avLst/>
            </a:prstGeom>
            <a:solidFill>
              <a:srgbClr val="FFC000"/>
            </a:solidFill>
            <a:ln w="9525" cap="flat" cmpd="sng" algn="ctr">
              <a:noFill/>
              <a:prstDash val="solid"/>
              <a:round/>
              <a:headEnd type="none" w="med" len="med"/>
              <a:tailEnd type="none" w="med" len="med"/>
            </a:ln>
            <a:effectLst/>
          </p:spPr>
          <p:txBody>
            <a:bodyPr vert="horz" wrap="square" lIns="71990" tIns="45714" rIns="35995" bIns="45714" numCol="1" rtlCol="0" anchor="ctr" anchorCtr="0" compatLnSpc="1">
              <a:prstTxWarp prst="textNoShape">
                <a:avLst/>
              </a:prstTxWarp>
            </a:bodyPr>
            <a:lstStyle/>
            <a:p>
              <a:pPr>
                <a:buClr>
                  <a:srgbClr val="CC9900"/>
                </a:buClr>
              </a:pPr>
              <a:r>
                <a:rPr lang="en-US" altLang="zh-CN" sz="1200" b="1" dirty="0" smtClean="0">
                  <a:solidFill>
                    <a:srgbClr val="FFFFFF"/>
                  </a:solidFill>
                  <a:latin typeface="Arial" charset="0"/>
                  <a:ea typeface="SimSun" pitchFamily="2" charset="-122"/>
                </a:rPr>
                <a:t>4G@L2600Mhz </a:t>
              </a:r>
              <a:endParaRPr lang="zh-CN" altLang="en-US" sz="1200" b="1" dirty="0" smtClean="0">
                <a:solidFill>
                  <a:srgbClr val="FFFFFF"/>
                </a:solidFill>
                <a:latin typeface="Arial" charset="0"/>
                <a:ea typeface="SimSun" pitchFamily="2" charset="-122"/>
              </a:endParaRPr>
            </a:p>
          </p:txBody>
        </p:sp>
        <p:sp>
          <p:nvSpPr>
            <p:cNvPr id="60" name="五边形 79"/>
            <p:cNvSpPr/>
            <p:nvPr/>
          </p:nvSpPr>
          <p:spPr bwMode="auto">
            <a:xfrm>
              <a:off x="2910752" y="975476"/>
              <a:ext cx="5274519" cy="267981"/>
            </a:xfrm>
            <a:prstGeom prst="homePlate">
              <a:avLst/>
            </a:prstGeom>
            <a:solidFill>
              <a:srgbClr val="FFC000"/>
            </a:solidFill>
            <a:ln w="38100" cap="flat" cmpd="sng" algn="ctr">
              <a:noFill/>
              <a:prstDash val="dash"/>
              <a:round/>
              <a:headEnd type="none" w="med" len="med"/>
              <a:tailEnd type="none" w="med" len="med"/>
            </a:ln>
            <a:effectLst/>
          </p:spPr>
          <p:txBody>
            <a:bodyPr vert="horz" wrap="square" lIns="71990" tIns="45714" rIns="35995" bIns="45714" numCol="1" rtlCol="0" anchor="ctr" anchorCtr="0" compatLnSpc="1">
              <a:prstTxWarp prst="textNoShape">
                <a:avLst/>
              </a:prstTxWarp>
            </a:bodyPr>
            <a:lstStyle/>
            <a:p>
              <a:pPr>
                <a:buClr>
                  <a:srgbClr val="CC9900"/>
                </a:buClr>
              </a:pPr>
              <a:r>
                <a:rPr lang="en-US" altLang="zh-CN" sz="1200" b="1" dirty="0" smtClean="0">
                  <a:solidFill>
                    <a:srgbClr val="FFFFFF"/>
                  </a:solidFill>
                  <a:latin typeface="Arial" charset="0"/>
                  <a:ea typeface="SimSun" pitchFamily="2" charset="-122"/>
                </a:rPr>
                <a:t>4G@LTE 800Mhz</a:t>
              </a:r>
              <a:endParaRPr lang="zh-CN" altLang="en-US" sz="1200" b="1" dirty="0" smtClean="0">
                <a:solidFill>
                  <a:srgbClr val="FFFFFF"/>
                </a:solidFill>
                <a:latin typeface="Arial" charset="0"/>
                <a:ea typeface="SimSun" pitchFamily="2" charset="-122"/>
              </a:endParaRPr>
            </a:p>
          </p:txBody>
        </p:sp>
        <p:sp>
          <p:nvSpPr>
            <p:cNvPr id="63" name="五边形 68"/>
            <p:cNvSpPr/>
            <p:nvPr/>
          </p:nvSpPr>
          <p:spPr bwMode="auto">
            <a:xfrm>
              <a:off x="4757140" y="1317545"/>
              <a:ext cx="3383804" cy="267980"/>
            </a:xfrm>
            <a:prstGeom prst="homePlate">
              <a:avLst/>
            </a:prstGeom>
            <a:solidFill>
              <a:srgbClr val="00B0F0"/>
            </a:solidFill>
            <a:ln w="9525" cap="flat" cmpd="sng" algn="ctr">
              <a:noFill/>
              <a:prstDash val="solid"/>
              <a:round/>
              <a:headEnd type="none" w="med" len="med"/>
              <a:tailEnd type="none" w="med" len="med"/>
            </a:ln>
            <a:effectLst/>
          </p:spPr>
          <p:txBody>
            <a:bodyPr vert="horz" wrap="square" lIns="71990" tIns="45714" rIns="35995" bIns="45714" numCol="1" rtlCol="0" anchor="ctr" anchorCtr="0" compatLnSpc="1">
              <a:prstTxWarp prst="textNoShape">
                <a:avLst/>
              </a:prstTxWarp>
            </a:bodyPr>
            <a:lstStyle/>
            <a:p>
              <a:pPr>
                <a:buClr>
                  <a:srgbClr val="CC9900"/>
                </a:buClr>
              </a:pPr>
              <a:r>
                <a:rPr lang="en-US" altLang="zh-CN" sz="1200" b="1" dirty="0" smtClean="0">
                  <a:solidFill>
                    <a:srgbClr val="FFFFFF"/>
                  </a:solidFill>
                  <a:latin typeface="Arial" charset="0"/>
                  <a:ea typeface="SimSun" pitchFamily="2" charset="-122"/>
                </a:rPr>
                <a:t>3G-UMTS900Mhz</a:t>
              </a:r>
              <a:endParaRPr lang="zh-CN" altLang="en-US" sz="1200" b="1" dirty="0" smtClean="0">
                <a:solidFill>
                  <a:srgbClr val="FFFFFF"/>
                </a:solidFill>
                <a:latin typeface="Arial" charset="0"/>
                <a:ea typeface="SimSun" pitchFamily="2" charset="-122"/>
              </a:endParaRPr>
            </a:p>
          </p:txBody>
        </p:sp>
        <p:sp>
          <p:nvSpPr>
            <p:cNvPr id="177" name="TextBox 176"/>
            <p:cNvSpPr txBox="1"/>
            <p:nvPr/>
          </p:nvSpPr>
          <p:spPr>
            <a:xfrm>
              <a:off x="6639668" y="2512490"/>
              <a:ext cx="1589932" cy="305279"/>
            </a:xfrm>
            <a:prstGeom prst="rect">
              <a:avLst/>
            </a:prstGeom>
            <a:noFill/>
            <a:ln>
              <a:noFill/>
            </a:ln>
          </p:spPr>
          <p:txBody>
            <a:bodyPr wrap="square" lIns="91427" tIns="45714" rIns="91427" bIns="45714" rtlCol="0">
              <a:spAutoFit/>
            </a:bodyPr>
            <a:lstStyle/>
            <a:p>
              <a:pPr algn="ctr"/>
              <a:r>
                <a:rPr lang="en-US" altLang="zh-CN" sz="1600" b="1" dirty="0" smtClean="0"/>
                <a:t>2018</a:t>
              </a:r>
              <a:endParaRPr lang="zh-CN" altLang="en-US" sz="1600" b="1" dirty="0"/>
            </a:p>
          </p:txBody>
        </p:sp>
        <p:sp>
          <p:nvSpPr>
            <p:cNvPr id="169" name="Rectangle 168"/>
            <p:cNvSpPr/>
            <p:nvPr/>
          </p:nvSpPr>
          <p:spPr>
            <a:xfrm>
              <a:off x="870940" y="960369"/>
              <a:ext cx="1669736" cy="277537"/>
            </a:xfrm>
            <a:prstGeom prst="rect">
              <a:avLst/>
            </a:prstGeom>
            <a:solidFill>
              <a:schemeClr val="accent2"/>
            </a:solidFill>
            <a:ln>
              <a:noFill/>
            </a:ln>
          </p:spPr>
          <p:txBody>
            <a:bodyPr wrap="square">
              <a:spAutoFit/>
            </a:bodyPr>
            <a:lstStyle/>
            <a:p>
              <a:pPr lvl="0" algn="ctr" eaLnBrk="0" hangingPunct="0"/>
              <a:r>
                <a:rPr lang="en-US" sz="1400" b="1" dirty="0" smtClean="0">
                  <a:solidFill>
                    <a:srgbClr val="C00000"/>
                  </a:solidFill>
                  <a:latin typeface="Arial" pitchFamily="34" charset="0"/>
                  <a:ea typeface="宋体" pitchFamily="2" charset="-122"/>
                  <a:cs typeface="Arial" pitchFamily="34" charset="0"/>
                </a:rPr>
                <a:t>4.5G License</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ubtitle 1"/>
          <p:cNvSpPr txBox="1">
            <a:spLocks/>
          </p:cNvSpPr>
          <p:nvPr/>
        </p:nvSpPr>
        <p:spPr>
          <a:xfrm>
            <a:off x="281940" y="-53340"/>
            <a:ext cx="9022080" cy="630217"/>
          </a:xfrm>
          <a:prstGeom prst="rect">
            <a:avLst/>
          </a:prstGeom>
        </p:spPr>
        <p:txBody>
          <a:bodyPr vert="horz" wrap="square" lIns="0" tIns="40060" rIns="80121" bIns="40060" numCol="1" anchor="ctr" anchorCtr="0" compatLnSpc="1">
            <a:prstTxWarp prst="textNoShape">
              <a:avLst/>
            </a:prstTxWarp>
            <a:noAutofit/>
          </a:bodyPr>
          <a:lstStyle/>
          <a:p>
            <a:pPr lvl="0" defTabSz="601086"/>
            <a:r>
              <a:rPr lang="en-US" altLang="zh-CN" sz="2400" b="1" kern="0" dirty="0" smtClean="0">
                <a:latin typeface="Arial" pitchFamily="34" charset="0"/>
                <a:ea typeface="微软雅黑" pitchFamily="34" charset="-122"/>
                <a:cs typeface="Arial" pitchFamily="34" charset="0"/>
              </a:rPr>
              <a:t>Country-Wide 3G Realize UA Universal Internet Connection</a:t>
            </a:r>
            <a:endParaRPr lang="en-US" altLang="zh-CN" sz="2400" b="1" kern="0" dirty="0" smtClean="0">
              <a:latin typeface="Arial" pitchFamily="34" charset="0"/>
              <a:ea typeface="微软雅黑" pitchFamily="34" charset="-122"/>
              <a:cs typeface="Arial" pitchFamily="34" charset="0"/>
              <a:sym typeface="Huawei Script Regular" pitchFamily="50" charset="0"/>
            </a:endParaRPr>
          </a:p>
        </p:txBody>
      </p:sp>
      <p:sp>
        <p:nvSpPr>
          <p:cNvPr id="47" name="Rectangle 46"/>
          <p:cNvSpPr/>
          <p:nvPr/>
        </p:nvSpPr>
        <p:spPr>
          <a:xfrm>
            <a:off x="144780" y="1418005"/>
            <a:ext cx="4023360" cy="1061829"/>
          </a:xfrm>
          <a:prstGeom prst="rect">
            <a:avLst/>
          </a:prstGeom>
        </p:spPr>
        <p:txBody>
          <a:bodyPr wrap="square">
            <a:spAutoFit/>
          </a:bodyPr>
          <a:lstStyle/>
          <a:p>
            <a:pPr defTabSz="601086" eaLnBrk="0" hangingPunct="0">
              <a:lnSpc>
                <a:spcPct val="150000"/>
              </a:lnSpc>
              <a:buFont typeface="Wingdings" pitchFamily="2" charset="2"/>
              <a:buChar char="Ø"/>
            </a:pPr>
            <a:r>
              <a:rPr lang="en-US" altLang="en-US" sz="1400" b="1" dirty="0" smtClean="0">
                <a:latin typeface="Arial" pitchFamily="34" charset="0"/>
                <a:ea typeface="微软雅黑" pitchFamily="34" charset="-122"/>
                <a:cs typeface="Arial" pitchFamily="34" charset="0"/>
              </a:rPr>
              <a:t>Cover Ukraine Cities </a:t>
            </a:r>
            <a:r>
              <a:rPr lang="en-US" altLang="en-US" sz="1400" b="1" dirty="0" smtClean="0">
                <a:solidFill>
                  <a:srgbClr val="C00000"/>
                </a:solidFill>
                <a:latin typeface="Arial" pitchFamily="34" charset="0"/>
                <a:ea typeface="微软雅黑" pitchFamily="34" charset="-122"/>
                <a:cs typeface="Arial" pitchFamily="34" charset="0"/>
              </a:rPr>
              <a:t>Urban and Towns </a:t>
            </a:r>
          </a:p>
          <a:p>
            <a:pPr defTabSz="601086" eaLnBrk="0" hangingPunct="0">
              <a:lnSpc>
                <a:spcPct val="150000"/>
              </a:lnSpc>
              <a:buFont typeface="Wingdings" pitchFamily="2" charset="2"/>
              <a:buChar char="Ø"/>
            </a:pPr>
            <a:r>
              <a:rPr lang="en-US" altLang="en-US" sz="1400" b="1" dirty="0" smtClean="0">
                <a:latin typeface="Arial" pitchFamily="34" charset="0"/>
                <a:ea typeface="微软雅黑" pitchFamily="34" charset="-122"/>
                <a:cs typeface="Arial" pitchFamily="34" charset="0"/>
              </a:rPr>
              <a:t>Cover </a:t>
            </a:r>
            <a:r>
              <a:rPr lang="en-US" altLang="en-US" sz="1400" b="1" dirty="0" smtClean="0">
                <a:solidFill>
                  <a:srgbClr val="C00000"/>
                </a:solidFill>
                <a:latin typeface="Arial" pitchFamily="34" charset="0"/>
                <a:ea typeface="微软雅黑" pitchFamily="34" charset="-122"/>
                <a:cs typeface="Arial" pitchFamily="34" charset="0"/>
              </a:rPr>
              <a:t>65% Population  and 18% Territory</a:t>
            </a:r>
          </a:p>
          <a:p>
            <a:pPr defTabSz="601086" eaLnBrk="0" hangingPunct="0">
              <a:lnSpc>
                <a:spcPct val="150000"/>
              </a:lnSpc>
              <a:buFont typeface="Wingdings" pitchFamily="2" charset="2"/>
              <a:buChar char="Ø"/>
            </a:pPr>
            <a:r>
              <a:rPr lang="en-US" altLang="zh-CN" sz="1400" b="1" dirty="0" smtClean="0">
                <a:solidFill>
                  <a:srgbClr val="C00000"/>
                </a:solidFill>
                <a:latin typeface="Arial" pitchFamily="34" charset="0"/>
                <a:ea typeface="微软雅黑" pitchFamily="34" charset="-122"/>
                <a:cs typeface="Arial" pitchFamily="34" charset="0"/>
              </a:rPr>
              <a:t>Indoor 3G Coverage is not feel good</a:t>
            </a:r>
          </a:p>
        </p:txBody>
      </p:sp>
      <p:sp>
        <p:nvSpPr>
          <p:cNvPr id="52" name="Rectangle 51"/>
          <p:cNvSpPr/>
          <p:nvPr/>
        </p:nvSpPr>
        <p:spPr>
          <a:xfrm>
            <a:off x="4381500" y="1440865"/>
            <a:ext cx="4764088" cy="1061829"/>
          </a:xfrm>
          <a:prstGeom prst="rect">
            <a:avLst/>
          </a:prstGeom>
        </p:spPr>
        <p:txBody>
          <a:bodyPr wrap="square">
            <a:spAutoFit/>
          </a:bodyPr>
          <a:lstStyle/>
          <a:p>
            <a:pPr defTabSz="601086" eaLnBrk="0" hangingPunct="0">
              <a:lnSpc>
                <a:spcPct val="150000"/>
              </a:lnSpc>
              <a:buFont typeface="Wingdings" pitchFamily="2" charset="2"/>
              <a:buChar char="Ø"/>
            </a:pPr>
            <a:r>
              <a:rPr lang="en-US" altLang="en-US" sz="1400" b="1" dirty="0" smtClean="0">
                <a:latin typeface="Arial" pitchFamily="34" charset="0"/>
                <a:ea typeface="微软雅黑" pitchFamily="34" charset="-122"/>
                <a:cs typeface="Arial" pitchFamily="34" charset="0"/>
              </a:rPr>
              <a:t>Rest</a:t>
            </a:r>
            <a:r>
              <a:rPr lang="en-US" altLang="en-US" sz="1400" b="1" dirty="0" smtClean="0">
                <a:solidFill>
                  <a:srgbClr val="C00000"/>
                </a:solidFill>
                <a:latin typeface="Arial" pitchFamily="34" charset="0"/>
                <a:ea typeface="微软雅黑" pitchFamily="34" charset="-122"/>
                <a:cs typeface="Arial" pitchFamily="34" charset="0"/>
              </a:rPr>
              <a:t> 40% Ukraine Residents </a:t>
            </a:r>
            <a:r>
              <a:rPr lang="en-US" altLang="en-US" sz="1400" b="1" dirty="0" smtClean="0">
                <a:solidFill>
                  <a:schemeClr val="accent4"/>
                </a:solidFill>
                <a:latin typeface="Arial" pitchFamily="34" charset="0"/>
                <a:ea typeface="微软雅黑" pitchFamily="34" charset="-122"/>
                <a:cs typeface="Arial" pitchFamily="34" charset="0"/>
              </a:rPr>
              <a:t>lives  in Rural</a:t>
            </a:r>
          </a:p>
          <a:p>
            <a:pPr defTabSz="601086" eaLnBrk="0" hangingPunct="0">
              <a:lnSpc>
                <a:spcPct val="150000"/>
              </a:lnSpc>
              <a:buFont typeface="Wingdings" pitchFamily="2" charset="2"/>
              <a:buChar char="Ø"/>
            </a:pPr>
            <a:r>
              <a:rPr lang="en-US" altLang="en-US" sz="1400" b="1" dirty="0" smtClean="0">
                <a:solidFill>
                  <a:schemeClr val="accent4"/>
                </a:solidFill>
                <a:latin typeface="Arial" pitchFamily="34" charset="0"/>
                <a:ea typeface="微软雅黑" pitchFamily="34" charset="-122"/>
                <a:cs typeface="Arial" pitchFamily="34" charset="0"/>
              </a:rPr>
              <a:t>Enhance Indoor Coverage </a:t>
            </a:r>
            <a:endParaRPr lang="en-US" altLang="zh-CN" sz="1400" b="1" dirty="0" smtClean="0">
              <a:solidFill>
                <a:schemeClr val="accent4"/>
              </a:solidFill>
              <a:latin typeface="Arial" pitchFamily="34" charset="0"/>
              <a:ea typeface="微软雅黑" pitchFamily="34" charset="-122"/>
              <a:cs typeface="Arial" pitchFamily="34" charset="0"/>
            </a:endParaRPr>
          </a:p>
          <a:p>
            <a:pPr defTabSz="601086" eaLnBrk="0" hangingPunct="0">
              <a:lnSpc>
                <a:spcPct val="150000"/>
              </a:lnSpc>
              <a:buFont typeface="Wingdings" pitchFamily="2" charset="2"/>
              <a:buChar char="Ø"/>
            </a:pPr>
            <a:r>
              <a:rPr lang="en-US" altLang="en-US" sz="1400" b="1" dirty="0" smtClean="0">
                <a:solidFill>
                  <a:schemeClr val="accent4"/>
                </a:solidFill>
                <a:latin typeface="Arial" pitchFamily="34" charset="0"/>
                <a:ea typeface="微软雅黑" pitchFamily="34" charset="-122"/>
                <a:cs typeface="Arial" pitchFamily="34" charset="0"/>
              </a:rPr>
              <a:t>Additional </a:t>
            </a:r>
            <a:r>
              <a:rPr lang="en-US" altLang="en-US" sz="1400" b="1" dirty="0" smtClean="0">
                <a:solidFill>
                  <a:srgbClr val="C00000"/>
                </a:solidFill>
                <a:latin typeface="Arial" pitchFamily="34" charset="0"/>
                <a:ea typeface="微软雅黑" pitchFamily="34" charset="-122"/>
                <a:cs typeface="Arial" pitchFamily="34" charset="0"/>
              </a:rPr>
              <a:t>70% </a:t>
            </a:r>
            <a:r>
              <a:rPr lang="en-US" altLang="en-US" sz="1400" b="1" dirty="0" smtClean="0">
                <a:solidFill>
                  <a:schemeClr val="accent4"/>
                </a:solidFill>
                <a:latin typeface="Arial" pitchFamily="34" charset="0"/>
                <a:ea typeface="微软雅黑" pitchFamily="34" charset="-122"/>
                <a:cs typeface="Arial" pitchFamily="34" charset="0"/>
              </a:rPr>
              <a:t>Ukraine </a:t>
            </a:r>
            <a:r>
              <a:rPr lang="en-US" altLang="en-US" sz="1400" b="1" dirty="0" smtClean="0">
                <a:solidFill>
                  <a:srgbClr val="C00000"/>
                </a:solidFill>
                <a:latin typeface="Arial" pitchFamily="34" charset="0"/>
                <a:ea typeface="微软雅黑" pitchFamily="34" charset="-122"/>
                <a:cs typeface="Arial" pitchFamily="34" charset="0"/>
              </a:rPr>
              <a:t>Territory</a:t>
            </a:r>
            <a:endParaRPr lang="en-US" altLang="en-US" sz="1400" b="1" dirty="0" smtClean="0">
              <a:solidFill>
                <a:schemeClr val="accent4"/>
              </a:solidFill>
              <a:latin typeface="Arial" pitchFamily="34" charset="0"/>
              <a:ea typeface="微软雅黑" pitchFamily="34" charset="-122"/>
              <a:cs typeface="Arial" pitchFamily="34" charset="0"/>
            </a:endParaRPr>
          </a:p>
        </p:txBody>
      </p:sp>
      <p:sp>
        <p:nvSpPr>
          <p:cNvPr id="70" name="Rectangle 69"/>
          <p:cNvSpPr/>
          <p:nvPr/>
        </p:nvSpPr>
        <p:spPr>
          <a:xfrm>
            <a:off x="1500692" y="421124"/>
            <a:ext cx="1164101" cy="584775"/>
          </a:xfrm>
          <a:prstGeom prst="rect">
            <a:avLst/>
          </a:prstGeom>
        </p:spPr>
        <p:txBody>
          <a:bodyPr wrap="none">
            <a:spAutoFit/>
          </a:bodyPr>
          <a:lstStyle/>
          <a:p>
            <a:r>
              <a:rPr lang="en-US" altLang="en-US" sz="3200" b="1" dirty="0" smtClean="0">
                <a:solidFill>
                  <a:srgbClr val="0070C0"/>
                </a:solidFill>
                <a:latin typeface="Arial" pitchFamily="34" charset="0"/>
                <a:ea typeface="微软雅黑" pitchFamily="34" charset="-122"/>
                <a:cs typeface="Arial" pitchFamily="34" charset="0"/>
              </a:rPr>
              <a:t>Now </a:t>
            </a:r>
            <a:endParaRPr lang="en-US" sz="3200" dirty="0">
              <a:solidFill>
                <a:srgbClr val="0070C0"/>
              </a:solidFill>
              <a:latin typeface="Arial" pitchFamily="34" charset="0"/>
              <a:cs typeface="Arial" pitchFamily="34" charset="0"/>
            </a:endParaRPr>
          </a:p>
        </p:txBody>
      </p:sp>
      <p:sp>
        <p:nvSpPr>
          <p:cNvPr id="71" name="Rectangle 70"/>
          <p:cNvSpPr/>
          <p:nvPr/>
        </p:nvSpPr>
        <p:spPr>
          <a:xfrm>
            <a:off x="5600252" y="459224"/>
            <a:ext cx="2044149" cy="523220"/>
          </a:xfrm>
          <a:prstGeom prst="rect">
            <a:avLst/>
          </a:prstGeom>
        </p:spPr>
        <p:txBody>
          <a:bodyPr wrap="none">
            <a:spAutoFit/>
          </a:bodyPr>
          <a:lstStyle/>
          <a:p>
            <a:r>
              <a:rPr lang="en-US" altLang="en-US" sz="2800" b="1" dirty="0" smtClean="0">
                <a:solidFill>
                  <a:srgbClr val="0070C0"/>
                </a:solidFill>
                <a:latin typeface="Arial" pitchFamily="34" charset="0"/>
                <a:ea typeface="微软雅黑" pitchFamily="34" charset="-122"/>
                <a:cs typeface="Arial" pitchFamily="34" charset="0"/>
              </a:rPr>
              <a:t>Next Steps</a:t>
            </a:r>
          </a:p>
        </p:txBody>
      </p:sp>
      <p:sp>
        <p:nvSpPr>
          <p:cNvPr id="72" name="Rectangle 71"/>
          <p:cNvSpPr/>
          <p:nvPr/>
        </p:nvSpPr>
        <p:spPr>
          <a:xfrm>
            <a:off x="4648200" y="1007865"/>
            <a:ext cx="4091940" cy="507831"/>
          </a:xfrm>
          <a:prstGeom prst="rect">
            <a:avLst/>
          </a:prstGeom>
          <a:solidFill>
            <a:schemeClr val="accent6">
              <a:lumMod val="20000"/>
              <a:lumOff val="80000"/>
            </a:schemeClr>
          </a:solidFill>
        </p:spPr>
        <p:txBody>
          <a:bodyPr wrap="square">
            <a:spAutoFit/>
          </a:bodyPr>
          <a:lstStyle/>
          <a:p>
            <a:pPr lvl="0" algn="ctr" defTabSz="601086" eaLnBrk="0" hangingPunct="0">
              <a:lnSpc>
                <a:spcPct val="150000"/>
              </a:lnSpc>
              <a:defRPr/>
            </a:pPr>
            <a:r>
              <a:rPr lang="en-US" altLang="zh-CN" b="1" dirty="0" smtClean="0">
                <a:latin typeface="Arial" pitchFamily="34" charset="0"/>
                <a:ea typeface="微软雅黑" pitchFamily="34" charset="-122"/>
                <a:cs typeface="Arial" pitchFamily="34" charset="0"/>
                <a:sym typeface="Huawei Script Regular" pitchFamily="50" charset="0"/>
              </a:rPr>
              <a:t>3G: MBB Foundation Network</a:t>
            </a:r>
          </a:p>
        </p:txBody>
      </p:sp>
      <p:sp>
        <p:nvSpPr>
          <p:cNvPr id="73" name="右箭头 10"/>
          <p:cNvSpPr/>
          <p:nvPr/>
        </p:nvSpPr>
        <p:spPr>
          <a:xfrm>
            <a:off x="4137660" y="510540"/>
            <a:ext cx="601980" cy="495300"/>
          </a:xfrm>
          <a:prstGeom prst="rightArrow">
            <a:avLst>
              <a:gd name="adj1" fmla="val 50000"/>
              <a:gd name="adj2" fmla="val 76901"/>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73" tIns="34286" rIns="68573" bIns="34286" numCol="1" spcCol="0" rtlCol="0" fromWordArt="0" anchor="ctr" anchorCtr="0" forceAA="0" compatLnSpc="1">
            <a:prstTxWarp prst="textNoShape">
              <a:avLst/>
            </a:prstTxWarp>
            <a:noAutofit/>
          </a:bodyPr>
          <a:lstStyle/>
          <a:p>
            <a:pPr algn="ctr">
              <a:buClr>
                <a:srgbClr val="CC9900"/>
              </a:buClr>
              <a:buFont typeface="Wingdings" pitchFamily="2" charset="2"/>
              <a:buChar char="n"/>
            </a:pPr>
            <a:endParaRPr lang="zh-CN" altLang="en-US"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4" name="Rectangle 73"/>
          <p:cNvSpPr/>
          <p:nvPr/>
        </p:nvSpPr>
        <p:spPr>
          <a:xfrm>
            <a:off x="203722" y="999575"/>
            <a:ext cx="3880598" cy="507831"/>
          </a:xfrm>
          <a:prstGeom prst="rect">
            <a:avLst/>
          </a:prstGeom>
          <a:solidFill>
            <a:schemeClr val="accent6">
              <a:lumMod val="20000"/>
              <a:lumOff val="80000"/>
            </a:schemeClr>
          </a:solidFill>
        </p:spPr>
        <p:txBody>
          <a:bodyPr wrap="square">
            <a:spAutoFit/>
          </a:bodyPr>
          <a:lstStyle/>
          <a:p>
            <a:pPr algn="ctr" defTabSz="601086" eaLnBrk="0" hangingPunct="0">
              <a:lnSpc>
                <a:spcPct val="150000"/>
              </a:lnSpc>
              <a:defRPr/>
            </a:pPr>
            <a:r>
              <a:rPr lang="en-US" altLang="en-US" b="1" dirty="0" smtClean="0">
                <a:latin typeface="Arial" pitchFamily="34" charset="0"/>
                <a:ea typeface="微软雅黑" pitchFamily="34" charset="-122"/>
                <a:cs typeface="Arial" pitchFamily="34" charset="0"/>
                <a:sym typeface="Huawei Script Regular" pitchFamily="50" charset="0"/>
              </a:rPr>
              <a:t>3G: Partial</a:t>
            </a:r>
            <a:r>
              <a:rPr lang="en-US" altLang="zh-CN" b="1" dirty="0" smtClean="0">
                <a:latin typeface="Arial" pitchFamily="34" charset="0"/>
                <a:ea typeface="微软雅黑" pitchFamily="34" charset="-122"/>
                <a:cs typeface="Arial" pitchFamily="34" charset="0"/>
                <a:sym typeface="Huawei Script Regular" pitchFamily="50" charset="0"/>
              </a:rPr>
              <a:t> MBB Network</a:t>
            </a:r>
            <a:endParaRPr lang="en-US" altLang="en-US" b="1" dirty="0" smtClean="0">
              <a:latin typeface="Arial" pitchFamily="34" charset="0"/>
              <a:ea typeface="微软雅黑" pitchFamily="34" charset="-122"/>
              <a:cs typeface="Arial" pitchFamily="34" charset="0"/>
              <a:sym typeface="Huawei Script Regular" pitchFamily="50" charset="0"/>
            </a:endParaRPr>
          </a:p>
        </p:txBody>
      </p:sp>
      <p:grpSp>
        <p:nvGrpSpPr>
          <p:cNvPr id="2" name="Group 56"/>
          <p:cNvGrpSpPr/>
          <p:nvPr/>
        </p:nvGrpSpPr>
        <p:grpSpPr>
          <a:xfrm>
            <a:off x="6545580" y="3848100"/>
            <a:ext cx="2072640" cy="991907"/>
            <a:chOff x="1897380" y="4091940"/>
            <a:chExt cx="2072640" cy="991907"/>
          </a:xfrm>
        </p:grpSpPr>
        <p:sp>
          <p:nvSpPr>
            <p:cNvPr id="58" name="Rounded Rectangle 57"/>
            <p:cNvSpPr/>
            <p:nvPr/>
          </p:nvSpPr>
          <p:spPr>
            <a:xfrm>
              <a:off x="2391335" y="4465319"/>
              <a:ext cx="437572" cy="21761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a typeface="微软雅黑" pitchFamily="34" charset="-122"/>
                <a:cs typeface="Arial" pitchFamily="34" charset="0"/>
              </a:endParaRPr>
            </a:p>
          </p:txBody>
        </p:sp>
        <p:sp>
          <p:nvSpPr>
            <p:cNvPr id="59" name="Rounded Rectangle 58"/>
            <p:cNvSpPr/>
            <p:nvPr/>
          </p:nvSpPr>
          <p:spPr>
            <a:xfrm>
              <a:off x="3105284" y="4091940"/>
              <a:ext cx="464834" cy="6125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a typeface="微软雅黑" pitchFamily="34" charset="-122"/>
                <a:cs typeface="Arial" pitchFamily="34" charset="0"/>
              </a:endParaRPr>
            </a:p>
          </p:txBody>
        </p:sp>
        <p:sp>
          <p:nvSpPr>
            <p:cNvPr id="60" name="TextBox 44"/>
            <p:cNvSpPr txBox="1">
              <a:spLocks noChangeArrowheads="1"/>
            </p:cNvSpPr>
            <p:nvPr/>
          </p:nvSpPr>
          <p:spPr bwMode="auto">
            <a:xfrm>
              <a:off x="2340696" y="4429506"/>
              <a:ext cx="570143" cy="307777"/>
            </a:xfrm>
            <a:prstGeom prst="rect">
              <a:avLst/>
            </a:prstGeom>
            <a:noFill/>
            <a:ln w="9525">
              <a:noFill/>
              <a:miter lim="800000"/>
              <a:headEnd/>
              <a:tailEnd/>
            </a:ln>
          </p:spPr>
          <p:txBody>
            <a:bodyPr wrap="square">
              <a:spAutoFit/>
            </a:bodyPr>
            <a:lstStyle/>
            <a:p>
              <a:r>
                <a:rPr lang="en-US" sz="1400" b="1" dirty="0" smtClean="0">
                  <a:latin typeface="Arial" pitchFamily="34" charset="0"/>
                  <a:ea typeface="微软雅黑" pitchFamily="34" charset="-122"/>
                  <a:cs typeface="Arial" pitchFamily="34" charset="0"/>
                </a:rPr>
                <a:t>18</a:t>
              </a:r>
              <a:r>
                <a:rPr lang="en-US" altLang="zh-CN" sz="1400" b="1" dirty="0" smtClean="0">
                  <a:latin typeface="Arial" pitchFamily="34" charset="0"/>
                  <a:ea typeface="微软雅黑" pitchFamily="34" charset="-122"/>
                  <a:cs typeface="Arial" pitchFamily="34" charset="0"/>
                </a:rPr>
                <a:t>%</a:t>
              </a:r>
              <a:endParaRPr lang="en-US" sz="1400" b="1" dirty="0">
                <a:latin typeface="Arial" pitchFamily="34" charset="0"/>
                <a:ea typeface="微软雅黑" pitchFamily="34" charset="-122"/>
                <a:cs typeface="Arial" pitchFamily="34" charset="0"/>
              </a:endParaRPr>
            </a:p>
          </p:txBody>
        </p:sp>
        <p:sp>
          <p:nvSpPr>
            <p:cNvPr id="61" name="TextBox 45"/>
            <p:cNvSpPr txBox="1">
              <a:spLocks noChangeArrowheads="1"/>
            </p:cNvSpPr>
            <p:nvPr/>
          </p:nvSpPr>
          <p:spPr bwMode="auto">
            <a:xfrm>
              <a:off x="3078107" y="4130038"/>
              <a:ext cx="791311" cy="307777"/>
            </a:xfrm>
            <a:prstGeom prst="rect">
              <a:avLst/>
            </a:prstGeom>
            <a:noFill/>
            <a:ln w="9525">
              <a:noFill/>
              <a:miter lim="800000"/>
              <a:headEnd/>
              <a:tailEnd/>
            </a:ln>
          </p:spPr>
          <p:txBody>
            <a:bodyPr wrap="square">
              <a:spAutoFit/>
            </a:bodyPr>
            <a:lstStyle/>
            <a:p>
              <a:r>
                <a:rPr lang="en-US" altLang="zh-CN" sz="1400" b="1" dirty="0" smtClean="0">
                  <a:latin typeface="Arial" pitchFamily="34" charset="0"/>
                  <a:ea typeface="微软雅黑" pitchFamily="34" charset="-122"/>
                  <a:cs typeface="Arial" pitchFamily="34" charset="0"/>
                </a:rPr>
                <a:t>65%</a:t>
              </a:r>
              <a:endParaRPr lang="en-US" sz="1400" b="1" dirty="0">
                <a:latin typeface="Arial" pitchFamily="34" charset="0"/>
                <a:ea typeface="微软雅黑" pitchFamily="34" charset="-122"/>
                <a:cs typeface="Arial" pitchFamily="34" charset="0"/>
              </a:endParaRPr>
            </a:p>
          </p:txBody>
        </p:sp>
        <p:sp>
          <p:nvSpPr>
            <p:cNvPr id="62" name="副标题 1"/>
            <p:cNvSpPr txBox="1">
              <a:spLocks/>
            </p:cNvSpPr>
            <p:nvPr/>
          </p:nvSpPr>
          <p:spPr bwMode="auto">
            <a:xfrm>
              <a:off x="1897380" y="4696375"/>
              <a:ext cx="1409700" cy="372513"/>
            </a:xfrm>
            <a:prstGeom prst="rect">
              <a:avLst/>
            </a:prstGeom>
            <a:noFill/>
            <a:ln w="9525">
              <a:noFill/>
              <a:miter lim="800000"/>
              <a:headEnd/>
              <a:tailEnd/>
            </a:ln>
          </p:spPr>
          <p:txBody>
            <a:bodyPr/>
            <a:lstStyle/>
            <a:p>
              <a:pPr algn="ctr">
                <a:spcBef>
                  <a:spcPct val="20000"/>
                </a:spcBef>
              </a:pPr>
              <a:r>
                <a:rPr lang="en-US" altLang="zh-CN" sz="1100" dirty="0" smtClean="0">
                  <a:latin typeface="Arial" pitchFamily="34" charset="0"/>
                  <a:ea typeface="微软雅黑" pitchFamily="34" charset="-122"/>
                  <a:cs typeface="Arial" pitchFamily="34" charset="0"/>
                </a:rPr>
                <a:t>Geographic </a:t>
              </a:r>
            </a:p>
            <a:p>
              <a:pPr algn="ctr">
                <a:spcBef>
                  <a:spcPct val="20000"/>
                </a:spcBef>
              </a:pPr>
              <a:r>
                <a:rPr lang="en-US" altLang="zh-CN" sz="1100" dirty="0" smtClean="0">
                  <a:latin typeface="Arial" pitchFamily="34" charset="0"/>
                  <a:ea typeface="微软雅黑" pitchFamily="34" charset="-122"/>
                  <a:cs typeface="Arial" pitchFamily="34" charset="0"/>
                </a:rPr>
                <a:t>Coverage</a:t>
              </a:r>
            </a:p>
          </p:txBody>
        </p:sp>
        <p:sp>
          <p:nvSpPr>
            <p:cNvPr id="63" name="副标题 1"/>
            <p:cNvSpPr txBox="1">
              <a:spLocks/>
            </p:cNvSpPr>
            <p:nvPr/>
          </p:nvSpPr>
          <p:spPr bwMode="auto">
            <a:xfrm>
              <a:off x="2922145" y="4711333"/>
              <a:ext cx="1047875" cy="372514"/>
            </a:xfrm>
            <a:prstGeom prst="rect">
              <a:avLst/>
            </a:prstGeom>
            <a:noFill/>
            <a:ln w="9525">
              <a:noFill/>
              <a:miter lim="800000"/>
              <a:headEnd/>
              <a:tailEnd/>
            </a:ln>
          </p:spPr>
          <p:txBody>
            <a:bodyPr/>
            <a:lstStyle/>
            <a:p>
              <a:pPr algn="ctr">
                <a:spcBef>
                  <a:spcPct val="20000"/>
                </a:spcBef>
              </a:pPr>
              <a:r>
                <a:rPr lang="en-US" altLang="zh-CN" sz="1100" dirty="0" smtClean="0">
                  <a:latin typeface="Arial" pitchFamily="34" charset="0"/>
                  <a:ea typeface="微软雅黑" pitchFamily="34" charset="-122"/>
                  <a:cs typeface="Arial" pitchFamily="34" charset="0"/>
                </a:rPr>
                <a:t>Population coverage</a:t>
              </a:r>
              <a:endParaRPr lang="en-US" altLang="zh-CN" sz="1100" dirty="0">
                <a:latin typeface="Arial" pitchFamily="34" charset="0"/>
                <a:ea typeface="微软雅黑" pitchFamily="34" charset="-122"/>
                <a:cs typeface="Arial" pitchFamily="34" charset="0"/>
              </a:endParaRPr>
            </a:p>
          </p:txBody>
        </p:sp>
      </p:grpSp>
      <p:sp>
        <p:nvSpPr>
          <p:cNvPr id="65" name="Rectangle 64"/>
          <p:cNvSpPr/>
          <p:nvPr/>
        </p:nvSpPr>
        <p:spPr>
          <a:xfrm>
            <a:off x="7255122" y="3895844"/>
            <a:ext cx="458780" cy="338554"/>
          </a:xfrm>
          <a:prstGeom prst="rect">
            <a:avLst/>
          </a:prstGeom>
        </p:spPr>
        <p:txBody>
          <a:bodyPr wrap="none">
            <a:spAutoFit/>
          </a:bodyPr>
          <a:lstStyle/>
          <a:p>
            <a:pPr lvl="0" eaLnBrk="0" hangingPunct="0">
              <a:defRPr/>
            </a:pPr>
            <a:r>
              <a:rPr lang="en-US" altLang="zh-CN" sz="1600" b="1" kern="0" dirty="0" smtClean="0">
                <a:solidFill>
                  <a:srgbClr val="C00000"/>
                </a:solidFill>
                <a:latin typeface="Arial" pitchFamily="34" charset="0"/>
                <a:cs typeface="Arial" pitchFamily="34" charset="0"/>
              </a:rPr>
              <a:t>3G</a:t>
            </a:r>
          </a:p>
        </p:txBody>
      </p:sp>
      <p:sp>
        <p:nvSpPr>
          <p:cNvPr id="66" name="矩形 322"/>
          <p:cNvSpPr/>
          <p:nvPr/>
        </p:nvSpPr>
        <p:spPr>
          <a:xfrm>
            <a:off x="3581400" y="4423999"/>
            <a:ext cx="1135380" cy="500109"/>
          </a:xfrm>
          <a:prstGeom prst="rect">
            <a:avLst/>
          </a:prstGeom>
          <a:solidFill>
            <a:srgbClr val="00B0F0"/>
          </a:solidFill>
          <a:ln w="28575">
            <a:noFill/>
          </a:ln>
        </p:spPr>
        <p:txBody>
          <a:bodyPr wrap="square" lIns="68553" tIns="34276" rIns="68553" bIns="34276">
            <a:spAutoFit/>
          </a:bodyPr>
          <a:lstStyle/>
          <a:p>
            <a:pPr algn="ctr" defTabSz="914225" fontAlgn="auto">
              <a:spcBef>
                <a:spcPts val="0"/>
              </a:spcBef>
              <a:spcAft>
                <a:spcPts val="0"/>
              </a:spcAft>
            </a:pPr>
            <a:r>
              <a:rPr lang="en-US" altLang="zh-CN" sz="1400" b="1" dirty="0" smtClean="0">
                <a:solidFill>
                  <a:schemeClr val="bg1"/>
                </a:solidFill>
                <a:latin typeface="Arial" pitchFamily="34" charset="0"/>
                <a:ea typeface="微软雅黑" pitchFamily="34" charset="-122"/>
                <a:cs typeface="Arial" pitchFamily="34" charset="0"/>
              </a:rPr>
              <a:t>42.7M </a:t>
            </a:r>
          </a:p>
          <a:p>
            <a:pPr algn="ctr" defTabSz="914225" fontAlgn="auto">
              <a:spcBef>
                <a:spcPts val="0"/>
              </a:spcBef>
              <a:spcAft>
                <a:spcPts val="0"/>
              </a:spcAft>
            </a:pPr>
            <a:r>
              <a:rPr lang="en-US" altLang="zh-CN" sz="1400" b="1" dirty="0" smtClean="0">
                <a:solidFill>
                  <a:schemeClr val="bg1"/>
                </a:solidFill>
                <a:latin typeface="Arial" pitchFamily="34" charset="0"/>
                <a:ea typeface="微软雅黑" pitchFamily="34" charset="-122"/>
                <a:cs typeface="Arial" pitchFamily="34" charset="0"/>
              </a:rPr>
              <a:t>Population</a:t>
            </a:r>
          </a:p>
        </p:txBody>
      </p:sp>
      <p:sp>
        <p:nvSpPr>
          <p:cNvPr id="67" name="矩形 322"/>
          <p:cNvSpPr/>
          <p:nvPr/>
        </p:nvSpPr>
        <p:spPr>
          <a:xfrm>
            <a:off x="1181100" y="4431619"/>
            <a:ext cx="1098868" cy="500109"/>
          </a:xfrm>
          <a:prstGeom prst="rect">
            <a:avLst/>
          </a:prstGeom>
          <a:solidFill>
            <a:srgbClr val="00B0F0"/>
          </a:solidFill>
        </p:spPr>
        <p:txBody>
          <a:bodyPr wrap="square" lIns="68553" tIns="34276" rIns="68553" bIns="34276">
            <a:spAutoFit/>
          </a:bodyPr>
          <a:lstStyle/>
          <a:p>
            <a:pPr algn="ctr" defTabSz="914225" fontAlgn="auto">
              <a:spcBef>
                <a:spcPts val="0"/>
              </a:spcBef>
              <a:spcAft>
                <a:spcPts val="0"/>
              </a:spcAft>
            </a:pPr>
            <a:r>
              <a:rPr lang="en-US" altLang="zh-CN" sz="1400" b="1" dirty="0" smtClean="0">
                <a:solidFill>
                  <a:schemeClr val="bg1"/>
                </a:solidFill>
                <a:latin typeface="Arial" pitchFamily="34" charset="0"/>
                <a:ea typeface="微软雅黑" pitchFamily="34" charset="-122"/>
                <a:cs typeface="Arial" pitchFamily="34" charset="0"/>
              </a:rPr>
              <a:t>56M </a:t>
            </a:r>
          </a:p>
          <a:p>
            <a:pPr algn="ctr" defTabSz="914225" fontAlgn="auto">
              <a:spcBef>
                <a:spcPts val="0"/>
              </a:spcBef>
              <a:spcAft>
                <a:spcPts val="0"/>
              </a:spcAft>
            </a:pPr>
            <a:r>
              <a:rPr lang="en-US" altLang="zh-CN" sz="1400" b="1" dirty="0" smtClean="0">
                <a:solidFill>
                  <a:schemeClr val="bg1"/>
                </a:solidFill>
                <a:latin typeface="Arial" pitchFamily="34" charset="0"/>
                <a:ea typeface="微软雅黑" pitchFamily="34" charset="-122"/>
                <a:cs typeface="Arial" pitchFamily="34" charset="0"/>
              </a:rPr>
              <a:t>2G Subs</a:t>
            </a:r>
          </a:p>
        </p:txBody>
      </p:sp>
      <p:sp>
        <p:nvSpPr>
          <p:cNvPr id="68" name="矩形 322"/>
          <p:cNvSpPr/>
          <p:nvPr/>
        </p:nvSpPr>
        <p:spPr>
          <a:xfrm>
            <a:off x="2331720" y="4423999"/>
            <a:ext cx="1152208" cy="500109"/>
          </a:xfrm>
          <a:prstGeom prst="rect">
            <a:avLst/>
          </a:prstGeom>
          <a:solidFill>
            <a:schemeClr val="accent1"/>
          </a:solidFill>
        </p:spPr>
        <p:txBody>
          <a:bodyPr wrap="square" lIns="68553" tIns="34276" rIns="68553" bIns="34276">
            <a:spAutoFit/>
          </a:bodyPr>
          <a:lstStyle/>
          <a:p>
            <a:pPr algn="ctr" defTabSz="914225" fontAlgn="auto">
              <a:spcBef>
                <a:spcPts val="0"/>
              </a:spcBef>
              <a:spcAft>
                <a:spcPts val="0"/>
              </a:spcAft>
            </a:pPr>
            <a:r>
              <a:rPr lang="en-US" altLang="zh-CN" sz="1400" b="1" dirty="0" smtClean="0">
                <a:solidFill>
                  <a:srgbClr val="C00000"/>
                </a:solidFill>
                <a:latin typeface="Arial" pitchFamily="34" charset="0"/>
                <a:ea typeface="微软雅黑" pitchFamily="34" charset="-122"/>
                <a:cs typeface="Arial" pitchFamily="34" charset="0"/>
              </a:rPr>
              <a:t>19.8M </a:t>
            </a:r>
          </a:p>
          <a:p>
            <a:pPr algn="ctr" defTabSz="914225" fontAlgn="auto">
              <a:spcBef>
                <a:spcPts val="0"/>
              </a:spcBef>
              <a:spcAft>
                <a:spcPts val="0"/>
              </a:spcAft>
            </a:pPr>
            <a:r>
              <a:rPr lang="en-US" altLang="zh-CN" sz="1400" b="1" dirty="0" smtClean="0">
                <a:solidFill>
                  <a:srgbClr val="C00000"/>
                </a:solidFill>
                <a:latin typeface="Arial" pitchFamily="34" charset="0"/>
                <a:ea typeface="微软雅黑" pitchFamily="34" charset="-122"/>
                <a:cs typeface="Arial" pitchFamily="34" charset="0"/>
              </a:rPr>
              <a:t>3G Subs</a:t>
            </a:r>
          </a:p>
        </p:txBody>
      </p:sp>
      <p:sp>
        <p:nvSpPr>
          <p:cNvPr id="69" name="Rectangle 68"/>
          <p:cNvSpPr/>
          <p:nvPr/>
        </p:nvSpPr>
        <p:spPr>
          <a:xfrm>
            <a:off x="291628" y="4086344"/>
            <a:ext cx="1043877" cy="369332"/>
          </a:xfrm>
          <a:prstGeom prst="rect">
            <a:avLst/>
          </a:prstGeom>
        </p:spPr>
        <p:txBody>
          <a:bodyPr wrap="none">
            <a:spAutoFit/>
          </a:bodyPr>
          <a:lstStyle/>
          <a:p>
            <a:pPr algn="ctr">
              <a:spcBef>
                <a:spcPct val="20000"/>
              </a:spcBef>
            </a:pPr>
            <a:r>
              <a:rPr lang="en-US" altLang="zh-CN" b="1" u="sng" dirty="0" smtClean="0">
                <a:solidFill>
                  <a:srgbClr val="FF0000"/>
                </a:solidFill>
                <a:latin typeface="Arial" pitchFamily="34" charset="0"/>
                <a:ea typeface="微软雅黑" pitchFamily="34" charset="-122"/>
                <a:cs typeface="Arial" pitchFamily="34" charset="0"/>
              </a:rPr>
              <a:t>(2017/3)</a:t>
            </a:r>
          </a:p>
        </p:txBody>
      </p:sp>
      <p:sp>
        <p:nvSpPr>
          <p:cNvPr id="75" name="Rectangle 74"/>
          <p:cNvSpPr/>
          <p:nvPr/>
        </p:nvSpPr>
        <p:spPr>
          <a:xfrm>
            <a:off x="1854633" y="3963071"/>
            <a:ext cx="3005951" cy="369332"/>
          </a:xfrm>
          <a:prstGeom prst="rect">
            <a:avLst/>
          </a:prstGeom>
        </p:spPr>
        <p:txBody>
          <a:bodyPr wrap="none">
            <a:spAutoFit/>
          </a:bodyPr>
          <a:lstStyle/>
          <a:p>
            <a:r>
              <a:rPr lang="en-US" altLang="zh-CN" b="1" kern="0" dirty="0" smtClean="0">
                <a:solidFill>
                  <a:srgbClr val="C00000"/>
                </a:solidFill>
                <a:latin typeface="Arial" pitchFamily="34" charset="0"/>
                <a:cs typeface="Arial" pitchFamily="34" charset="0"/>
              </a:rPr>
              <a:t>46% 3G MBB </a:t>
            </a:r>
            <a:r>
              <a:rPr lang="en-US" altLang="zh-CN" b="1" kern="0" dirty="0" smtClean="0">
                <a:solidFill>
                  <a:srgbClr val="C00000"/>
                </a:solidFill>
                <a:latin typeface="Arial" pitchFamily="34" charset="0"/>
                <a:cs typeface="Arial" pitchFamily="34" charset="0"/>
                <a:sym typeface="Huawei Script Regular" pitchFamily="50" charset="0"/>
              </a:rPr>
              <a:t>Penetration</a:t>
            </a:r>
            <a:r>
              <a:rPr lang="en-US" altLang="zh-CN" b="1" kern="0" dirty="0" smtClean="0">
                <a:solidFill>
                  <a:srgbClr val="C00000"/>
                </a:solidFill>
                <a:latin typeface="Arial" pitchFamily="34" charset="0"/>
                <a:cs typeface="Arial" pitchFamily="34" charset="0"/>
              </a:rPr>
              <a:t> </a:t>
            </a:r>
          </a:p>
        </p:txBody>
      </p:sp>
      <p:sp>
        <p:nvSpPr>
          <p:cNvPr id="76" name="Rounded Rectangle 75"/>
          <p:cNvSpPr/>
          <p:nvPr/>
        </p:nvSpPr>
        <p:spPr bwMode="auto">
          <a:xfrm>
            <a:off x="205740" y="3657600"/>
            <a:ext cx="8625840" cy="1403668"/>
          </a:xfrm>
          <a:prstGeom prst="roundRect">
            <a:avLst/>
          </a:prstGeom>
          <a:noFill/>
          <a:ln w="12700">
            <a:solidFill>
              <a:srgbClr val="66CCFF"/>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Box 76"/>
          <p:cNvSpPr txBox="1"/>
          <p:nvPr/>
        </p:nvSpPr>
        <p:spPr bwMode="auto">
          <a:xfrm>
            <a:off x="0" y="3779520"/>
            <a:ext cx="2063432" cy="369332"/>
          </a:xfrm>
          <a:prstGeom prst="rect">
            <a:avLst/>
          </a:prstGeom>
          <a:noFill/>
          <a:ln w="9525">
            <a:noFill/>
            <a:miter lim="800000"/>
            <a:headEnd/>
            <a:tailEnd/>
          </a:ln>
        </p:spPr>
        <p:txBody>
          <a:bodyPr wrap="square" rtlCol="0">
            <a:spAutoFit/>
          </a:bodyPr>
          <a:lstStyle/>
          <a:p>
            <a:pPr algn="ctr">
              <a:spcBef>
                <a:spcPct val="20000"/>
              </a:spcBef>
              <a:buClr>
                <a:schemeClr val="tx1">
                  <a:lumMod val="50000"/>
                  <a:lumOff val="50000"/>
                </a:schemeClr>
              </a:buClr>
              <a:buSzPct val="60000"/>
            </a:pPr>
            <a:r>
              <a:rPr lang="en-US" altLang="zh-CN" b="1" u="sng" dirty="0" smtClean="0">
                <a:solidFill>
                  <a:srgbClr val="FF0000"/>
                </a:solidFill>
                <a:latin typeface="Arial" pitchFamily="34" charset="0"/>
                <a:ea typeface="微软雅黑" pitchFamily="34" charset="-122"/>
                <a:cs typeface="Arial" pitchFamily="34" charset="0"/>
              </a:rPr>
              <a:t>Ukraine Status</a:t>
            </a:r>
            <a:endParaRPr lang="en-US" altLang="zh-CN" b="1" u="sng" dirty="0">
              <a:solidFill>
                <a:srgbClr val="FF0000"/>
              </a:solidFill>
              <a:latin typeface="Arial" pitchFamily="34" charset="0"/>
              <a:ea typeface="微软雅黑" pitchFamily="34" charset="-122"/>
              <a:cs typeface="Arial" pitchFamily="34" charset="0"/>
            </a:endParaRPr>
          </a:p>
        </p:txBody>
      </p:sp>
      <p:grpSp>
        <p:nvGrpSpPr>
          <p:cNvPr id="3" name="Group 32"/>
          <p:cNvGrpSpPr/>
          <p:nvPr/>
        </p:nvGrpSpPr>
        <p:grpSpPr>
          <a:xfrm>
            <a:off x="4648200" y="3663351"/>
            <a:ext cx="2141220" cy="1372116"/>
            <a:chOff x="3611880" y="3350931"/>
            <a:chExt cx="2141220" cy="1372116"/>
          </a:xfrm>
        </p:grpSpPr>
        <p:sp>
          <p:nvSpPr>
            <p:cNvPr id="56" name="副标题 1"/>
            <p:cNvSpPr txBox="1">
              <a:spLocks/>
            </p:cNvSpPr>
            <p:nvPr/>
          </p:nvSpPr>
          <p:spPr bwMode="auto">
            <a:xfrm>
              <a:off x="4705225" y="4350533"/>
              <a:ext cx="1047875" cy="372514"/>
            </a:xfrm>
            <a:prstGeom prst="rect">
              <a:avLst/>
            </a:prstGeom>
            <a:noFill/>
            <a:ln w="9525">
              <a:noFill/>
              <a:miter lim="800000"/>
              <a:headEnd/>
              <a:tailEnd/>
            </a:ln>
          </p:spPr>
          <p:txBody>
            <a:bodyPr/>
            <a:lstStyle/>
            <a:p>
              <a:pPr algn="ctr">
                <a:spcBef>
                  <a:spcPct val="20000"/>
                </a:spcBef>
              </a:pPr>
              <a:r>
                <a:rPr lang="en-US" altLang="zh-CN" sz="1100" dirty="0" smtClean="0">
                  <a:latin typeface="Arial" pitchFamily="34" charset="0"/>
                  <a:ea typeface="微软雅黑" pitchFamily="34" charset="-122"/>
                  <a:cs typeface="Arial" pitchFamily="34" charset="0"/>
                </a:rPr>
                <a:t>Population coverage</a:t>
              </a:r>
              <a:endParaRPr lang="en-US" altLang="zh-CN" sz="1100" dirty="0">
                <a:latin typeface="Arial" pitchFamily="34" charset="0"/>
                <a:ea typeface="微软雅黑" pitchFamily="34" charset="-122"/>
                <a:cs typeface="Arial" pitchFamily="34" charset="0"/>
              </a:endParaRPr>
            </a:p>
          </p:txBody>
        </p:sp>
        <p:sp>
          <p:nvSpPr>
            <p:cNvPr id="64" name="Rectangle 63"/>
            <p:cNvSpPr/>
            <p:nvPr/>
          </p:nvSpPr>
          <p:spPr>
            <a:xfrm>
              <a:off x="4610982" y="3703756"/>
              <a:ext cx="458780" cy="338554"/>
            </a:xfrm>
            <a:prstGeom prst="rect">
              <a:avLst/>
            </a:prstGeom>
          </p:spPr>
          <p:txBody>
            <a:bodyPr wrap="none">
              <a:spAutoFit/>
            </a:bodyPr>
            <a:lstStyle/>
            <a:p>
              <a:pPr lvl="0" eaLnBrk="0" hangingPunct="0">
                <a:defRPr/>
              </a:pPr>
              <a:r>
                <a:rPr lang="en-US" altLang="zh-CN" sz="1600" b="1" kern="0" dirty="0" smtClean="0">
                  <a:solidFill>
                    <a:srgbClr val="C00000"/>
                  </a:solidFill>
                  <a:latin typeface="Arial" pitchFamily="34" charset="0"/>
                  <a:cs typeface="Arial" pitchFamily="34" charset="0"/>
                </a:rPr>
                <a:t>2G</a:t>
              </a:r>
            </a:p>
          </p:txBody>
        </p:sp>
        <p:grpSp>
          <p:nvGrpSpPr>
            <p:cNvPr id="4" name="Group 47"/>
            <p:cNvGrpSpPr/>
            <p:nvPr/>
          </p:nvGrpSpPr>
          <p:grpSpPr>
            <a:xfrm>
              <a:off x="3611880" y="3350931"/>
              <a:ext cx="1988820" cy="1327749"/>
              <a:chOff x="-259080" y="3756660"/>
              <a:chExt cx="1856232" cy="1327749"/>
            </a:xfrm>
          </p:grpSpPr>
          <p:sp>
            <p:nvSpPr>
              <p:cNvPr id="49" name="Rounded Rectangle 48"/>
              <p:cNvSpPr/>
              <p:nvPr/>
            </p:nvSpPr>
            <p:spPr>
              <a:xfrm>
                <a:off x="273991" y="3954780"/>
                <a:ext cx="437572" cy="8019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a typeface="微软雅黑" pitchFamily="34" charset="-122"/>
                  <a:cs typeface="Arial" pitchFamily="34" charset="0"/>
                </a:endParaRPr>
              </a:p>
            </p:txBody>
          </p:sp>
          <p:sp>
            <p:nvSpPr>
              <p:cNvPr id="50" name="Rounded Rectangle 49"/>
              <p:cNvSpPr/>
              <p:nvPr/>
            </p:nvSpPr>
            <p:spPr>
              <a:xfrm>
                <a:off x="1053980" y="3756660"/>
                <a:ext cx="464834" cy="102898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a typeface="微软雅黑" pitchFamily="34" charset="-122"/>
                  <a:cs typeface="Arial" pitchFamily="34" charset="0"/>
                </a:endParaRPr>
              </a:p>
            </p:txBody>
          </p:sp>
          <p:sp>
            <p:nvSpPr>
              <p:cNvPr id="51" name="TextBox 44"/>
              <p:cNvSpPr txBox="1">
                <a:spLocks noChangeArrowheads="1"/>
              </p:cNvSpPr>
              <p:nvPr/>
            </p:nvSpPr>
            <p:spPr bwMode="auto">
              <a:xfrm>
                <a:off x="237576" y="3949727"/>
                <a:ext cx="570143" cy="307777"/>
              </a:xfrm>
              <a:prstGeom prst="rect">
                <a:avLst/>
              </a:prstGeom>
              <a:noFill/>
              <a:ln w="9525">
                <a:noFill/>
                <a:miter lim="800000"/>
                <a:headEnd/>
                <a:tailEnd/>
              </a:ln>
            </p:spPr>
            <p:txBody>
              <a:bodyPr wrap="square">
                <a:spAutoFit/>
              </a:bodyPr>
              <a:lstStyle/>
              <a:p>
                <a:r>
                  <a:rPr lang="en-US" sz="1400" b="1" dirty="0" smtClean="0">
                    <a:latin typeface="Arial" pitchFamily="34" charset="0"/>
                    <a:ea typeface="微软雅黑" pitchFamily="34" charset="-122"/>
                    <a:cs typeface="Arial" pitchFamily="34" charset="0"/>
                  </a:rPr>
                  <a:t>88</a:t>
                </a:r>
                <a:r>
                  <a:rPr lang="en-US" altLang="zh-CN" sz="1400" b="1" dirty="0" smtClean="0">
                    <a:latin typeface="Arial" pitchFamily="34" charset="0"/>
                    <a:ea typeface="微软雅黑" pitchFamily="34" charset="-122"/>
                    <a:cs typeface="Arial" pitchFamily="34" charset="0"/>
                  </a:rPr>
                  <a:t>%</a:t>
                </a:r>
                <a:endParaRPr lang="en-US" sz="1400" b="1" dirty="0">
                  <a:latin typeface="Arial" pitchFamily="34" charset="0"/>
                  <a:ea typeface="微软雅黑" pitchFamily="34" charset="-122"/>
                  <a:cs typeface="Arial" pitchFamily="34" charset="0"/>
                </a:endParaRPr>
              </a:p>
            </p:txBody>
          </p:sp>
          <p:sp>
            <p:nvSpPr>
              <p:cNvPr id="54" name="TextBox 45"/>
              <p:cNvSpPr txBox="1">
                <a:spLocks noChangeArrowheads="1"/>
              </p:cNvSpPr>
              <p:nvPr/>
            </p:nvSpPr>
            <p:spPr bwMode="auto">
              <a:xfrm>
                <a:off x="1025279" y="3810279"/>
                <a:ext cx="571873" cy="307777"/>
              </a:xfrm>
              <a:prstGeom prst="rect">
                <a:avLst/>
              </a:prstGeom>
              <a:noFill/>
              <a:ln w="9525">
                <a:noFill/>
                <a:miter lim="800000"/>
                <a:headEnd/>
                <a:tailEnd/>
              </a:ln>
            </p:spPr>
            <p:txBody>
              <a:bodyPr wrap="square">
                <a:spAutoFit/>
              </a:bodyPr>
              <a:lstStyle/>
              <a:p>
                <a:r>
                  <a:rPr lang="en-US" altLang="zh-CN" sz="1400" b="1" dirty="0" smtClean="0">
                    <a:latin typeface="Arial" pitchFamily="34" charset="0"/>
                    <a:ea typeface="微软雅黑" pitchFamily="34" charset="-122"/>
                    <a:cs typeface="Arial" pitchFamily="34" charset="0"/>
                  </a:rPr>
                  <a:t>98%</a:t>
                </a:r>
                <a:endParaRPr lang="en-US" sz="1400" b="1" dirty="0">
                  <a:latin typeface="Arial" pitchFamily="34" charset="0"/>
                  <a:ea typeface="微软雅黑" pitchFamily="34" charset="-122"/>
                  <a:cs typeface="Arial" pitchFamily="34" charset="0"/>
                </a:endParaRPr>
              </a:p>
            </p:txBody>
          </p:sp>
          <p:sp>
            <p:nvSpPr>
              <p:cNvPr id="55" name="副标题 1"/>
              <p:cNvSpPr txBox="1">
                <a:spLocks/>
              </p:cNvSpPr>
              <p:nvPr/>
            </p:nvSpPr>
            <p:spPr bwMode="auto">
              <a:xfrm>
                <a:off x="-259080" y="4711896"/>
                <a:ext cx="1409700" cy="372513"/>
              </a:xfrm>
              <a:prstGeom prst="rect">
                <a:avLst/>
              </a:prstGeom>
              <a:noFill/>
              <a:ln w="9525">
                <a:noFill/>
                <a:miter lim="800000"/>
                <a:headEnd/>
                <a:tailEnd/>
              </a:ln>
            </p:spPr>
            <p:txBody>
              <a:bodyPr/>
              <a:lstStyle/>
              <a:p>
                <a:pPr algn="ctr">
                  <a:spcBef>
                    <a:spcPct val="20000"/>
                  </a:spcBef>
                </a:pPr>
                <a:r>
                  <a:rPr lang="en-US" altLang="zh-CN" sz="1100" dirty="0" smtClean="0">
                    <a:latin typeface="Arial" pitchFamily="34" charset="0"/>
                    <a:ea typeface="微软雅黑" pitchFamily="34" charset="-122"/>
                    <a:cs typeface="Arial" pitchFamily="34" charset="0"/>
                  </a:rPr>
                  <a:t>Geographic </a:t>
                </a:r>
              </a:p>
              <a:p>
                <a:pPr algn="ctr">
                  <a:spcBef>
                    <a:spcPct val="20000"/>
                  </a:spcBef>
                </a:pPr>
                <a:r>
                  <a:rPr lang="en-US" altLang="zh-CN" sz="1100" dirty="0" smtClean="0">
                    <a:latin typeface="Arial" pitchFamily="34" charset="0"/>
                    <a:ea typeface="微软雅黑" pitchFamily="34" charset="-122"/>
                    <a:cs typeface="Arial" pitchFamily="34" charset="0"/>
                  </a:rPr>
                  <a:t>Coverage</a:t>
                </a:r>
              </a:p>
            </p:txBody>
          </p:sp>
        </p:grpSp>
      </p:grpSp>
      <p:grpSp>
        <p:nvGrpSpPr>
          <p:cNvPr id="5" name="组合 2"/>
          <p:cNvGrpSpPr>
            <a:grpSpLocks/>
          </p:cNvGrpSpPr>
          <p:nvPr/>
        </p:nvGrpSpPr>
        <p:grpSpPr bwMode="auto">
          <a:xfrm>
            <a:off x="228601" y="2400301"/>
            <a:ext cx="8679179" cy="1005840"/>
            <a:chOff x="395289" y="947512"/>
            <a:chExt cx="8425186" cy="713463"/>
          </a:xfrm>
        </p:grpSpPr>
        <p:sp>
          <p:nvSpPr>
            <p:cNvPr id="39" name="Freeform 36"/>
            <p:cNvSpPr>
              <a:spLocks noChangeAspect="1"/>
            </p:cNvSpPr>
            <p:nvPr/>
          </p:nvSpPr>
          <p:spPr bwMode="auto">
            <a:xfrm>
              <a:off x="1812005" y="1114050"/>
              <a:ext cx="810551" cy="529893"/>
            </a:xfrm>
            <a:custGeom>
              <a:avLst/>
              <a:gdLst>
                <a:gd name="T0" fmla="*/ 0 w 538"/>
                <a:gd name="T1" fmla="*/ 630 h 166"/>
                <a:gd name="T2" fmla="*/ 127 w 538"/>
                <a:gd name="T3" fmla="*/ 630 h 166"/>
                <a:gd name="T4" fmla="*/ 127 w 538"/>
                <a:gd name="T5" fmla="*/ 190 h 166"/>
                <a:gd name="T6" fmla="*/ 340 w 538"/>
                <a:gd name="T7" fmla="*/ 190 h 166"/>
                <a:gd name="T8" fmla="*/ 340 w 538"/>
                <a:gd name="T9" fmla="*/ 379 h 166"/>
                <a:gd name="T10" fmla="*/ 424 w 538"/>
                <a:gd name="T11" fmla="*/ 379 h 166"/>
                <a:gd name="T12" fmla="*/ 424 w 538"/>
                <a:gd name="T13" fmla="*/ 569 h 166"/>
                <a:gd name="T14" fmla="*/ 510 w 538"/>
                <a:gd name="T15" fmla="*/ 569 h 166"/>
                <a:gd name="T16" fmla="*/ 510 w 538"/>
                <a:gd name="T17" fmla="*/ 0 h 166"/>
                <a:gd name="T18" fmla="*/ 593 w 538"/>
                <a:gd name="T19" fmla="*/ 0 h 166"/>
                <a:gd name="T20" fmla="*/ 593 w 538"/>
                <a:gd name="T21" fmla="*/ 125 h 166"/>
                <a:gd name="T22" fmla="*/ 723 w 538"/>
                <a:gd name="T23" fmla="*/ 125 h 166"/>
                <a:gd name="T24" fmla="*/ 723 w 538"/>
                <a:gd name="T25" fmla="*/ 379 h 166"/>
                <a:gd name="T26" fmla="*/ 765 w 538"/>
                <a:gd name="T27" fmla="*/ 379 h 166"/>
                <a:gd name="T28" fmla="*/ 765 w 538"/>
                <a:gd name="T29" fmla="*/ 251 h 166"/>
                <a:gd name="T30" fmla="*/ 850 w 538"/>
                <a:gd name="T31" fmla="*/ 251 h 166"/>
                <a:gd name="T32" fmla="*/ 850 w 538"/>
                <a:gd name="T33" fmla="*/ 569 h 166"/>
                <a:gd name="T34" fmla="*/ 977 w 538"/>
                <a:gd name="T35" fmla="*/ 569 h 166"/>
                <a:gd name="T36" fmla="*/ 1010 w 538"/>
                <a:gd name="T37" fmla="*/ 379 h 166"/>
                <a:gd name="T38" fmla="*/ 1045 w 538"/>
                <a:gd name="T39" fmla="*/ 569 h 166"/>
                <a:gd name="T40" fmla="*/ 1143 w 538"/>
                <a:gd name="T41" fmla="*/ 569 h 166"/>
                <a:gd name="T42" fmla="*/ 1143 w 538"/>
                <a:gd name="T43" fmla="*/ 440 h 166"/>
                <a:gd name="T44" fmla="*/ 1273 w 538"/>
                <a:gd name="T45" fmla="*/ 440 h 166"/>
                <a:gd name="T46" fmla="*/ 1273 w 538"/>
                <a:gd name="T47" fmla="*/ 626 h 166"/>
                <a:gd name="T48" fmla="*/ 1372 w 538"/>
                <a:gd name="T49" fmla="*/ 626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8"/>
                <a:gd name="T76" fmla="*/ 0 h 166"/>
                <a:gd name="T77" fmla="*/ 538 w 538"/>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8" h="166">
                  <a:moveTo>
                    <a:pt x="0" y="166"/>
                  </a:moveTo>
                  <a:lnTo>
                    <a:pt x="50" y="166"/>
                  </a:lnTo>
                  <a:lnTo>
                    <a:pt x="50" y="50"/>
                  </a:lnTo>
                  <a:lnTo>
                    <a:pt x="133" y="50"/>
                  </a:lnTo>
                  <a:lnTo>
                    <a:pt x="133" y="100"/>
                  </a:lnTo>
                  <a:lnTo>
                    <a:pt x="166" y="100"/>
                  </a:lnTo>
                  <a:lnTo>
                    <a:pt x="166" y="150"/>
                  </a:lnTo>
                  <a:lnTo>
                    <a:pt x="200" y="150"/>
                  </a:lnTo>
                  <a:lnTo>
                    <a:pt x="200" y="0"/>
                  </a:lnTo>
                  <a:lnTo>
                    <a:pt x="233" y="0"/>
                  </a:lnTo>
                  <a:lnTo>
                    <a:pt x="233" y="33"/>
                  </a:lnTo>
                  <a:lnTo>
                    <a:pt x="283" y="33"/>
                  </a:lnTo>
                  <a:lnTo>
                    <a:pt x="283" y="100"/>
                  </a:lnTo>
                  <a:lnTo>
                    <a:pt x="300" y="100"/>
                  </a:lnTo>
                  <a:lnTo>
                    <a:pt x="300" y="66"/>
                  </a:lnTo>
                  <a:lnTo>
                    <a:pt x="333" y="66"/>
                  </a:lnTo>
                  <a:lnTo>
                    <a:pt x="333" y="150"/>
                  </a:lnTo>
                  <a:lnTo>
                    <a:pt x="383" y="150"/>
                  </a:lnTo>
                  <a:lnTo>
                    <a:pt x="396" y="100"/>
                  </a:lnTo>
                  <a:lnTo>
                    <a:pt x="410" y="150"/>
                  </a:lnTo>
                  <a:lnTo>
                    <a:pt x="449" y="150"/>
                  </a:lnTo>
                  <a:lnTo>
                    <a:pt x="449" y="116"/>
                  </a:lnTo>
                  <a:lnTo>
                    <a:pt x="499" y="116"/>
                  </a:lnTo>
                  <a:lnTo>
                    <a:pt x="499" y="165"/>
                  </a:lnTo>
                  <a:lnTo>
                    <a:pt x="538" y="165"/>
                  </a:lnTo>
                </a:path>
              </a:pathLst>
            </a:custGeom>
            <a:noFill/>
            <a:ln w="19050">
              <a:solidFill>
                <a:srgbClr val="0065CC"/>
              </a:solidFill>
              <a:round/>
              <a:headEnd/>
              <a:tailEnd/>
            </a:ln>
          </p:spPr>
          <p:txBody>
            <a:bodyPr lIns="73322" tIns="38127" rIns="73322" bIns="38127"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grpSp>
          <p:nvGrpSpPr>
            <p:cNvPr id="6" name="Group 26"/>
            <p:cNvGrpSpPr>
              <a:grpSpLocks/>
            </p:cNvGrpSpPr>
            <p:nvPr/>
          </p:nvGrpSpPr>
          <p:grpSpPr bwMode="auto">
            <a:xfrm>
              <a:off x="6129921" y="1025674"/>
              <a:ext cx="1124673" cy="614201"/>
              <a:chOff x="549" y="1905"/>
              <a:chExt cx="494" cy="357"/>
            </a:xfrm>
          </p:grpSpPr>
          <p:sp>
            <p:nvSpPr>
              <p:cNvPr id="88" name="Line 27"/>
              <p:cNvSpPr>
                <a:spLocks noChangeShapeType="1"/>
              </p:cNvSpPr>
              <p:nvPr/>
            </p:nvSpPr>
            <p:spPr bwMode="auto">
              <a:xfrm>
                <a:off x="886" y="2124"/>
                <a:ext cx="0" cy="144"/>
              </a:xfrm>
              <a:prstGeom prst="line">
                <a:avLst/>
              </a:prstGeom>
              <a:no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sp>
            <p:nvSpPr>
              <p:cNvPr id="89" name="Line 28"/>
              <p:cNvSpPr>
                <a:spLocks noChangeShapeType="1"/>
              </p:cNvSpPr>
              <p:nvPr/>
            </p:nvSpPr>
            <p:spPr bwMode="auto">
              <a:xfrm>
                <a:off x="997" y="2124"/>
                <a:ext cx="0" cy="144"/>
              </a:xfrm>
              <a:prstGeom prst="line">
                <a:avLst/>
              </a:prstGeom>
              <a:no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sp>
            <p:nvSpPr>
              <p:cNvPr id="90" name="Cloud"/>
              <p:cNvSpPr>
                <a:spLocks noChangeAspect="1" noEditPoints="1" noChangeArrowheads="1"/>
              </p:cNvSpPr>
              <p:nvPr/>
            </p:nvSpPr>
            <p:spPr bwMode="auto">
              <a:xfrm>
                <a:off x="839" y="1930"/>
                <a:ext cx="93" cy="1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9 w 21600"/>
                  <a:gd name="T13" fmla="*/ 3229 h 21600"/>
                  <a:gd name="T14" fmla="*/ 17187 w 21600"/>
                  <a:gd name="T15" fmla="*/ 17369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9050">
                <a:solidFill>
                  <a:srgbClr val="0065CC"/>
                </a:solidFill>
                <a:miter lim="800000"/>
                <a:headEnd/>
                <a:tailEnd/>
              </a:ln>
            </p:spPr>
            <p:txBody>
              <a:bodyP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91" name="Cloud"/>
              <p:cNvSpPr>
                <a:spLocks noChangeAspect="1" noEditPoints="1" noChangeArrowheads="1"/>
              </p:cNvSpPr>
              <p:nvPr/>
            </p:nvSpPr>
            <p:spPr bwMode="auto">
              <a:xfrm>
                <a:off x="950" y="1930"/>
                <a:ext cx="93" cy="1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9 w 21600"/>
                  <a:gd name="T13" fmla="*/ 3229 h 21600"/>
                  <a:gd name="T14" fmla="*/ 17187 w 21600"/>
                  <a:gd name="T15" fmla="*/ 17369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9050">
                <a:solidFill>
                  <a:srgbClr val="0065CC"/>
                </a:solidFill>
                <a:miter lim="800000"/>
                <a:headEnd/>
                <a:tailEnd/>
              </a:ln>
            </p:spPr>
            <p:txBody>
              <a:bodyP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92" name="Line 31"/>
              <p:cNvSpPr>
                <a:spLocks noChangeShapeType="1"/>
              </p:cNvSpPr>
              <p:nvPr/>
            </p:nvSpPr>
            <p:spPr bwMode="auto">
              <a:xfrm>
                <a:off x="884" y="2262"/>
                <a:ext cx="153" cy="0"/>
              </a:xfrm>
              <a:prstGeom prst="line">
                <a:avLst/>
              </a:prstGeom>
              <a:no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sp>
            <p:nvSpPr>
              <p:cNvPr id="93" name="Freeform 32"/>
              <p:cNvSpPr>
                <a:spLocks/>
              </p:cNvSpPr>
              <p:nvPr/>
            </p:nvSpPr>
            <p:spPr bwMode="auto">
              <a:xfrm>
                <a:off x="637" y="1921"/>
                <a:ext cx="128" cy="156"/>
              </a:xfrm>
              <a:custGeom>
                <a:avLst/>
                <a:gdLst>
                  <a:gd name="T0" fmla="*/ 8 w 182"/>
                  <a:gd name="T1" fmla="*/ 309 h 91"/>
                  <a:gd name="T2" fmla="*/ 19 w 182"/>
                  <a:gd name="T3" fmla="*/ 157 h 91"/>
                  <a:gd name="T4" fmla="*/ 31 w 182"/>
                  <a:gd name="T5" fmla="*/ 328 h 91"/>
                  <a:gd name="T6" fmla="*/ 46 w 182"/>
                  <a:gd name="T7" fmla="*/ 0 h 91"/>
                  <a:gd name="T8" fmla="*/ 63 w 182"/>
                  <a:gd name="T9" fmla="*/ 247 h 91"/>
                  <a:gd name="T10" fmla="*/ 53 w 182"/>
                  <a:gd name="T11" fmla="*/ 190 h 91"/>
                  <a:gd name="T12" fmla="*/ 49 w 182"/>
                  <a:gd name="T13" fmla="*/ 385 h 91"/>
                  <a:gd name="T14" fmla="*/ 41 w 182"/>
                  <a:gd name="T15" fmla="*/ 276 h 91"/>
                  <a:gd name="T16" fmla="*/ 24 w 182"/>
                  <a:gd name="T17" fmla="*/ 468 h 91"/>
                  <a:gd name="T18" fmla="*/ 18 w 182"/>
                  <a:gd name="T19" fmla="*/ 298 h 91"/>
                  <a:gd name="T20" fmla="*/ 0 w 182"/>
                  <a:gd name="T21" fmla="*/ 405 h 91"/>
                  <a:gd name="T22" fmla="*/ 8 w 182"/>
                  <a:gd name="T23" fmla="*/ 309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
                  <a:gd name="T37" fmla="*/ 0 h 91"/>
                  <a:gd name="T38" fmla="*/ 182 w 182"/>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 h="91">
                    <a:moveTo>
                      <a:pt x="24" y="60"/>
                    </a:moveTo>
                    <a:lnTo>
                      <a:pt x="56" y="31"/>
                    </a:lnTo>
                    <a:lnTo>
                      <a:pt x="89" y="64"/>
                    </a:lnTo>
                    <a:lnTo>
                      <a:pt x="134" y="0"/>
                    </a:lnTo>
                    <a:lnTo>
                      <a:pt x="182" y="48"/>
                    </a:lnTo>
                    <a:lnTo>
                      <a:pt x="152" y="37"/>
                    </a:lnTo>
                    <a:lnTo>
                      <a:pt x="141" y="75"/>
                    </a:lnTo>
                    <a:lnTo>
                      <a:pt x="116" y="54"/>
                    </a:lnTo>
                    <a:lnTo>
                      <a:pt x="68" y="91"/>
                    </a:lnTo>
                    <a:lnTo>
                      <a:pt x="53" y="58"/>
                    </a:lnTo>
                    <a:lnTo>
                      <a:pt x="0" y="79"/>
                    </a:lnTo>
                    <a:lnTo>
                      <a:pt x="24" y="60"/>
                    </a:lnTo>
                    <a:close/>
                  </a:path>
                </a:pathLst>
              </a:custGeom>
              <a:solidFill>
                <a:srgbClr val="FFFFFF"/>
              </a:solid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94" name="Freeform 33"/>
              <p:cNvSpPr>
                <a:spLocks/>
              </p:cNvSpPr>
              <p:nvPr/>
            </p:nvSpPr>
            <p:spPr bwMode="auto">
              <a:xfrm>
                <a:off x="549" y="1905"/>
                <a:ext cx="337" cy="354"/>
              </a:xfrm>
              <a:custGeom>
                <a:avLst/>
                <a:gdLst>
                  <a:gd name="T0" fmla="*/ 167 w 479"/>
                  <a:gd name="T1" fmla="*/ 1055 h 205"/>
                  <a:gd name="T2" fmla="*/ 148 w 479"/>
                  <a:gd name="T3" fmla="*/ 1055 h 205"/>
                  <a:gd name="T4" fmla="*/ 120 w 479"/>
                  <a:gd name="T5" fmla="*/ 686 h 205"/>
                  <a:gd name="T6" fmla="*/ 106 w 479"/>
                  <a:gd name="T7" fmla="*/ 254 h 205"/>
                  <a:gd name="T8" fmla="*/ 90 w 479"/>
                  <a:gd name="T9" fmla="*/ 0 h 205"/>
                  <a:gd name="T10" fmla="*/ 74 w 479"/>
                  <a:gd name="T11" fmla="*/ 340 h 205"/>
                  <a:gd name="T12" fmla="*/ 63 w 479"/>
                  <a:gd name="T13" fmla="*/ 176 h 205"/>
                  <a:gd name="T14" fmla="*/ 32 w 479"/>
                  <a:gd name="T15" fmla="*/ 603 h 205"/>
                  <a:gd name="T16" fmla="*/ 10 w 479"/>
                  <a:gd name="T17" fmla="*/ 447 h 205"/>
                  <a:gd name="T18" fmla="*/ 0 w 479"/>
                  <a:gd name="T19" fmla="*/ 616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9"/>
                  <a:gd name="T31" fmla="*/ 0 h 205"/>
                  <a:gd name="T32" fmla="*/ 479 w 479"/>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9" h="205">
                    <a:moveTo>
                      <a:pt x="479" y="205"/>
                    </a:moveTo>
                    <a:lnTo>
                      <a:pt x="426" y="205"/>
                    </a:lnTo>
                    <a:lnTo>
                      <a:pt x="344" y="133"/>
                    </a:lnTo>
                    <a:lnTo>
                      <a:pt x="305" y="49"/>
                    </a:lnTo>
                    <a:lnTo>
                      <a:pt x="258" y="0"/>
                    </a:lnTo>
                    <a:lnTo>
                      <a:pt x="212" y="66"/>
                    </a:lnTo>
                    <a:lnTo>
                      <a:pt x="179" y="34"/>
                    </a:lnTo>
                    <a:lnTo>
                      <a:pt x="93" y="117"/>
                    </a:lnTo>
                    <a:lnTo>
                      <a:pt x="29" y="87"/>
                    </a:lnTo>
                    <a:lnTo>
                      <a:pt x="0" y="120"/>
                    </a:lnTo>
                  </a:path>
                </a:pathLst>
              </a:custGeom>
              <a:no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grpSp>
        <p:sp>
          <p:nvSpPr>
            <p:cNvPr id="42" name="Freeform 36"/>
            <p:cNvSpPr>
              <a:spLocks noChangeAspect="1"/>
            </p:cNvSpPr>
            <p:nvPr/>
          </p:nvSpPr>
          <p:spPr bwMode="auto">
            <a:xfrm>
              <a:off x="2622556" y="1123512"/>
              <a:ext cx="653332" cy="529893"/>
            </a:xfrm>
            <a:custGeom>
              <a:avLst/>
              <a:gdLst>
                <a:gd name="T0" fmla="*/ 0 w 538"/>
                <a:gd name="T1" fmla="*/ 630 h 166"/>
                <a:gd name="T2" fmla="*/ 127 w 538"/>
                <a:gd name="T3" fmla="*/ 630 h 166"/>
                <a:gd name="T4" fmla="*/ 127 w 538"/>
                <a:gd name="T5" fmla="*/ 190 h 166"/>
                <a:gd name="T6" fmla="*/ 340 w 538"/>
                <a:gd name="T7" fmla="*/ 190 h 166"/>
                <a:gd name="T8" fmla="*/ 340 w 538"/>
                <a:gd name="T9" fmla="*/ 379 h 166"/>
                <a:gd name="T10" fmla="*/ 424 w 538"/>
                <a:gd name="T11" fmla="*/ 379 h 166"/>
                <a:gd name="T12" fmla="*/ 424 w 538"/>
                <a:gd name="T13" fmla="*/ 569 h 166"/>
                <a:gd name="T14" fmla="*/ 510 w 538"/>
                <a:gd name="T15" fmla="*/ 569 h 166"/>
                <a:gd name="T16" fmla="*/ 510 w 538"/>
                <a:gd name="T17" fmla="*/ 0 h 166"/>
                <a:gd name="T18" fmla="*/ 593 w 538"/>
                <a:gd name="T19" fmla="*/ 0 h 166"/>
                <a:gd name="T20" fmla="*/ 593 w 538"/>
                <a:gd name="T21" fmla="*/ 125 h 166"/>
                <a:gd name="T22" fmla="*/ 723 w 538"/>
                <a:gd name="T23" fmla="*/ 125 h 166"/>
                <a:gd name="T24" fmla="*/ 723 w 538"/>
                <a:gd name="T25" fmla="*/ 379 h 166"/>
                <a:gd name="T26" fmla="*/ 765 w 538"/>
                <a:gd name="T27" fmla="*/ 379 h 166"/>
                <a:gd name="T28" fmla="*/ 765 w 538"/>
                <a:gd name="T29" fmla="*/ 251 h 166"/>
                <a:gd name="T30" fmla="*/ 850 w 538"/>
                <a:gd name="T31" fmla="*/ 251 h 166"/>
                <a:gd name="T32" fmla="*/ 850 w 538"/>
                <a:gd name="T33" fmla="*/ 569 h 166"/>
                <a:gd name="T34" fmla="*/ 977 w 538"/>
                <a:gd name="T35" fmla="*/ 569 h 166"/>
                <a:gd name="T36" fmla="*/ 1010 w 538"/>
                <a:gd name="T37" fmla="*/ 379 h 166"/>
                <a:gd name="T38" fmla="*/ 1045 w 538"/>
                <a:gd name="T39" fmla="*/ 569 h 166"/>
                <a:gd name="T40" fmla="*/ 1143 w 538"/>
                <a:gd name="T41" fmla="*/ 569 h 166"/>
                <a:gd name="T42" fmla="*/ 1143 w 538"/>
                <a:gd name="T43" fmla="*/ 440 h 166"/>
                <a:gd name="T44" fmla="*/ 1273 w 538"/>
                <a:gd name="T45" fmla="*/ 440 h 166"/>
                <a:gd name="T46" fmla="*/ 1273 w 538"/>
                <a:gd name="T47" fmla="*/ 626 h 166"/>
                <a:gd name="T48" fmla="*/ 1372 w 538"/>
                <a:gd name="T49" fmla="*/ 626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8"/>
                <a:gd name="T76" fmla="*/ 0 h 166"/>
                <a:gd name="T77" fmla="*/ 538 w 538"/>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8" h="166">
                  <a:moveTo>
                    <a:pt x="0" y="166"/>
                  </a:moveTo>
                  <a:lnTo>
                    <a:pt x="50" y="166"/>
                  </a:lnTo>
                  <a:lnTo>
                    <a:pt x="50" y="50"/>
                  </a:lnTo>
                  <a:lnTo>
                    <a:pt x="133" y="50"/>
                  </a:lnTo>
                  <a:lnTo>
                    <a:pt x="133" y="100"/>
                  </a:lnTo>
                  <a:lnTo>
                    <a:pt x="166" y="100"/>
                  </a:lnTo>
                  <a:lnTo>
                    <a:pt x="166" y="150"/>
                  </a:lnTo>
                  <a:lnTo>
                    <a:pt x="200" y="150"/>
                  </a:lnTo>
                  <a:lnTo>
                    <a:pt x="200" y="0"/>
                  </a:lnTo>
                  <a:lnTo>
                    <a:pt x="233" y="0"/>
                  </a:lnTo>
                  <a:lnTo>
                    <a:pt x="233" y="33"/>
                  </a:lnTo>
                  <a:lnTo>
                    <a:pt x="283" y="33"/>
                  </a:lnTo>
                  <a:lnTo>
                    <a:pt x="283" y="100"/>
                  </a:lnTo>
                  <a:lnTo>
                    <a:pt x="300" y="100"/>
                  </a:lnTo>
                  <a:lnTo>
                    <a:pt x="300" y="66"/>
                  </a:lnTo>
                  <a:lnTo>
                    <a:pt x="333" y="66"/>
                  </a:lnTo>
                  <a:lnTo>
                    <a:pt x="333" y="150"/>
                  </a:lnTo>
                  <a:lnTo>
                    <a:pt x="383" y="150"/>
                  </a:lnTo>
                  <a:lnTo>
                    <a:pt x="396" y="100"/>
                  </a:lnTo>
                  <a:lnTo>
                    <a:pt x="410" y="150"/>
                  </a:lnTo>
                  <a:lnTo>
                    <a:pt x="449" y="150"/>
                  </a:lnTo>
                  <a:lnTo>
                    <a:pt x="449" y="116"/>
                  </a:lnTo>
                  <a:lnTo>
                    <a:pt x="499" y="116"/>
                  </a:lnTo>
                  <a:lnTo>
                    <a:pt x="499" y="165"/>
                  </a:lnTo>
                  <a:lnTo>
                    <a:pt x="538" y="165"/>
                  </a:lnTo>
                </a:path>
              </a:pathLst>
            </a:custGeom>
            <a:noFill/>
            <a:ln w="19050">
              <a:solidFill>
                <a:srgbClr val="0065CC"/>
              </a:solidFill>
              <a:round/>
              <a:headEnd/>
              <a:tailEnd/>
            </a:ln>
          </p:spPr>
          <p:txBody>
            <a:bodyPr lIns="73322" tIns="38127" rIns="73322" bIns="38127"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43" name="Freeform 36"/>
            <p:cNvSpPr>
              <a:spLocks noChangeAspect="1"/>
            </p:cNvSpPr>
            <p:nvPr/>
          </p:nvSpPr>
          <p:spPr bwMode="auto">
            <a:xfrm>
              <a:off x="3798204" y="1066737"/>
              <a:ext cx="1271726" cy="531786"/>
            </a:xfrm>
            <a:custGeom>
              <a:avLst/>
              <a:gdLst>
                <a:gd name="T0" fmla="*/ 0 w 538"/>
                <a:gd name="T1" fmla="*/ 630 h 166"/>
                <a:gd name="T2" fmla="*/ 127 w 538"/>
                <a:gd name="T3" fmla="*/ 630 h 166"/>
                <a:gd name="T4" fmla="*/ 127 w 538"/>
                <a:gd name="T5" fmla="*/ 190 h 166"/>
                <a:gd name="T6" fmla="*/ 340 w 538"/>
                <a:gd name="T7" fmla="*/ 190 h 166"/>
                <a:gd name="T8" fmla="*/ 340 w 538"/>
                <a:gd name="T9" fmla="*/ 379 h 166"/>
                <a:gd name="T10" fmla="*/ 424 w 538"/>
                <a:gd name="T11" fmla="*/ 379 h 166"/>
                <a:gd name="T12" fmla="*/ 424 w 538"/>
                <a:gd name="T13" fmla="*/ 569 h 166"/>
                <a:gd name="T14" fmla="*/ 510 w 538"/>
                <a:gd name="T15" fmla="*/ 569 h 166"/>
                <a:gd name="T16" fmla="*/ 510 w 538"/>
                <a:gd name="T17" fmla="*/ 0 h 166"/>
                <a:gd name="T18" fmla="*/ 593 w 538"/>
                <a:gd name="T19" fmla="*/ 0 h 166"/>
                <a:gd name="T20" fmla="*/ 593 w 538"/>
                <a:gd name="T21" fmla="*/ 125 h 166"/>
                <a:gd name="T22" fmla="*/ 723 w 538"/>
                <a:gd name="T23" fmla="*/ 125 h 166"/>
                <a:gd name="T24" fmla="*/ 723 w 538"/>
                <a:gd name="T25" fmla="*/ 379 h 166"/>
                <a:gd name="T26" fmla="*/ 765 w 538"/>
                <a:gd name="T27" fmla="*/ 379 h 166"/>
                <a:gd name="T28" fmla="*/ 765 w 538"/>
                <a:gd name="T29" fmla="*/ 251 h 166"/>
                <a:gd name="T30" fmla="*/ 850 w 538"/>
                <a:gd name="T31" fmla="*/ 251 h 166"/>
                <a:gd name="T32" fmla="*/ 850 w 538"/>
                <a:gd name="T33" fmla="*/ 569 h 166"/>
                <a:gd name="T34" fmla="*/ 977 w 538"/>
                <a:gd name="T35" fmla="*/ 569 h 166"/>
                <a:gd name="T36" fmla="*/ 1010 w 538"/>
                <a:gd name="T37" fmla="*/ 379 h 166"/>
                <a:gd name="T38" fmla="*/ 1045 w 538"/>
                <a:gd name="T39" fmla="*/ 569 h 166"/>
                <a:gd name="T40" fmla="*/ 1143 w 538"/>
                <a:gd name="T41" fmla="*/ 569 h 166"/>
                <a:gd name="T42" fmla="*/ 1143 w 538"/>
                <a:gd name="T43" fmla="*/ 440 h 166"/>
                <a:gd name="T44" fmla="*/ 1273 w 538"/>
                <a:gd name="T45" fmla="*/ 440 h 166"/>
                <a:gd name="T46" fmla="*/ 1273 w 538"/>
                <a:gd name="T47" fmla="*/ 626 h 166"/>
                <a:gd name="T48" fmla="*/ 1372 w 538"/>
                <a:gd name="T49" fmla="*/ 626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8"/>
                <a:gd name="T76" fmla="*/ 0 h 166"/>
                <a:gd name="T77" fmla="*/ 538 w 538"/>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8" h="166">
                  <a:moveTo>
                    <a:pt x="0" y="166"/>
                  </a:moveTo>
                  <a:lnTo>
                    <a:pt x="50" y="166"/>
                  </a:lnTo>
                  <a:lnTo>
                    <a:pt x="50" y="50"/>
                  </a:lnTo>
                  <a:lnTo>
                    <a:pt x="133" y="50"/>
                  </a:lnTo>
                  <a:lnTo>
                    <a:pt x="133" y="100"/>
                  </a:lnTo>
                  <a:lnTo>
                    <a:pt x="166" y="100"/>
                  </a:lnTo>
                  <a:lnTo>
                    <a:pt x="166" y="150"/>
                  </a:lnTo>
                  <a:lnTo>
                    <a:pt x="200" y="150"/>
                  </a:lnTo>
                  <a:lnTo>
                    <a:pt x="200" y="0"/>
                  </a:lnTo>
                  <a:lnTo>
                    <a:pt x="233" y="0"/>
                  </a:lnTo>
                  <a:lnTo>
                    <a:pt x="233" y="33"/>
                  </a:lnTo>
                  <a:lnTo>
                    <a:pt x="283" y="33"/>
                  </a:lnTo>
                  <a:lnTo>
                    <a:pt x="283" y="100"/>
                  </a:lnTo>
                  <a:lnTo>
                    <a:pt x="300" y="100"/>
                  </a:lnTo>
                  <a:lnTo>
                    <a:pt x="300" y="66"/>
                  </a:lnTo>
                  <a:lnTo>
                    <a:pt x="333" y="66"/>
                  </a:lnTo>
                  <a:lnTo>
                    <a:pt x="333" y="150"/>
                  </a:lnTo>
                  <a:lnTo>
                    <a:pt x="383" y="150"/>
                  </a:lnTo>
                  <a:lnTo>
                    <a:pt x="396" y="100"/>
                  </a:lnTo>
                  <a:lnTo>
                    <a:pt x="410" y="150"/>
                  </a:lnTo>
                  <a:lnTo>
                    <a:pt x="449" y="150"/>
                  </a:lnTo>
                  <a:lnTo>
                    <a:pt x="449" y="116"/>
                  </a:lnTo>
                  <a:lnTo>
                    <a:pt x="499" y="116"/>
                  </a:lnTo>
                  <a:lnTo>
                    <a:pt x="499" y="165"/>
                  </a:lnTo>
                  <a:lnTo>
                    <a:pt x="538" y="165"/>
                  </a:lnTo>
                </a:path>
              </a:pathLst>
            </a:custGeom>
            <a:noFill/>
            <a:ln w="19050">
              <a:solidFill>
                <a:srgbClr val="0065CC"/>
              </a:solidFill>
              <a:round/>
              <a:headEnd/>
              <a:tailEnd/>
            </a:ln>
          </p:spPr>
          <p:txBody>
            <a:bodyPr lIns="73322" tIns="38127" rIns="73322" bIns="38127"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44" name="任意多边形 173"/>
            <p:cNvSpPr/>
            <p:nvPr/>
          </p:nvSpPr>
          <p:spPr bwMode="auto">
            <a:xfrm>
              <a:off x="589192" y="947512"/>
              <a:ext cx="468163" cy="713463"/>
            </a:xfrm>
            <a:custGeom>
              <a:avLst/>
              <a:gdLst>
                <a:gd name="connsiteX0" fmla="*/ 647700 w 647700"/>
                <a:gd name="connsiteY0" fmla="*/ 1155700 h 1219200"/>
                <a:gd name="connsiteX1" fmla="*/ 647700 w 647700"/>
                <a:gd name="connsiteY1" fmla="*/ 228600 h 1219200"/>
                <a:gd name="connsiteX2" fmla="*/ 431800 w 647700"/>
                <a:gd name="connsiteY2" fmla="*/ 228600 h 1219200"/>
                <a:gd name="connsiteX3" fmla="*/ 431800 w 647700"/>
                <a:gd name="connsiteY3" fmla="*/ 1219200 h 1219200"/>
                <a:gd name="connsiteX4" fmla="*/ 215900 w 647700"/>
                <a:gd name="connsiteY4" fmla="*/ 1219200 h 1219200"/>
                <a:gd name="connsiteX5" fmla="*/ 228600 w 647700"/>
                <a:gd name="connsiteY5" fmla="*/ 0 h 1219200"/>
                <a:gd name="connsiteX6" fmla="*/ 0 w 647700"/>
                <a:gd name="connsiteY6" fmla="*/ 12700 h 1219200"/>
                <a:gd name="connsiteX7" fmla="*/ 0 w 647700"/>
                <a:gd name="connsiteY7" fmla="*/ 11938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1219200">
                  <a:moveTo>
                    <a:pt x="647700" y="1155700"/>
                  </a:moveTo>
                  <a:lnTo>
                    <a:pt x="647700" y="228600"/>
                  </a:lnTo>
                  <a:lnTo>
                    <a:pt x="431800" y="228600"/>
                  </a:lnTo>
                  <a:lnTo>
                    <a:pt x="431800" y="1219200"/>
                  </a:lnTo>
                  <a:lnTo>
                    <a:pt x="215900" y="1219200"/>
                  </a:lnTo>
                  <a:lnTo>
                    <a:pt x="228600" y="0"/>
                  </a:lnTo>
                  <a:lnTo>
                    <a:pt x="0" y="12700"/>
                  </a:lnTo>
                  <a:lnTo>
                    <a:pt x="0" y="1193800"/>
                  </a:lnTo>
                </a:path>
              </a:pathLst>
            </a:custGeom>
            <a:noFill/>
            <a:ln w="28575" cap="flat" cmpd="sng" algn="ctr">
              <a:solidFill>
                <a:srgbClr val="0065CC"/>
              </a:solidFill>
              <a:prstDash val="solid"/>
              <a:round/>
              <a:headEnd type="none" w="med" len="med"/>
              <a:tailEnd type="none" w="med" len="med"/>
            </a:ln>
            <a:effectLst/>
          </p:spPr>
          <p:txBody>
            <a:bodyPr lIns="59384" tIns="29692" rIns="59384" bIns="29692"/>
            <a:lstStyle/>
            <a:p>
              <a:pPr defTabSz="801367"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sp>
          <p:nvSpPr>
            <p:cNvPr id="45" name="Freeform 36"/>
            <p:cNvSpPr>
              <a:spLocks noChangeAspect="1"/>
            </p:cNvSpPr>
            <p:nvPr/>
          </p:nvSpPr>
          <p:spPr bwMode="auto">
            <a:xfrm>
              <a:off x="1027658" y="1114050"/>
              <a:ext cx="836753" cy="529893"/>
            </a:xfrm>
            <a:custGeom>
              <a:avLst/>
              <a:gdLst>
                <a:gd name="T0" fmla="*/ 0 w 538"/>
                <a:gd name="T1" fmla="*/ 630 h 166"/>
                <a:gd name="T2" fmla="*/ 127 w 538"/>
                <a:gd name="T3" fmla="*/ 630 h 166"/>
                <a:gd name="T4" fmla="*/ 127 w 538"/>
                <a:gd name="T5" fmla="*/ 190 h 166"/>
                <a:gd name="T6" fmla="*/ 340 w 538"/>
                <a:gd name="T7" fmla="*/ 190 h 166"/>
                <a:gd name="T8" fmla="*/ 340 w 538"/>
                <a:gd name="T9" fmla="*/ 379 h 166"/>
                <a:gd name="T10" fmla="*/ 424 w 538"/>
                <a:gd name="T11" fmla="*/ 379 h 166"/>
                <a:gd name="T12" fmla="*/ 424 w 538"/>
                <a:gd name="T13" fmla="*/ 569 h 166"/>
                <a:gd name="T14" fmla="*/ 510 w 538"/>
                <a:gd name="T15" fmla="*/ 569 h 166"/>
                <a:gd name="T16" fmla="*/ 510 w 538"/>
                <a:gd name="T17" fmla="*/ 0 h 166"/>
                <a:gd name="T18" fmla="*/ 593 w 538"/>
                <a:gd name="T19" fmla="*/ 0 h 166"/>
                <a:gd name="T20" fmla="*/ 593 w 538"/>
                <a:gd name="T21" fmla="*/ 125 h 166"/>
                <a:gd name="T22" fmla="*/ 723 w 538"/>
                <a:gd name="T23" fmla="*/ 125 h 166"/>
                <a:gd name="T24" fmla="*/ 723 w 538"/>
                <a:gd name="T25" fmla="*/ 379 h 166"/>
                <a:gd name="T26" fmla="*/ 765 w 538"/>
                <a:gd name="T27" fmla="*/ 379 h 166"/>
                <a:gd name="T28" fmla="*/ 765 w 538"/>
                <a:gd name="T29" fmla="*/ 251 h 166"/>
                <a:gd name="T30" fmla="*/ 850 w 538"/>
                <a:gd name="T31" fmla="*/ 251 h 166"/>
                <a:gd name="T32" fmla="*/ 850 w 538"/>
                <a:gd name="T33" fmla="*/ 569 h 166"/>
                <a:gd name="T34" fmla="*/ 977 w 538"/>
                <a:gd name="T35" fmla="*/ 569 h 166"/>
                <a:gd name="T36" fmla="*/ 1010 w 538"/>
                <a:gd name="T37" fmla="*/ 379 h 166"/>
                <a:gd name="T38" fmla="*/ 1045 w 538"/>
                <a:gd name="T39" fmla="*/ 569 h 166"/>
                <a:gd name="T40" fmla="*/ 1143 w 538"/>
                <a:gd name="T41" fmla="*/ 569 h 166"/>
                <a:gd name="T42" fmla="*/ 1143 w 538"/>
                <a:gd name="T43" fmla="*/ 440 h 166"/>
                <a:gd name="T44" fmla="*/ 1273 w 538"/>
                <a:gd name="T45" fmla="*/ 440 h 166"/>
                <a:gd name="T46" fmla="*/ 1273 w 538"/>
                <a:gd name="T47" fmla="*/ 626 h 166"/>
                <a:gd name="T48" fmla="*/ 1372 w 538"/>
                <a:gd name="T49" fmla="*/ 626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8"/>
                <a:gd name="T76" fmla="*/ 0 h 166"/>
                <a:gd name="T77" fmla="*/ 538 w 538"/>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8" h="166">
                  <a:moveTo>
                    <a:pt x="0" y="166"/>
                  </a:moveTo>
                  <a:lnTo>
                    <a:pt x="50" y="166"/>
                  </a:lnTo>
                  <a:lnTo>
                    <a:pt x="50" y="50"/>
                  </a:lnTo>
                  <a:lnTo>
                    <a:pt x="133" y="50"/>
                  </a:lnTo>
                  <a:lnTo>
                    <a:pt x="133" y="100"/>
                  </a:lnTo>
                  <a:lnTo>
                    <a:pt x="166" y="100"/>
                  </a:lnTo>
                  <a:lnTo>
                    <a:pt x="166" y="150"/>
                  </a:lnTo>
                  <a:lnTo>
                    <a:pt x="200" y="150"/>
                  </a:lnTo>
                  <a:lnTo>
                    <a:pt x="200" y="0"/>
                  </a:lnTo>
                  <a:lnTo>
                    <a:pt x="233" y="0"/>
                  </a:lnTo>
                  <a:lnTo>
                    <a:pt x="233" y="33"/>
                  </a:lnTo>
                  <a:lnTo>
                    <a:pt x="283" y="33"/>
                  </a:lnTo>
                  <a:lnTo>
                    <a:pt x="283" y="100"/>
                  </a:lnTo>
                  <a:lnTo>
                    <a:pt x="300" y="100"/>
                  </a:lnTo>
                  <a:lnTo>
                    <a:pt x="300" y="66"/>
                  </a:lnTo>
                  <a:lnTo>
                    <a:pt x="333" y="66"/>
                  </a:lnTo>
                  <a:lnTo>
                    <a:pt x="333" y="150"/>
                  </a:lnTo>
                  <a:lnTo>
                    <a:pt x="383" y="150"/>
                  </a:lnTo>
                  <a:lnTo>
                    <a:pt x="396" y="100"/>
                  </a:lnTo>
                  <a:lnTo>
                    <a:pt x="410" y="150"/>
                  </a:lnTo>
                  <a:lnTo>
                    <a:pt x="449" y="150"/>
                  </a:lnTo>
                  <a:lnTo>
                    <a:pt x="449" y="116"/>
                  </a:lnTo>
                  <a:lnTo>
                    <a:pt x="499" y="116"/>
                  </a:lnTo>
                  <a:lnTo>
                    <a:pt x="499" y="165"/>
                  </a:lnTo>
                  <a:lnTo>
                    <a:pt x="538" y="165"/>
                  </a:lnTo>
                </a:path>
              </a:pathLst>
            </a:custGeom>
            <a:noFill/>
            <a:ln w="19050">
              <a:solidFill>
                <a:srgbClr val="0065CC"/>
              </a:solidFill>
              <a:round/>
              <a:headEnd/>
              <a:tailEnd/>
            </a:ln>
          </p:spPr>
          <p:txBody>
            <a:bodyPr lIns="73322" tIns="38127" rIns="73322" bIns="38127"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46" name="Freeform 36"/>
            <p:cNvSpPr>
              <a:spLocks noChangeAspect="1"/>
            </p:cNvSpPr>
            <p:nvPr/>
          </p:nvSpPr>
          <p:spPr bwMode="auto">
            <a:xfrm>
              <a:off x="3221735" y="1114050"/>
              <a:ext cx="653332" cy="529893"/>
            </a:xfrm>
            <a:custGeom>
              <a:avLst/>
              <a:gdLst>
                <a:gd name="T0" fmla="*/ 0 w 538"/>
                <a:gd name="T1" fmla="*/ 630 h 166"/>
                <a:gd name="T2" fmla="*/ 127 w 538"/>
                <a:gd name="T3" fmla="*/ 630 h 166"/>
                <a:gd name="T4" fmla="*/ 127 w 538"/>
                <a:gd name="T5" fmla="*/ 190 h 166"/>
                <a:gd name="T6" fmla="*/ 340 w 538"/>
                <a:gd name="T7" fmla="*/ 190 h 166"/>
                <a:gd name="T8" fmla="*/ 340 w 538"/>
                <a:gd name="T9" fmla="*/ 379 h 166"/>
                <a:gd name="T10" fmla="*/ 424 w 538"/>
                <a:gd name="T11" fmla="*/ 379 h 166"/>
                <a:gd name="T12" fmla="*/ 424 w 538"/>
                <a:gd name="T13" fmla="*/ 569 h 166"/>
                <a:gd name="T14" fmla="*/ 510 w 538"/>
                <a:gd name="T15" fmla="*/ 569 h 166"/>
                <a:gd name="T16" fmla="*/ 510 w 538"/>
                <a:gd name="T17" fmla="*/ 0 h 166"/>
                <a:gd name="T18" fmla="*/ 593 w 538"/>
                <a:gd name="T19" fmla="*/ 0 h 166"/>
                <a:gd name="T20" fmla="*/ 593 w 538"/>
                <a:gd name="T21" fmla="*/ 125 h 166"/>
                <a:gd name="T22" fmla="*/ 723 w 538"/>
                <a:gd name="T23" fmla="*/ 125 h 166"/>
                <a:gd name="T24" fmla="*/ 723 w 538"/>
                <a:gd name="T25" fmla="*/ 379 h 166"/>
                <a:gd name="T26" fmla="*/ 765 w 538"/>
                <a:gd name="T27" fmla="*/ 379 h 166"/>
                <a:gd name="T28" fmla="*/ 765 w 538"/>
                <a:gd name="T29" fmla="*/ 251 h 166"/>
                <a:gd name="T30" fmla="*/ 850 w 538"/>
                <a:gd name="T31" fmla="*/ 251 h 166"/>
                <a:gd name="T32" fmla="*/ 850 w 538"/>
                <a:gd name="T33" fmla="*/ 569 h 166"/>
                <a:gd name="T34" fmla="*/ 977 w 538"/>
                <a:gd name="T35" fmla="*/ 569 h 166"/>
                <a:gd name="T36" fmla="*/ 1010 w 538"/>
                <a:gd name="T37" fmla="*/ 379 h 166"/>
                <a:gd name="T38" fmla="*/ 1045 w 538"/>
                <a:gd name="T39" fmla="*/ 569 h 166"/>
                <a:gd name="T40" fmla="*/ 1143 w 538"/>
                <a:gd name="T41" fmla="*/ 569 h 166"/>
                <a:gd name="T42" fmla="*/ 1143 w 538"/>
                <a:gd name="T43" fmla="*/ 440 h 166"/>
                <a:gd name="T44" fmla="*/ 1273 w 538"/>
                <a:gd name="T45" fmla="*/ 440 h 166"/>
                <a:gd name="T46" fmla="*/ 1273 w 538"/>
                <a:gd name="T47" fmla="*/ 626 h 166"/>
                <a:gd name="T48" fmla="*/ 1372 w 538"/>
                <a:gd name="T49" fmla="*/ 626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8"/>
                <a:gd name="T76" fmla="*/ 0 h 166"/>
                <a:gd name="T77" fmla="*/ 538 w 538"/>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8" h="166">
                  <a:moveTo>
                    <a:pt x="0" y="166"/>
                  </a:moveTo>
                  <a:lnTo>
                    <a:pt x="50" y="166"/>
                  </a:lnTo>
                  <a:lnTo>
                    <a:pt x="50" y="50"/>
                  </a:lnTo>
                  <a:lnTo>
                    <a:pt x="133" y="50"/>
                  </a:lnTo>
                  <a:lnTo>
                    <a:pt x="133" y="100"/>
                  </a:lnTo>
                  <a:lnTo>
                    <a:pt x="166" y="100"/>
                  </a:lnTo>
                  <a:lnTo>
                    <a:pt x="166" y="150"/>
                  </a:lnTo>
                  <a:lnTo>
                    <a:pt x="200" y="150"/>
                  </a:lnTo>
                  <a:lnTo>
                    <a:pt x="200" y="0"/>
                  </a:lnTo>
                  <a:lnTo>
                    <a:pt x="233" y="0"/>
                  </a:lnTo>
                  <a:lnTo>
                    <a:pt x="233" y="33"/>
                  </a:lnTo>
                  <a:lnTo>
                    <a:pt x="283" y="33"/>
                  </a:lnTo>
                  <a:lnTo>
                    <a:pt x="283" y="100"/>
                  </a:lnTo>
                  <a:lnTo>
                    <a:pt x="300" y="100"/>
                  </a:lnTo>
                  <a:lnTo>
                    <a:pt x="300" y="66"/>
                  </a:lnTo>
                  <a:lnTo>
                    <a:pt x="333" y="66"/>
                  </a:lnTo>
                  <a:lnTo>
                    <a:pt x="333" y="150"/>
                  </a:lnTo>
                  <a:lnTo>
                    <a:pt x="383" y="150"/>
                  </a:lnTo>
                  <a:lnTo>
                    <a:pt x="396" y="100"/>
                  </a:lnTo>
                  <a:lnTo>
                    <a:pt x="410" y="150"/>
                  </a:lnTo>
                  <a:lnTo>
                    <a:pt x="449" y="150"/>
                  </a:lnTo>
                  <a:lnTo>
                    <a:pt x="449" y="116"/>
                  </a:lnTo>
                  <a:lnTo>
                    <a:pt x="499" y="116"/>
                  </a:lnTo>
                  <a:lnTo>
                    <a:pt x="499" y="165"/>
                  </a:lnTo>
                  <a:lnTo>
                    <a:pt x="538" y="165"/>
                  </a:lnTo>
                </a:path>
              </a:pathLst>
            </a:custGeom>
            <a:noFill/>
            <a:ln w="19050">
              <a:solidFill>
                <a:srgbClr val="0065CC"/>
              </a:solidFill>
              <a:round/>
              <a:headEnd/>
              <a:tailEnd/>
            </a:ln>
          </p:spPr>
          <p:txBody>
            <a:bodyPr lIns="73322" tIns="38127" rIns="73322" bIns="38127"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grpSp>
          <p:nvGrpSpPr>
            <p:cNvPr id="7" name="Group 26"/>
            <p:cNvGrpSpPr>
              <a:grpSpLocks/>
            </p:cNvGrpSpPr>
            <p:nvPr/>
          </p:nvGrpSpPr>
          <p:grpSpPr bwMode="auto">
            <a:xfrm>
              <a:off x="5021556" y="1040761"/>
              <a:ext cx="1124672" cy="614201"/>
              <a:chOff x="549" y="1905"/>
              <a:chExt cx="494" cy="357"/>
            </a:xfrm>
          </p:grpSpPr>
          <p:sp>
            <p:nvSpPr>
              <p:cNvPr id="81" name="Line 27"/>
              <p:cNvSpPr>
                <a:spLocks noChangeShapeType="1"/>
              </p:cNvSpPr>
              <p:nvPr/>
            </p:nvSpPr>
            <p:spPr bwMode="auto">
              <a:xfrm>
                <a:off x="886" y="2124"/>
                <a:ext cx="0" cy="144"/>
              </a:xfrm>
              <a:prstGeom prst="line">
                <a:avLst/>
              </a:prstGeom>
              <a:no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sp>
            <p:nvSpPr>
              <p:cNvPr id="82" name="Line 28"/>
              <p:cNvSpPr>
                <a:spLocks noChangeShapeType="1"/>
              </p:cNvSpPr>
              <p:nvPr/>
            </p:nvSpPr>
            <p:spPr bwMode="auto">
              <a:xfrm>
                <a:off x="997" y="2124"/>
                <a:ext cx="0" cy="144"/>
              </a:xfrm>
              <a:prstGeom prst="line">
                <a:avLst/>
              </a:prstGeom>
              <a:no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sp>
            <p:nvSpPr>
              <p:cNvPr id="83" name="Cloud"/>
              <p:cNvSpPr>
                <a:spLocks noChangeAspect="1" noEditPoints="1" noChangeArrowheads="1"/>
              </p:cNvSpPr>
              <p:nvPr/>
            </p:nvSpPr>
            <p:spPr bwMode="auto">
              <a:xfrm>
                <a:off x="839" y="1930"/>
                <a:ext cx="93" cy="1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9 w 21600"/>
                  <a:gd name="T13" fmla="*/ 3229 h 21600"/>
                  <a:gd name="T14" fmla="*/ 17187 w 21600"/>
                  <a:gd name="T15" fmla="*/ 17369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9050">
                <a:solidFill>
                  <a:srgbClr val="0065CC"/>
                </a:solidFill>
                <a:miter lim="800000"/>
                <a:headEnd/>
                <a:tailEnd/>
              </a:ln>
            </p:spPr>
            <p:txBody>
              <a:bodyP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84" name="Cloud"/>
              <p:cNvSpPr>
                <a:spLocks noChangeAspect="1" noEditPoints="1" noChangeArrowheads="1"/>
              </p:cNvSpPr>
              <p:nvPr/>
            </p:nvSpPr>
            <p:spPr bwMode="auto">
              <a:xfrm>
                <a:off x="950" y="1930"/>
                <a:ext cx="93" cy="1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19 w 21600"/>
                  <a:gd name="T13" fmla="*/ 3229 h 21600"/>
                  <a:gd name="T14" fmla="*/ 17187 w 21600"/>
                  <a:gd name="T15" fmla="*/ 17369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9050">
                <a:solidFill>
                  <a:srgbClr val="0065CC"/>
                </a:solidFill>
                <a:miter lim="800000"/>
                <a:headEnd/>
                <a:tailEnd/>
              </a:ln>
            </p:spPr>
            <p:txBody>
              <a:bodyP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85" name="Line 31"/>
              <p:cNvSpPr>
                <a:spLocks noChangeShapeType="1"/>
              </p:cNvSpPr>
              <p:nvPr/>
            </p:nvSpPr>
            <p:spPr bwMode="auto">
              <a:xfrm>
                <a:off x="884" y="2262"/>
                <a:ext cx="153" cy="0"/>
              </a:xfrm>
              <a:prstGeom prst="line">
                <a:avLst/>
              </a:prstGeom>
              <a:no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sp>
            <p:nvSpPr>
              <p:cNvPr id="86" name="Freeform 32"/>
              <p:cNvSpPr>
                <a:spLocks/>
              </p:cNvSpPr>
              <p:nvPr/>
            </p:nvSpPr>
            <p:spPr bwMode="auto">
              <a:xfrm>
                <a:off x="637" y="1921"/>
                <a:ext cx="128" cy="156"/>
              </a:xfrm>
              <a:custGeom>
                <a:avLst/>
                <a:gdLst>
                  <a:gd name="T0" fmla="*/ 8 w 182"/>
                  <a:gd name="T1" fmla="*/ 309 h 91"/>
                  <a:gd name="T2" fmla="*/ 19 w 182"/>
                  <a:gd name="T3" fmla="*/ 157 h 91"/>
                  <a:gd name="T4" fmla="*/ 31 w 182"/>
                  <a:gd name="T5" fmla="*/ 328 h 91"/>
                  <a:gd name="T6" fmla="*/ 46 w 182"/>
                  <a:gd name="T7" fmla="*/ 0 h 91"/>
                  <a:gd name="T8" fmla="*/ 63 w 182"/>
                  <a:gd name="T9" fmla="*/ 247 h 91"/>
                  <a:gd name="T10" fmla="*/ 53 w 182"/>
                  <a:gd name="T11" fmla="*/ 190 h 91"/>
                  <a:gd name="T12" fmla="*/ 49 w 182"/>
                  <a:gd name="T13" fmla="*/ 385 h 91"/>
                  <a:gd name="T14" fmla="*/ 41 w 182"/>
                  <a:gd name="T15" fmla="*/ 276 h 91"/>
                  <a:gd name="T16" fmla="*/ 24 w 182"/>
                  <a:gd name="T17" fmla="*/ 468 h 91"/>
                  <a:gd name="T18" fmla="*/ 18 w 182"/>
                  <a:gd name="T19" fmla="*/ 298 h 91"/>
                  <a:gd name="T20" fmla="*/ 0 w 182"/>
                  <a:gd name="T21" fmla="*/ 405 h 91"/>
                  <a:gd name="T22" fmla="*/ 8 w 182"/>
                  <a:gd name="T23" fmla="*/ 309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
                  <a:gd name="T37" fmla="*/ 0 h 91"/>
                  <a:gd name="T38" fmla="*/ 182 w 182"/>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 h="91">
                    <a:moveTo>
                      <a:pt x="24" y="60"/>
                    </a:moveTo>
                    <a:lnTo>
                      <a:pt x="56" y="31"/>
                    </a:lnTo>
                    <a:lnTo>
                      <a:pt x="89" y="64"/>
                    </a:lnTo>
                    <a:lnTo>
                      <a:pt x="134" y="0"/>
                    </a:lnTo>
                    <a:lnTo>
                      <a:pt x="182" y="48"/>
                    </a:lnTo>
                    <a:lnTo>
                      <a:pt x="152" y="37"/>
                    </a:lnTo>
                    <a:lnTo>
                      <a:pt x="141" y="75"/>
                    </a:lnTo>
                    <a:lnTo>
                      <a:pt x="116" y="54"/>
                    </a:lnTo>
                    <a:lnTo>
                      <a:pt x="68" y="91"/>
                    </a:lnTo>
                    <a:lnTo>
                      <a:pt x="53" y="58"/>
                    </a:lnTo>
                    <a:lnTo>
                      <a:pt x="0" y="79"/>
                    </a:lnTo>
                    <a:lnTo>
                      <a:pt x="24" y="60"/>
                    </a:lnTo>
                    <a:close/>
                  </a:path>
                </a:pathLst>
              </a:custGeom>
              <a:solidFill>
                <a:srgbClr val="FFFFFF"/>
              </a:solid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sp>
            <p:nvSpPr>
              <p:cNvPr id="87" name="Freeform 33"/>
              <p:cNvSpPr>
                <a:spLocks/>
              </p:cNvSpPr>
              <p:nvPr/>
            </p:nvSpPr>
            <p:spPr bwMode="auto">
              <a:xfrm>
                <a:off x="549" y="1905"/>
                <a:ext cx="337" cy="354"/>
              </a:xfrm>
              <a:custGeom>
                <a:avLst/>
                <a:gdLst>
                  <a:gd name="T0" fmla="*/ 167 w 479"/>
                  <a:gd name="T1" fmla="*/ 1055 h 205"/>
                  <a:gd name="T2" fmla="*/ 148 w 479"/>
                  <a:gd name="T3" fmla="*/ 1055 h 205"/>
                  <a:gd name="T4" fmla="*/ 120 w 479"/>
                  <a:gd name="T5" fmla="*/ 686 h 205"/>
                  <a:gd name="T6" fmla="*/ 106 w 479"/>
                  <a:gd name="T7" fmla="*/ 254 h 205"/>
                  <a:gd name="T8" fmla="*/ 90 w 479"/>
                  <a:gd name="T9" fmla="*/ 0 h 205"/>
                  <a:gd name="T10" fmla="*/ 74 w 479"/>
                  <a:gd name="T11" fmla="*/ 340 h 205"/>
                  <a:gd name="T12" fmla="*/ 63 w 479"/>
                  <a:gd name="T13" fmla="*/ 176 h 205"/>
                  <a:gd name="T14" fmla="*/ 32 w 479"/>
                  <a:gd name="T15" fmla="*/ 603 h 205"/>
                  <a:gd name="T16" fmla="*/ 10 w 479"/>
                  <a:gd name="T17" fmla="*/ 447 h 205"/>
                  <a:gd name="T18" fmla="*/ 0 w 479"/>
                  <a:gd name="T19" fmla="*/ 616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9"/>
                  <a:gd name="T31" fmla="*/ 0 h 205"/>
                  <a:gd name="T32" fmla="*/ 479 w 479"/>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9" h="205">
                    <a:moveTo>
                      <a:pt x="479" y="205"/>
                    </a:moveTo>
                    <a:lnTo>
                      <a:pt x="426" y="205"/>
                    </a:lnTo>
                    <a:lnTo>
                      <a:pt x="344" y="133"/>
                    </a:lnTo>
                    <a:lnTo>
                      <a:pt x="305" y="49"/>
                    </a:lnTo>
                    <a:lnTo>
                      <a:pt x="258" y="0"/>
                    </a:lnTo>
                    <a:lnTo>
                      <a:pt x="212" y="66"/>
                    </a:lnTo>
                    <a:lnTo>
                      <a:pt x="179" y="34"/>
                    </a:lnTo>
                    <a:lnTo>
                      <a:pt x="93" y="117"/>
                    </a:lnTo>
                    <a:lnTo>
                      <a:pt x="29" y="87"/>
                    </a:lnTo>
                    <a:lnTo>
                      <a:pt x="0" y="120"/>
                    </a:lnTo>
                  </a:path>
                </a:pathLst>
              </a:custGeom>
              <a:noFill/>
              <a:ln w="19050">
                <a:solidFill>
                  <a:srgbClr val="0065CC"/>
                </a:solidFill>
                <a:round/>
                <a:headEnd/>
                <a:tailEnd/>
              </a:ln>
            </p:spPr>
            <p:txBody>
              <a:bodyPr lIns="90000" tIns="46800" rIns="90000" bIns="46800" anchor="ctr"/>
              <a:lstStyle/>
              <a:p>
                <a:pPr defTabSz="1185410" fontAlgn="auto">
                  <a:spcBef>
                    <a:spcPts val="0"/>
                  </a:spcBef>
                  <a:spcAft>
                    <a:spcPts val="0"/>
                  </a:spcAft>
                  <a:defRPr/>
                </a:pPr>
                <a:endParaRPr lang="zh-CN" altLang="zh-CN" sz="1700" b="0" kern="0" dirty="0">
                  <a:solidFill>
                    <a:srgbClr val="FFFFFF"/>
                  </a:solidFill>
                  <a:latin typeface="Arial" pitchFamily="34" charset="0"/>
                  <a:ea typeface="微软雅黑" pitchFamily="34" charset="-122"/>
                  <a:cs typeface="Arial" pitchFamily="34" charset="0"/>
                </a:endParaRPr>
              </a:p>
            </p:txBody>
          </p:sp>
        </p:grpSp>
        <p:grpSp>
          <p:nvGrpSpPr>
            <p:cNvPr id="8" name="组合 27"/>
            <p:cNvGrpSpPr>
              <a:grpSpLocks/>
            </p:cNvGrpSpPr>
            <p:nvPr/>
          </p:nvGrpSpPr>
          <p:grpSpPr bwMode="auto">
            <a:xfrm>
              <a:off x="7164435" y="1238945"/>
              <a:ext cx="1656040" cy="407485"/>
              <a:chOff x="7164443" y="1239021"/>
              <a:chExt cx="1979560" cy="278252"/>
            </a:xfrm>
          </p:grpSpPr>
          <p:sp>
            <p:nvSpPr>
              <p:cNvPr id="79" name="任意多边形 180"/>
              <p:cNvSpPr/>
              <p:nvPr/>
            </p:nvSpPr>
            <p:spPr bwMode="auto">
              <a:xfrm>
                <a:off x="7164443" y="1239021"/>
                <a:ext cx="1127597" cy="278251"/>
              </a:xfrm>
              <a:custGeom>
                <a:avLst/>
                <a:gdLst>
                  <a:gd name="connsiteX0" fmla="*/ 0 w 1553029"/>
                  <a:gd name="connsiteY0" fmla="*/ 478971 h 478971"/>
                  <a:gd name="connsiteX1" fmla="*/ 580572 w 1553029"/>
                  <a:gd name="connsiteY1" fmla="*/ 362857 h 478971"/>
                  <a:gd name="connsiteX2" fmla="*/ 769257 w 1553029"/>
                  <a:gd name="connsiteY2" fmla="*/ 232229 h 478971"/>
                  <a:gd name="connsiteX3" fmla="*/ 508000 w 1553029"/>
                  <a:gd name="connsiteY3" fmla="*/ 145143 h 478971"/>
                  <a:gd name="connsiteX4" fmla="*/ 1422400 w 1553029"/>
                  <a:gd name="connsiteY4" fmla="*/ 159657 h 478971"/>
                  <a:gd name="connsiteX5" fmla="*/ 1291772 w 1553029"/>
                  <a:gd name="connsiteY5" fmla="*/ 0 h 478971"/>
                  <a:gd name="connsiteX6" fmla="*/ 1291772 w 1553029"/>
                  <a:gd name="connsiteY6" fmla="*/ 0 h 4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029" h="478971">
                    <a:moveTo>
                      <a:pt x="0" y="478971"/>
                    </a:moveTo>
                    <a:cubicBezTo>
                      <a:pt x="226181" y="441476"/>
                      <a:pt x="452363" y="403981"/>
                      <a:pt x="580572" y="362857"/>
                    </a:cubicBezTo>
                    <a:cubicBezTo>
                      <a:pt x="708781" y="321733"/>
                      <a:pt x="781352" y="268515"/>
                      <a:pt x="769257" y="232229"/>
                    </a:cubicBezTo>
                    <a:cubicBezTo>
                      <a:pt x="757162" y="195943"/>
                      <a:pt x="399143" y="157238"/>
                      <a:pt x="508000" y="145143"/>
                    </a:cubicBezTo>
                    <a:cubicBezTo>
                      <a:pt x="616857" y="133048"/>
                      <a:pt x="1291771" y="183847"/>
                      <a:pt x="1422400" y="159657"/>
                    </a:cubicBezTo>
                    <a:cubicBezTo>
                      <a:pt x="1553029" y="135467"/>
                      <a:pt x="1291772" y="0"/>
                      <a:pt x="1291772" y="0"/>
                    </a:cubicBezTo>
                    <a:lnTo>
                      <a:pt x="1291772" y="0"/>
                    </a:lnTo>
                  </a:path>
                </a:pathLst>
              </a:custGeom>
              <a:noFill/>
              <a:ln w="9525" cap="flat" cmpd="sng" algn="ctr">
                <a:solidFill>
                  <a:srgbClr val="0065CC"/>
                </a:solidFill>
                <a:prstDash val="solid"/>
                <a:round/>
                <a:headEnd type="none" w="med" len="med"/>
                <a:tailEnd type="none" w="med" len="med"/>
              </a:ln>
              <a:effectLst/>
            </p:spPr>
            <p:txBody>
              <a:bodyPr lIns="59384" tIns="29692" rIns="59384" bIns="29692">
                <a:spAutoFit/>
              </a:bodyPr>
              <a:lstStyle/>
              <a:p>
                <a:pPr defTabSz="801367"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sp>
            <p:nvSpPr>
              <p:cNvPr id="80" name="任意多边形 181"/>
              <p:cNvSpPr/>
              <p:nvPr/>
            </p:nvSpPr>
            <p:spPr bwMode="auto">
              <a:xfrm>
                <a:off x="8016406" y="1239022"/>
                <a:ext cx="1127597" cy="278251"/>
              </a:xfrm>
              <a:custGeom>
                <a:avLst/>
                <a:gdLst>
                  <a:gd name="connsiteX0" fmla="*/ 0 w 1553029"/>
                  <a:gd name="connsiteY0" fmla="*/ 478971 h 478971"/>
                  <a:gd name="connsiteX1" fmla="*/ 580572 w 1553029"/>
                  <a:gd name="connsiteY1" fmla="*/ 362857 h 478971"/>
                  <a:gd name="connsiteX2" fmla="*/ 769257 w 1553029"/>
                  <a:gd name="connsiteY2" fmla="*/ 232229 h 478971"/>
                  <a:gd name="connsiteX3" fmla="*/ 508000 w 1553029"/>
                  <a:gd name="connsiteY3" fmla="*/ 145143 h 478971"/>
                  <a:gd name="connsiteX4" fmla="*/ 1422400 w 1553029"/>
                  <a:gd name="connsiteY4" fmla="*/ 159657 h 478971"/>
                  <a:gd name="connsiteX5" fmla="*/ 1291772 w 1553029"/>
                  <a:gd name="connsiteY5" fmla="*/ 0 h 478971"/>
                  <a:gd name="connsiteX6" fmla="*/ 1291772 w 1553029"/>
                  <a:gd name="connsiteY6" fmla="*/ 0 h 4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029" h="478971">
                    <a:moveTo>
                      <a:pt x="0" y="478971"/>
                    </a:moveTo>
                    <a:cubicBezTo>
                      <a:pt x="226181" y="441476"/>
                      <a:pt x="452363" y="403981"/>
                      <a:pt x="580572" y="362857"/>
                    </a:cubicBezTo>
                    <a:cubicBezTo>
                      <a:pt x="708781" y="321733"/>
                      <a:pt x="781352" y="268515"/>
                      <a:pt x="769257" y="232229"/>
                    </a:cubicBezTo>
                    <a:cubicBezTo>
                      <a:pt x="757162" y="195943"/>
                      <a:pt x="399143" y="157238"/>
                      <a:pt x="508000" y="145143"/>
                    </a:cubicBezTo>
                    <a:cubicBezTo>
                      <a:pt x="616857" y="133048"/>
                      <a:pt x="1291771" y="183847"/>
                      <a:pt x="1422400" y="159657"/>
                    </a:cubicBezTo>
                    <a:cubicBezTo>
                      <a:pt x="1553029" y="135467"/>
                      <a:pt x="1291772" y="0"/>
                      <a:pt x="1291772" y="0"/>
                    </a:cubicBezTo>
                    <a:lnTo>
                      <a:pt x="1291772" y="0"/>
                    </a:lnTo>
                  </a:path>
                </a:pathLst>
              </a:custGeom>
              <a:noFill/>
              <a:ln w="9525" cap="flat" cmpd="sng" algn="ctr">
                <a:solidFill>
                  <a:srgbClr val="0065CC"/>
                </a:solidFill>
                <a:prstDash val="solid"/>
                <a:round/>
                <a:headEnd type="none" w="med" len="med"/>
                <a:tailEnd type="none" w="med" len="med"/>
              </a:ln>
              <a:effectLst/>
            </p:spPr>
            <p:txBody>
              <a:bodyPr lIns="59384" tIns="29692" rIns="59384" bIns="29692">
                <a:spAutoFit/>
              </a:bodyPr>
              <a:lstStyle/>
              <a:p>
                <a:pPr defTabSz="801367" fontAlgn="auto">
                  <a:spcBef>
                    <a:spcPts val="0"/>
                  </a:spcBef>
                  <a:spcAft>
                    <a:spcPts val="0"/>
                  </a:spcAft>
                  <a:defRPr/>
                </a:pPr>
                <a:endParaRPr lang="zh-CN" altLang="en-US" sz="1700" b="0" kern="0" dirty="0">
                  <a:solidFill>
                    <a:srgbClr val="FFFFFF"/>
                  </a:solidFill>
                  <a:latin typeface="Arial" pitchFamily="34" charset="0"/>
                  <a:ea typeface="微软雅黑" pitchFamily="34" charset="-122"/>
                  <a:cs typeface="Arial" pitchFamily="34" charset="0"/>
                </a:endParaRPr>
              </a:p>
            </p:txBody>
          </p:sp>
        </p:grpSp>
        <p:cxnSp>
          <p:nvCxnSpPr>
            <p:cNvPr id="57" name="直接连接符 178"/>
            <p:cNvCxnSpPr>
              <a:cxnSpLocks noChangeShapeType="1"/>
            </p:cNvCxnSpPr>
            <p:nvPr/>
          </p:nvCxnSpPr>
          <p:spPr bwMode="auto">
            <a:xfrm flipH="1">
              <a:off x="7236121" y="1636135"/>
              <a:ext cx="1512791" cy="0"/>
            </a:xfrm>
            <a:prstGeom prst="line">
              <a:avLst/>
            </a:prstGeom>
            <a:noFill/>
            <a:ln w="28575" algn="ctr">
              <a:solidFill>
                <a:srgbClr val="0065CC"/>
              </a:solidFill>
              <a:round/>
              <a:headEnd/>
              <a:tailEnd/>
            </a:ln>
          </p:spPr>
        </p:cxnSp>
        <p:cxnSp>
          <p:nvCxnSpPr>
            <p:cNvPr id="78" name="直接连接符 179"/>
            <p:cNvCxnSpPr>
              <a:cxnSpLocks noChangeShapeType="1"/>
            </p:cNvCxnSpPr>
            <p:nvPr/>
          </p:nvCxnSpPr>
          <p:spPr bwMode="auto">
            <a:xfrm flipH="1">
              <a:off x="395289" y="1636135"/>
              <a:ext cx="215934" cy="0"/>
            </a:xfrm>
            <a:prstGeom prst="line">
              <a:avLst/>
            </a:prstGeom>
            <a:noFill/>
            <a:ln w="28575" algn="ctr">
              <a:solidFill>
                <a:srgbClr val="0065CC"/>
              </a:solidFill>
              <a:round/>
              <a:headEnd/>
              <a:tailEnd/>
            </a:ln>
          </p:spPr>
        </p:cxnSp>
      </p:grpSp>
      <p:sp>
        <p:nvSpPr>
          <p:cNvPr id="95" name="Rectangle 94"/>
          <p:cNvSpPr/>
          <p:nvPr/>
        </p:nvSpPr>
        <p:spPr>
          <a:xfrm>
            <a:off x="694382" y="3354824"/>
            <a:ext cx="851515" cy="369332"/>
          </a:xfrm>
          <a:prstGeom prst="rect">
            <a:avLst/>
          </a:prstGeom>
        </p:spPr>
        <p:txBody>
          <a:bodyPr wrap="none">
            <a:spAutoFit/>
          </a:bodyPr>
          <a:lstStyle/>
          <a:p>
            <a:r>
              <a:rPr lang="en-US" altLang="en-US" b="1" dirty="0" smtClean="0">
                <a:latin typeface="Arial" pitchFamily="34" charset="0"/>
                <a:ea typeface="微软雅黑" pitchFamily="34" charset="-122"/>
                <a:cs typeface="Arial" pitchFamily="34" charset="0"/>
              </a:rPr>
              <a:t>Urban</a:t>
            </a:r>
            <a:endParaRPr lang="en-US" dirty="0"/>
          </a:p>
        </p:txBody>
      </p:sp>
      <p:sp>
        <p:nvSpPr>
          <p:cNvPr id="96" name="Rectangle 95"/>
          <p:cNvSpPr/>
          <p:nvPr/>
        </p:nvSpPr>
        <p:spPr>
          <a:xfrm>
            <a:off x="2180282" y="3339584"/>
            <a:ext cx="1261884" cy="369332"/>
          </a:xfrm>
          <a:prstGeom prst="rect">
            <a:avLst/>
          </a:prstGeom>
        </p:spPr>
        <p:txBody>
          <a:bodyPr wrap="none">
            <a:spAutoFit/>
          </a:bodyPr>
          <a:lstStyle/>
          <a:p>
            <a:r>
              <a:rPr lang="en-US" altLang="en-US" b="1" dirty="0" smtClean="0">
                <a:latin typeface="Arial" pitchFamily="34" charset="0"/>
                <a:ea typeface="微软雅黑" pitchFamily="34" charset="-122"/>
                <a:cs typeface="Arial" pitchFamily="34" charset="0"/>
              </a:rPr>
              <a:t>Suburban</a:t>
            </a:r>
          </a:p>
        </p:txBody>
      </p:sp>
      <p:sp>
        <p:nvSpPr>
          <p:cNvPr id="97" name="Rectangle 96"/>
          <p:cNvSpPr/>
          <p:nvPr/>
        </p:nvSpPr>
        <p:spPr>
          <a:xfrm>
            <a:off x="3963362" y="3324344"/>
            <a:ext cx="770275" cy="369332"/>
          </a:xfrm>
          <a:prstGeom prst="rect">
            <a:avLst/>
          </a:prstGeom>
        </p:spPr>
        <p:txBody>
          <a:bodyPr wrap="none">
            <a:spAutoFit/>
          </a:bodyPr>
          <a:lstStyle/>
          <a:p>
            <a:r>
              <a:rPr lang="en-US" altLang="en-US" b="1" dirty="0" smtClean="0">
                <a:latin typeface="Arial" pitchFamily="34" charset="0"/>
                <a:ea typeface="微软雅黑" pitchFamily="34" charset="-122"/>
                <a:cs typeface="Arial" pitchFamily="34" charset="0"/>
              </a:rPr>
              <a:t>Town</a:t>
            </a:r>
          </a:p>
        </p:txBody>
      </p:sp>
      <p:sp>
        <p:nvSpPr>
          <p:cNvPr id="98" name="Rectangle 97"/>
          <p:cNvSpPr/>
          <p:nvPr/>
        </p:nvSpPr>
        <p:spPr>
          <a:xfrm>
            <a:off x="6096962" y="3301484"/>
            <a:ext cx="774571" cy="369332"/>
          </a:xfrm>
          <a:prstGeom prst="rect">
            <a:avLst/>
          </a:prstGeom>
        </p:spPr>
        <p:txBody>
          <a:bodyPr wrap="none">
            <a:spAutoFit/>
          </a:bodyPr>
          <a:lstStyle/>
          <a:p>
            <a:r>
              <a:rPr lang="en-US" altLang="en-US" b="1" dirty="0" smtClean="0">
                <a:latin typeface="Arial" pitchFamily="34" charset="0"/>
                <a:ea typeface="微软雅黑" pitchFamily="34" charset="-122"/>
                <a:cs typeface="Arial" pitchFamily="34" charset="0"/>
              </a:rPr>
              <a:t>Rural</a:t>
            </a:r>
          </a:p>
        </p:txBody>
      </p:sp>
      <p:sp>
        <p:nvSpPr>
          <p:cNvPr id="99" name="Rectangle 98"/>
          <p:cNvSpPr/>
          <p:nvPr/>
        </p:nvSpPr>
        <p:spPr>
          <a:xfrm>
            <a:off x="7392362" y="3324344"/>
            <a:ext cx="761747" cy="369332"/>
          </a:xfrm>
          <a:prstGeom prst="rect">
            <a:avLst/>
          </a:prstGeom>
        </p:spPr>
        <p:txBody>
          <a:bodyPr wrap="none">
            <a:spAutoFit/>
          </a:bodyPr>
          <a:lstStyle/>
          <a:p>
            <a:r>
              <a:rPr lang="en-US" altLang="en-US" b="1" dirty="0" smtClean="0">
                <a:latin typeface="Arial" pitchFamily="34" charset="0"/>
                <a:ea typeface="微软雅黑" pitchFamily="34" charset="-122"/>
                <a:cs typeface="Arial" pitchFamily="34" charset="0"/>
              </a:rPr>
              <a:t>Road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7160" y="434340"/>
            <a:ext cx="8930640" cy="2514600"/>
          </a:xfrm>
          <a:prstGeom prst="rect">
            <a:avLst/>
          </a:prstGeom>
          <a:noFill/>
          <a:ln w="9525">
            <a:noFill/>
            <a:miter lim="800000"/>
            <a:headEnd/>
            <a:tailEnd/>
          </a:ln>
        </p:spPr>
      </p:pic>
      <p:sp>
        <p:nvSpPr>
          <p:cNvPr id="5" name="Rectangle 4"/>
          <p:cNvSpPr/>
          <p:nvPr/>
        </p:nvSpPr>
        <p:spPr>
          <a:xfrm>
            <a:off x="175260" y="0"/>
            <a:ext cx="8983980" cy="415490"/>
          </a:xfrm>
          <a:prstGeom prst="rect">
            <a:avLst/>
          </a:prstGeom>
        </p:spPr>
        <p:txBody>
          <a:bodyPr wrap="square" lIns="91431" tIns="45716" rIns="91431" bIns="45716">
            <a:spAutoFit/>
          </a:bodyPr>
          <a:lstStyle/>
          <a:p>
            <a:pPr eaLnBrk="0" hangingPunct="0">
              <a:defRPr/>
            </a:pPr>
            <a:r>
              <a:rPr lang="en-US" altLang="zh-CN" sz="2100" b="1" kern="0" dirty="0" smtClean="0">
                <a:latin typeface="Arial" pitchFamily="34" charset="0"/>
                <a:ea typeface="微软雅黑" pitchFamily="34" charset="-122"/>
                <a:cs typeface="Arial" pitchFamily="34" charset="0"/>
              </a:rPr>
              <a:t>Government Can Defragment 900Mhz Band Through Reallocation</a:t>
            </a:r>
          </a:p>
        </p:txBody>
      </p:sp>
      <p:pic>
        <p:nvPicPr>
          <p:cNvPr id="4099" name="Picture 3"/>
          <p:cNvPicPr>
            <a:picLocks noChangeAspect="1" noChangeArrowheads="1"/>
          </p:cNvPicPr>
          <p:nvPr/>
        </p:nvPicPr>
        <p:blipFill>
          <a:blip r:embed="rId3" cstate="print"/>
          <a:srcRect/>
          <a:stretch>
            <a:fillRect/>
          </a:stretch>
        </p:blipFill>
        <p:spPr bwMode="auto">
          <a:xfrm>
            <a:off x="123827" y="2893695"/>
            <a:ext cx="2817493" cy="824865"/>
          </a:xfrm>
          <a:prstGeom prst="rect">
            <a:avLst/>
          </a:prstGeom>
          <a:noFill/>
          <a:ln w="9525">
            <a:solidFill>
              <a:srgbClr val="C00000"/>
            </a:solidFill>
            <a:miter lim="800000"/>
            <a:headEnd/>
            <a:tailEnd/>
          </a:ln>
        </p:spPr>
      </p:pic>
      <p:sp>
        <p:nvSpPr>
          <p:cNvPr id="7" name="Rectangle 6"/>
          <p:cNvSpPr/>
          <p:nvPr/>
        </p:nvSpPr>
        <p:spPr>
          <a:xfrm>
            <a:off x="91440" y="4069069"/>
            <a:ext cx="3169920" cy="1015655"/>
          </a:xfrm>
          <a:prstGeom prst="rect">
            <a:avLst/>
          </a:prstGeom>
          <a:solidFill>
            <a:schemeClr val="accent1">
              <a:lumMod val="20000"/>
              <a:lumOff val="80000"/>
            </a:schemeClr>
          </a:solidFill>
        </p:spPr>
        <p:txBody>
          <a:bodyPr wrap="square" lIns="91431" tIns="45716" rIns="91431" bIns="45716">
            <a:spAutoFit/>
          </a:bodyPr>
          <a:lstStyle/>
          <a:p>
            <a:pPr>
              <a:buFont typeface="Wingdings" pitchFamily="2" charset="2"/>
              <a:buChar char="Ø"/>
            </a:pPr>
            <a:r>
              <a:rPr lang="en-US" altLang="zh-CN" sz="1200" b="1" dirty="0" smtClean="0">
                <a:latin typeface="Arial" pitchFamily="34" charset="0"/>
                <a:cs typeface="Arial" pitchFamily="34" charset="0"/>
              </a:rPr>
              <a:t>High Spectrum Fragmentation </a:t>
            </a:r>
          </a:p>
          <a:p>
            <a:pPr>
              <a:buFont typeface="Wingdings" pitchFamily="2" charset="2"/>
              <a:buChar char="Ø"/>
            </a:pPr>
            <a:r>
              <a:rPr lang="en-US" altLang="zh-CN" sz="1200" b="1" dirty="0" smtClean="0">
                <a:latin typeface="Arial" pitchFamily="34" charset="0"/>
                <a:cs typeface="Arial" pitchFamily="34" charset="0"/>
              </a:rPr>
              <a:t>U900 Require 5Mhz Continue Spectrum </a:t>
            </a:r>
          </a:p>
          <a:p>
            <a:pPr>
              <a:buFont typeface="Wingdings" pitchFamily="2" charset="2"/>
              <a:buChar char="Ø"/>
            </a:pPr>
            <a:r>
              <a:rPr lang="en-US" altLang="zh-CN" sz="1200" b="1" dirty="0" smtClean="0">
                <a:latin typeface="Arial" pitchFamily="34" charset="0"/>
                <a:cs typeface="Arial" pitchFamily="34" charset="0"/>
              </a:rPr>
              <a:t>Spectrum Waste and Inefficient</a:t>
            </a:r>
          </a:p>
          <a:p>
            <a:pPr>
              <a:buFont typeface="Wingdings" pitchFamily="2" charset="2"/>
              <a:buChar char="Ø"/>
            </a:pPr>
            <a:r>
              <a:rPr lang="en-US" altLang="zh-CN" sz="1200" b="1" dirty="0" smtClean="0">
                <a:latin typeface="Arial" pitchFamily="34" charset="0"/>
                <a:cs typeface="Arial" pitchFamily="34" charset="0"/>
              </a:rPr>
              <a:t>Technology Neutrality not allowed </a:t>
            </a:r>
          </a:p>
          <a:p>
            <a:pPr>
              <a:buFont typeface="Wingdings" pitchFamily="2" charset="2"/>
              <a:buChar char="Ø"/>
            </a:pPr>
            <a:r>
              <a:rPr lang="en-US" altLang="zh-CN" sz="1200" b="1" dirty="0" smtClean="0">
                <a:latin typeface="Arial" pitchFamily="34" charset="0"/>
                <a:cs typeface="Arial" pitchFamily="34" charset="0"/>
              </a:rPr>
              <a:t>3G/4G Networks prohibited </a:t>
            </a:r>
          </a:p>
        </p:txBody>
      </p:sp>
      <p:sp>
        <p:nvSpPr>
          <p:cNvPr id="8" name="文本框 15"/>
          <p:cNvSpPr txBox="1"/>
          <p:nvPr/>
        </p:nvSpPr>
        <p:spPr>
          <a:xfrm>
            <a:off x="547839" y="3745591"/>
            <a:ext cx="1799121" cy="369324"/>
          </a:xfrm>
          <a:prstGeom prst="rect">
            <a:avLst/>
          </a:prstGeom>
          <a:noFill/>
        </p:spPr>
        <p:txBody>
          <a:bodyPr wrap="square" lIns="91431" tIns="45716" rIns="91431" bIns="45716" rtlCol="0">
            <a:spAutoFit/>
          </a:bodyPr>
          <a:lstStyle/>
          <a:p>
            <a:pPr algn="ctr" defTabSz="914126">
              <a:defRPr/>
            </a:pPr>
            <a:r>
              <a:rPr lang="en-US" altLang="zh-CN" b="1" dirty="0" smtClean="0">
                <a:solidFill>
                  <a:srgbClr val="0070C0"/>
                </a:solidFill>
                <a:latin typeface="Arial" pitchFamily="34" charset="0"/>
                <a:cs typeface="Arial" pitchFamily="34" charset="0"/>
              </a:rPr>
              <a:t>UA Situation</a:t>
            </a:r>
            <a:endParaRPr lang="en-US" altLang="zh-CN" b="1" dirty="0">
              <a:solidFill>
                <a:srgbClr val="0070C0"/>
              </a:solidFill>
              <a:latin typeface="Arial" pitchFamily="34" charset="0"/>
              <a:cs typeface="Arial" pitchFamily="34" charset="0"/>
            </a:endParaRPr>
          </a:p>
        </p:txBody>
      </p:sp>
      <p:sp>
        <p:nvSpPr>
          <p:cNvPr id="9" name="Rectangle 8"/>
          <p:cNvSpPr/>
          <p:nvPr/>
        </p:nvSpPr>
        <p:spPr>
          <a:xfrm>
            <a:off x="2857852" y="449580"/>
            <a:ext cx="1317908" cy="216408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buClr>
                <a:srgbClr val="CC9900"/>
              </a:buClr>
              <a:buFont typeface="Wingdings" pitchFamily="2" charset="2"/>
              <a:buChar char="n"/>
            </a:pPr>
            <a:endParaRPr lang="en-US" b="1">
              <a:solidFill>
                <a:prstClr val="white"/>
              </a:solidFill>
              <a:latin typeface="Arial" pitchFamily="34" charset="0"/>
              <a:cs typeface="Arial" pitchFamily="34" charset="0"/>
            </a:endParaRPr>
          </a:p>
        </p:txBody>
      </p:sp>
      <p:sp>
        <p:nvSpPr>
          <p:cNvPr id="11" name="文本框 15"/>
          <p:cNvSpPr txBox="1"/>
          <p:nvPr/>
        </p:nvSpPr>
        <p:spPr>
          <a:xfrm>
            <a:off x="617220" y="2549251"/>
            <a:ext cx="1554480" cy="369324"/>
          </a:xfrm>
          <a:prstGeom prst="rect">
            <a:avLst/>
          </a:prstGeom>
          <a:noFill/>
        </p:spPr>
        <p:txBody>
          <a:bodyPr wrap="square" lIns="91431" tIns="45716" rIns="91431" bIns="45716" rtlCol="0">
            <a:spAutoFit/>
          </a:bodyPr>
          <a:lstStyle/>
          <a:p>
            <a:pPr algn="ctr" defTabSz="914126">
              <a:defRPr/>
            </a:pPr>
            <a:r>
              <a:rPr lang="en-US" altLang="zh-CN" b="1" dirty="0" smtClean="0">
                <a:solidFill>
                  <a:srgbClr val="0070C0"/>
                </a:solidFill>
                <a:latin typeface="Arial" pitchFamily="34" charset="0"/>
                <a:cs typeface="Arial" pitchFamily="34" charset="0"/>
              </a:rPr>
              <a:t>Distribution</a:t>
            </a:r>
            <a:endParaRPr lang="en-US" altLang="zh-CN" b="1" dirty="0">
              <a:solidFill>
                <a:srgbClr val="0070C0"/>
              </a:solidFill>
              <a:latin typeface="Arial" pitchFamily="34" charset="0"/>
              <a:cs typeface="Arial" pitchFamily="34" charset="0"/>
            </a:endParaRPr>
          </a:p>
        </p:txBody>
      </p:sp>
      <p:pic>
        <p:nvPicPr>
          <p:cNvPr id="25601" name="Picture 1"/>
          <p:cNvPicPr>
            <a:picLocks noChangeAspect="1" noChangeArrowheads="1"/>
          </p:cNvPicPr>
          <p:nvPr/>
        </p:nvPicPr>
        <p:blipFill>
          <a:blip r:embed="rId4" cstate="print"/>
          <a:srcRect/>
          <a:stretch>
            <a:fillRect/>
          </a:stretch>
        </p:blipFill>
        <p:spPr bwMode="auto">
          <a:xfrm>
            <a:off x="4874753" y="2872740"/>
            <a:ext cx="2181367" cy="830580"/>
          </a:xfrm>
          <a:prstGeom prst="rect">
            <a:avLst/>
          </a:prstGeom>
          <a:noFill/>
          <a:ln w="9525">
            <a:noFill/>
            <a:miter lim="800000"/>
            <a:headEnd/>
            <a:tailEnd/>
          </a:ln>
        </p:spPr>
      </p:pic>
      <p:sp>
        <p:nvSpPr>
          <p:cNvPr id="17" name="椭圆 82"/>
          <p:cNvSpPr/>
          <p:nvPr/>
        </p:nvSpPr>
        <p:spPr>
          <a:xfrm>
            <a:off x="5300090" y="3208020"/>
            <a:ext cx="148210" cy="152390"/>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itchFamily="34" charset="0"/>
              <a:cs typeface="Arial" pitchFamily="34" charset="0"/>
            </a:endParaRPr>
          </a:p>
        </p:txBody>
      </p:sp>
      <p:sp>
        <p:nvSpPr>
          <p:cNvPr id="18" name="TextBox 17"/>
          <p:cNvSpPr txBox="1"/>
          <p:nvPr/>
        </p:nvSpPr>
        <p:spPr>
          <a:xfrm>
            <a:off x="7010400" y="2877959"/>
            <a:ext cx="2135188" cy="646331"/>
          </a:xfrm>
          <a:prstGeom prst="rect">
            <a:avLst/>
          </a:prstGeom>
          <a:noFill/>
        </p:spPr>
        <p:txBody>
          <a:bodyPr wrap="square" rtlCol="0">
            <a:spAutoFit/>
          </a:bodyPr>
          <a:lstStyle/>
          <a:p>
            <a:r>
              <a:rPr lang="en-US" altLang="zh-CN" sz="1200" b="1" dirty="0" smtClean="0">
                <a:latin typeface="Arial" pitchFamily="34" charset="0"/>
                <a:cs typeface="Arial" pitchFamily="34" charset="0"/>
              </a:rPr>
              <a:t>Except UA , All CIS Countries 900Mhz </a:t>
            </a:r>
            <a:r>
              <a:rPr lang="en-US" altLang="zh-CN" sz="1100" b="1" i="1" dirty="0" smtClean="0">
                <a:latin typeface="Arial" pitchFamily="34" charset="0"/>
                <a:cs typeface="Arial" pitchFamily="34" charset="0"/>
              </a:rPr>
              <a:t>(3G/4G) </a:t>
            </a:r>
            <a:r>
              <a:rPr lang="en-US" altLang="zh-CN" sz="1200" b="1" dirty="0" smtClean="0">
                <a:latin typeface="Arial" pitchFamily="34" charset="0"/>
                <a:cs typeface="Arial" pitchFamily="34" charset="0"/>
              </a:rPr>
              <a:t>Technology Neutrality</a:t>
            </a:r>
            <a:endParaRPr lang="zh-CN" altLang="en-US" sz="1200" b="1" dirty="0" smtClean="0">
              <a:latin typeface="Arial" pitchFamily="34" charset="0"/>
              <a:cs typeface="Arial" pitchFamily="34" charset="0"/>
            </a:endParaRPr>
          </a:p>
        </p:txBody>
      </p:sp>
      <p:sp>
        <p:nvSpPr>
          <p:cNvPr id="19" name="文本框 15"/>
          <p:cNvSpPr txBox="1"/>
          <p:nvPr/>
        </p:nvSpPr>
        <p:spPr>
          <a:xfrm>
            <a:off x="5516880" y="2534011"/>
            <a:ext cx="1455420" cy="369324"/>
          </a:xfrm>
          <a:prstGeom prst="rect">
            <a:avLst/>
          </a:prstGeom>
          <a:noFill/>
        </p:spPr>
        <p:txBody>
          <a:bodyPr wrap="square" lIns="91431" tIns="45716" rIns="91431" bIns="45716" rtlCol="0">
            <a:spAutoFit/>
          </a:bodyPr>
          <a:lstStyle/>
          <a:p>
            <a:pPr algn="ctr" defTabSz="914126">
              <a:defRPr/>
            </a:pPr>
            <a:r>
              <a:rPr lang="en-US" altLang="zh-CN" b="1" dirty="0" smtClean="0">
                <a:solidFill>
                  <a:srgbClr val="0070C0"/>
                </a:solidFill>
                <a:latin typeface="Arial" pitchFamily="34" charset="0"/>
                <a:cs typeface="Arial" pitchFamily="34" charset="0"/>
              </a:rPr>
              <a:t>CIS Status</a:t>
            </a:r>
          </a:p>
        </p:txBody>
      </p:sp>
      <p:sp>
        <p:nvSpPr>
          <p:cNvPr id="20" name="Rectangle 19"/>
          <p:cNvSpPr/>
          <p:nvPr/>
        </p:nvSpPr>
        <p:spPr>
          <a:xfrm>
            <a:off x="4884420" y="4047868"/>
            <a:ext cx="3924300" cy="1015663"/>
          </a:xfrm>
          <a:prstGeom prst="rect">
            <a:avLst/>
          </a:prstGeom>
          <a:solidFill>
            <a:schemeClr val="accent1">
              <a:lumMod val="20000"/>
              <a:lumOff val="80000"/>
            </a:schemeClr>
          </a:solidFill>
        </p:spPr>
        <p:txBody>
          <a:bodyPr wrap="square">
            <a:spAutoFit/>
          </a:bodyPr>
          <a:lstStyle/>
          <a:p>
            <a:pPr>
              <a:buFont typeface="Wingdings" pitchFamily="2" charset="2"/>
              <a:buChar char="Ø"/>
            </a:pPr>
            <a:r>
              <a:rPr lang="en-US" altLang="zh-CN" sz="1200" b="1" dirty="0" smtClean="0">
                <a:latin typeface="Arial" pitchFamily="34" charset="0"/>
                <a:cs typeface="Arial" pitchFamily="34" charset="0"/>
              </a:rPr>
              <a:t>120+ Countries 900Mhz Technology Neutrality</a:t>
            </a:r>
          </a:p>
          <a:p>
            <a:pPr>
              <a:buFont typeface="Wingdings" pitchFamily="2" charset="2"/>
              <a:buChar char="Ø"/>
            </a:pPr>
            <a:r>
              <a:rPr lang="en-US" altLang="zh-CN" sz="1200" b="1" dirty="0" smtClean="0">
                <a:latin typeface="Arial" pitchFamily="34" charset="0"/>
                <a:cs typeface="Arial" pitchFamily="34" charset="0"/>
              </a:rPr>
              <a:t>Total 190+ UMTS 900 Networks;</a:t>
            </a:r>
          </a:p>
          <a:p>
            <a:pPr>
              <a:buFont typeface="Wingdings" pitchFamily="2" charset="2"/>
              <a:buChar char="Ø"/>
            </a:pPr>
            <a:r>
              <a:rPr lang="en-US" altLang="zh-CN" sz="1200" b="1" dirty="0" smtClean="0">
                <a:latin typeface="Arial" pitchFamily="34" charset="0"/>
                <a:cs typeface="Arial" pitchFamily="34" charset="0"/>
              </a:rPr>
              <a:t>All EU Countries 900Mhz Technology Neutrality</a:t>
            </a:r>
          </a:p>
          <a:p>
            <a:pPr>
              <a:buFont typeface="Wingdings" pitchFamily="2" charset="2"/>
              <a:buChar char="Ø"/>
            </a:pPr>
            <a:r>
              <a:rPr lang="en-US" altLang="zh-CN" sz="1200" b="1" dirty="0" smtClean="0">
                <a:latin typeface="Arial" pitchFamily="34" charset="0"/>
                <a:cs typeface="Arial" pitchFamily="34" charset="0"/>
              </a:rPr>
              <a:t>Large mature UMTS900 user devices ecosystem. </a:t>
            </a:r>
          </a:p>
          <a:p>
            <a:pPr>
              <a:buFont typeface="Wingdings" pitchFamily="2" charset="2"/>
              <a:buChar char="Ø"/>
            </a:pPr>
            <a:r>
              <a:rPr lang="en-US" altLang="zh-CN" sz="1200" b="1" dirty="0" smtClean="0">
                <a:latin typeface="Arial" pitchFamily="34" charset="0"/>
                <a:cs typeface="Arial" pitchFamily="34" charset="0"/>
              </a:rPr>
              <a:t>96% 3G device support U900 </a:t>
            </a:r>
          </a:p>
        </p:txBody>
      </p:sp>
      <p:sp>
        <p:nvSpPr>
          <p:cNvPr id="21" name="文本框 15"/>
          <p:cNvSpPr txBox="1"/>
          <p:nvPr/>
        </p:nvSpPr>
        <p:spPr>
          <a:xfrm>
            <a:off x="5531319" y="3707491"/>
            <a:ext cx="1677201" cy="369324"/>
          </a:xfrm>
          <a:prstGeom prst="rect">
            <a:avLst/>
          </a:prstGeom>
          <a:noFill/>
        </p:spPr>
        <p:txBody>
          <a:bodyPr wrap="square" lIns="91431" tIns="45716" rIns="91431" bIns="45716" rtlCol="0">
            <a:spAutoFit/>
          </a:bodyPr>
          <a:lstStyle/>
          <a:p>
            <a:pPr algn="ctr" defTabSz="914126">
              <a:defRPr/>
            </a:pPr>
            <a:r>
              <a:rPr lang="en-US" altLang="zh-CN" b="1" dirty="0" smtClean="0">
                <a:solidFill>
                  <a:srgbClr val="0070C0"/>
                </a:solidFill>
                <a:latin typeface="Arial" pitchFamily="34" charset="0"/>
                <a:cs typeface="Arial" pitchFamily="34" charset="0"/>
              </a:rPr>
              <a:t>Global Status</a:t>
            </a:r>
            <a:endParaRPr lang="zh-CN" altLang="en-US" b="1" dirty="0" smtClean="0">
              <a:solidFill>
                <a:srgbClr val="0070C0"/>
              </a:solidFill>
              <a:latin typeface="Arial" pitchFamily="34" charset="0"/>
              <a:cs typeface="Arial" pitchFamily="34" charset="0"/>
            </a:endParaRPr>
          </a:p>
        </p:txBody>
      </p:sp>
      <p:sp>
        <p:nvSpPr>
          <p:cNvPr id="22" name="Rectangle 21"/>
          <p:cNvSpPr/>
          <p:nvPr/>
        </p:nvSpPr>
        <p:spPr>
          <a:xfrm>
            <a:off x="2910075" y="3575804"/>
            <a:ext cx="2096265" cy="738664"/>
          </a:xfrm>
          <a:prstGeom prst="rect">
            <a:avLst/>
          </a:prstGeom>
        </p:spPr>
        <p:txBody>
          <a:bodyPr wrap="square">
            <a:spAutoFit/>
          </a:bodyPr>
          <a:lstStyle/>
          <a:p>
            <a:pPr algn="ctr"/>
            <a:r>
              <a:rPr lang="en-US" altLang="zh-CN" sz="1400" b="1" u="sng" kern="0" dirty="0" smtClean="0">
                <a:solidFill>
                  <a:srgbClr val="00B0F0"/>
                </a:solidFill>
                <a:latin typeface="Arial" pitchFamily="34" charset="0"/>
                <a:ea typeface="微软雅黑" pitchFamily="34" charset="-122"/>
                <a:cs typeface="Arial" pitchFamily="34" charset="0"/>
              </a:rPr>
              <a:t>UA Government Can   Solve 900Mhz Band Challenges </a:t>
            </a:r>
          </a:p>
        </p:txBody>
      </p:sp>
      <p:sp>
        <p:nvSpPr>
          <p:cNvPr id="23" name="Rectangle 22"/>
          <p:cNvSpPr/>
          <p:nvPr/>
        </p:nvSpPr>
        <p:spPr>
          <a:xfrm>
            <a:off x="2961273" y="3072884"/>
            <a:ext cx="1900287" cy="523220"/>
          </a:xfrm>
          <a:prstGeom prst="rect">
            <a:avLst/>
          </a:prstGeom>
        </p:spPr>
        <p:txBody>
          <a:bodyPr wrap="square">
            <a:spAutoFit/>
          </a:bodyPr>
          <a:lstStyle/>
          <a:p>
            <a:pPr algn="ctr"/>
            <a:r>
              <a:rPr lang="en-US" altLang="en-US" sz="1400" b="1" u="sng" kern="0" dirty="0" smtClean="0">
                <a:solidFill>
                  <a:srgbClr val="00B0F0"/>
                </a:solidFill>
                <a:latin typeface="Arial" pitchFamily="34" charset="0"/>
                <a:ea typeface="微软雅黑" pitchFamily="34" charset="-122"/>
                <a:cs typeface="Arial" pitchFamily="34" charset="0"/>
              </a:rPr>
              <a:t>Together with 4G Tender Processing</a:t>
            </a:r>
            <a:endParaRPr lang="en-US" altLang="zh-CN" sz="1400" b="1" u="sng" kern="0" dirty="0" smtClean="0">
              <a:solidFill>
                <a:srgbClr val="00B0F0"/>
              </a:solidFill>
              <a:latin typeface="Arial" pitchFamily="34" charset="0"/>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61660" y="728414"/>
            <a:ext cx="3483928" cy="2228146"/>
          </a:xfrm>
          <a:prstGeom prst="rect">
            <a:avLst/>
          </a:prstGeom>
        </p:spPr>
      </p:pic>
      <p:pic>
        <p:nvPicPr>
          <p:cNvPr id="4" name="Picture 3"/>
          <p:cNvPicPr>
            <a:picLocks noChangeAspect="1" noChangeArrowheads="1"/>
          </p:cNvPicPr>
          <p:nvPr/>
        </p:nvPicPr>
        <p:blipFill>
          <a:blip r:embed="rId4" cstate="print"/>
          <a:srcRect/>
          <a:stretch>
            <a:fillRect/>
          </a:stretch>
        </p:blipFill>
        <p:spPr bwMode="auto">
          <a:xfrm>
            <a:off x="91440" y="762000"/>
            <a:ext cx="3345180" cy="2247900"/>
          </a:xfrm>
          <a:prstGeom prst="rect">
            <a:avLst/>
          </a:prstGeom>
          <a:noFill/>
          <a:ln w="9525">
            <a:noFill/>
            <a:miter lim="800000"/>
            <a:headEnd/>
            <a:tailEnd/>
          </a:ln>
        </p:spPr>
      </p:pic>
      <p:grpSp>
        <p:nvGrpSpPr>
          <p:cNvPr id="2" name="Group 39"/>
          <p:cNvGrpSpPr/>
          <p:nvPr/>
        </p:nvGrpSpPr>
        <p:grpSpPr>
          <a:xfrm>
            <a:off x="3642362" y="2049781"/>
            <a:ext cx="2179321" cy="739140"/>
            <a:chOff x="4039757" y="2446019"/>
            <a:chExt cx="2047239" cy="731821"/>
          </a:xfrm>
        </p:grpSpPr>
        <p:sp>
          <p:nvSpPr>
            <p:cNvPr id="31" name="Oval 30"/>
            <p:cNvSpPr/>
            <p:nvPr/>
          </p:nvSpPr>
          <p:spPr bwMode="auto">
            <a:xfrm>
              <a:off x="4039757" y="2446019"/>
              <a:ext cx="2047239" cy="731821"/>
            </a:xfrm>
            <a:prstGeom prst="ellipse">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a:xfrm>
              <a:off x="4176224" y="2544927"/>
              <a:ext cx="1896453" cy="518039"/>
            </a:xfrm>
            <a:prstGeom prst="rect">
              <a:avLst/>
            </a:prstGeom>
          </p:spPr>
          <p:txBody>
            <a:bodyPr wrap="square">
              <a:spAutoFit/>
            </a:bodyPr>
            <a:lstStyle/>
            <a:p>
              <a:r>
                <a:rPr lang="en-US" sz="1400" b="1" i="1" dirty="0" smtClean="0">
                  <a:latin typeface="Arial" pitchFamily="34" charset="0"/>
                  <a:cs typeface="Arial" pitchFamily="34" charset="0"/>
                </a:rPr>
                <a:t>+ 15 </a:t>
              </a:r>
              <a:r>
                <a:rPr lang="en-US" sz="1400" b="1" i="1" dirty="0" err="1" smtClean="0">
                  <a:latin typeface="Arial" pitchFamily="34" charset="0"/>
                  <a:cs typeface="Arial" pitchFamily="34" charset="0"/>
                </a:rPr>
                <a:t>Mln</a:t>
              </a:r>
              <a:r>
                <a:rPr lang="en-US" sz="1400" b="1" i="1" dirty="0" smtClean="0">
                  <a:latin typeface="Arial" pitchFamily="34" charset="0"/>
                  <a:cs typeface="Arial" pitchFamily="34" charset="0"/>
                </a:rPr>
                <a:t>. Population </a:t>
              </a:r>
            </a:p>
            <a:p>
              <a:r>
                <a:rPr lang="en-US" sz="1400" b="1" i="1" dirty="0" smtClean="0">
                  <a:latin typeface="Arial" pitchFamily="34" charset="0"/>
                  <a:cs typeface="Arial" pitchFamily="34" charset="0"/>
                </a:rPr>
                <a:t>+ 3000 Settlements </a:t>
              </a:r>
              <a:endParaRPr lang="en-US" sz="1400" i="1" dirty="0">
                <a:latin typeface="Arial" pitchFamily="34" charset="0"/>
                <a:cs typeface="Arial" pitchFamily="34" charset="0"/>
              </a:endParaRPr>
            </a:p>
          </p:txBody>
        </p:sp>
      </p:grpSp>
      <p:sp>
        <p:nvSpPr>
          <p:cNvPr id="33" name="Rectangle 32"/>
          <p:cNvSpPr/>
          <p:nvPr/>
        </p:nvSpPr>
        <p:spPr>
          <a:xfrm>
            <a:off x="320040" y="525125"/>
            <a:ext cx="3116580" cy="369332"/>
          </a:xfrm>
          <a:prstGeom prst="rect">
            <a:avLst/>
          </a:prstGeom>
        </p:spPr>
        <p:txBody>
          <a:bodyPr wrap="square">
            <a:spAutoFit/>
          </a:bodyPr>
          <a:lstStyle/>
          <a:p>
            <a:pPr algn="ctr"/>
            <a:r>
              <a:rPr lang="en-US" dirty="0" smtClean="0">
                <a:solidFill>
                  <a:srgbClr val="0070C0"/>
                </a:solidFill>
                <a:latin typeface="Arial" pitchFamily="34" charset="0"/>
                <a:cs typeface="Arial" pitchFamily="34" charset="0"/>
              </a:rPr>
              <a:t> </a:t>
            </a:r>
            <a:r>
              <a:rPr lang="en-US" b="1" dirty="0" smtClean="0">
                <a:solidFill>
                  <a:srgbClr val="0070C0"/>
                </a:solidFill>
                <a:latin typeface="Arial" pitchFamily="34" charset="0"/>
                <a:cs typeface="Arial" pitchFamily="34" charset="0"/>
              </a:rPr>
              <a:t>3G-2100 Coverage (Now)  </a:t>
            </a:r>
          </a:p>
        </p:txBody>
      </p:sp>
      <p:sp>
        <p:nvSpPr>
          <p:cNvPr id="34" name="Rectangle 33"/>
          <p:cNvSpPr/>
          <p:nvPr/>
        </p:nvSpPr>
        <p:spPr>
          <a:xfrm>
            <a:off x="5570034" y="527804"/>
            <a:ext cx="3421566" cy="369332"/>
          </a:xfrm>
          <a:prstGeom prst="rect">
            <a:avLst/>
          </a:prstGeom>
        </p:spPr>
        <p:txBody>
          <a:bodyPr wrap="square">
            <a:spAutoFit/>
          </a:bodyPr>
          <a:lstStyle/>
          <a:p>
            <a:pPr algn="ctr"/>
            <a:r>
              <a:rPr lang="en-US" b="1" dirty="0" smtClean="0">
                <a:solidFill>
                  <a:srgbClr val="0070C0"/>
                </a:solidFill>
                <a:latin typeface="Arial" pitchFamily="34" charset="0"/>
                <a:cs typeface="Arial" pitchFamily="34" charset="0"/>
              </a:rPr>
              <a:t>3G-900/2100 Coverage (After)  </a:t>
            </a:r>
            <a:r>
              <a:rPr lang="en-US" dirty="0" smtClean="0">
                <a:solidFill>
                  <a:srgbClr val="0070C0"/>
                </a:solidFill>
                <a:latin typeface="Arial" pitchFamily="34" charset="0"/>
                <a:cs typeface="Arial" pitchFamily="34" charset="0"/>
              </a:rPr>
              <a:t> </a:t>
            </a:r>
          </a:p>
        </p:txBody>
      </p:sp>
      <p:grpSp>
        <p:nvGrpSpPr>
          <p:cNvPr id="3" name="Group 45"/>
          <p:cNvGrpSpPr/>
          <p:nvPr/>
        </p:nvGrpSpPr>
        <p:grpSpPr>
          <a:xfrm>
            <a:off x="4015732" y="685800"/>
            <a:ext cx="1466181" cy="396240"/>
            <a:chOff x="3801925" y="992598"/>
            <a:chExt cx="1200905" cy="448206"/>
          </a:xfrm>
        </p:grpSpPr>
        <p:sp>
          <p:nvSpPr>
            <p:cNvPr id="45" name="Pentagon 44"/>
            <p:cNvSpPr/>
            <p:nvPr/>
          </p:nvSpPr>
          <p:spPr bwMode="auto">
            <a:xfrm>
              <a:off x="3801925" y="992598"/>
              <a:ext cx="1200905" cy="448206"/>
            </a:xfrm>
            <a:prstGeom prst="homePlate">
              <a:avLst/>
            </a:prstGeom>
            <a:solidFill>
              <a:srgbClr val="00B0F0"/>
            </a:solidFill>
            <a:ln>
              <a:solidFill>
                <a:schemeClr val="accent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7"/>
            <p:cNvSpPr/>
            <p:nvPr/>
          </p:nvSpPr>
          <p:spPr>
            <a:xfrm>
              <a:off x="3808173" y="1021925"/>
              <a:ext cx="1092230" cy="382955"/>
            </a:xfrm>
            <a:prstGeom prst="rect">
              <a:avLst/>
            </a:prstGeom>
          </p:spPr>
          <p:txBody>
            <a:bodyPr wrap="square">
              <a:spAutoFit/>
            </a:bodyPr>
            <a:lstStyle/>
            <a:p>
              <a:r>
                <a:rPr lang="en-US" sz="1600" b="1" dirty="0" smtClean="0">
                  <a:latin typeface="Arial" pitchFamily="34" charset="0"/>
                  <a:cs typeface="Arial" pitchFamily="34" charset="0"/>
                </a:rPr>
                <a:t>2~3 Month </a:t>
              </a:r>
              <a:endParaRPr lang="en-US" sz="1600" dirty="0">
                <a:latin typeface="Arial" pitchFamily="34" charset="0"/>
                <a:cs typeface="Arial" pitchFamily="34" charset="0"/>
              </a:endParaRPr>
            </a:p>
          </p:txBody>
        </p:sp>
      </p:grpSp>
      <p:sp>
        <p:nvSpPr>
          <p:cNvPr id="47" name="Rectangle 46"/>
          <p:cNvSpPr/>
          <p:nvPr/>
        </p:nvSpPr>
        <p:spPr>
          <a:xfrm>
            <a:off x="-83820" y="30480"/>
            <a:ext cx="9326880" cy="461665"/>
          </a:xfrm>
          <a:prstGeom prst="rect">
            <a:avLst/>
          </a:prstGeom>
        </p:spPr>
        <p:txBody>
          <a:bodyPr wrap="square">
            <a:spAutoFit/>
          </a:bodyPr>
          <a:lstStyle/>
          <a:p>
            <a:pPr algn="ctr" defTabSz="601086" eaLnBrk="0" hangingPunct="0"/>
            <a:r>
              <a:rPr lang="en-US" altLang="en-US" sz="2400" b="1" kern="0" dirty="0" smtClean="0">
                <a:latin typeface="Arial" pitchFamily="34" charset="0"/>
                <a:ea typeface="微软雅黑" pitchFamily="34" charset="-122"/>
                <a:cs typeface="Arial" pitchFamily="34" charset="0"/>
              </a:rPr>
              <a:t>UMTS@900: Best Option for Nation/Residents/Mobile Operator </a:t>
            </a:r>
          </a:p>
        </p:txBody>
      </p:sp>
      <p:sp>
        <p:nvSpPr>
          <p:cNvPr id="58" name="Oval 57"/>
          <p:cNvSpPr/>
          <p:nvPr/>
        </p:nvSpPr>
        <p:spPr bwMode="auto">
          <a:xfrm>
            <a:off x="3619500" y="1173480"/>
            <a:ext cx="2095500" cy="762000"/>
          </a:xfrm>
          <a:prstGeom prst="ellipse">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8"/>
          <p:cNvSpPr/>
          <p:nvPr/>
        </p:nvSpPr>
        <p:spPr>
          <a:xfrm>
            <a:off x="3672840" y="1295638"/>
            <a:ext cx="2034540" cy="523220"/>
          </a:xfrm>
          <a:prstGeom prst="rect">
            <a:avLst/>
          </a:prstGeom>
        </p:spPr>
        <p:txBody>
          <a:bodyPr wrap="square">
            <a:spAutoFit/>
          </a:bodyPr>
          <a:lstStyle/>
          <a:p>
            <a:pPr algn="ctr"/>
            <a:r>
              <a:rPr lang="en-US" sz="1400" b="1" i="1" dirty="0" smtClean="0">
                <a:latin typeface="Arial" pitchFamily="34" charset="0"/>
                <a:cs typeface="Arial" pitchFamily="34" charset="0"/>
              </a:rPr>
              <a:t>3 </a:t>
            </a:r>
            <a:r>
              <a:rPr lang="en-US" sz="1400" b="1" i="1" dirty="0" err="1" smtClean="0">
                <a:latin typeface="Arial" pitchFamily="34" charset="0"/>
                <a:cs typeface="Arial" pitchFamily="34" charset="0"/>
              </a:rPr>
              <a:t>Mbit</a:t>
            </a:r>
            <a:r>
              <a:rPr lang="en-US" sz="1400" b="1" i="1" dirty="0" smtClean="0">
                <a:latin typeface="Arial" pitchFamily="34" charset="0"/>
                <a:cs typeface="Arial" pitchFamily="34" charset="0"/>
              </a:rPr>
              <a:t>/s </a:t>
            </a:r>
            <a:r>
              <a:rPr lang="en-US" altLang="en-US" sz="1400" b="1" i="1" dirty="0" smtClean="0">
                <a:latin typeface="Arial" pitchFamily="34" charset="0"/>
                <a:cs typeface="Arial" pitchFamily="34" charset="0"/>
              </a:rPr>
              <a:t>National</a:t>
            </a:r>
          </a:p>
          <a:p>
            <a:pPr algn="ctr"/>
            <a:r>
              <a:rPr lang="en-US" sz="1400" b="1" i="1" dirty="0" smtClean="0">
                <a:latin typeface="Arial" pitchFamily="34" charset="0"/>
                <a:cs typeface="Arial" pitchFamily="34" charset="0"/>
              </a:rPr>
              <a:t>Mobile Internet </a:t>
            </a:r>
          </a:p>
        </p:txBody>
      </p:sp>
      <p:sp>
        <p:nvSpPr>
          <p:cNvPr id="42" name="Rounded Rectangle 41"/>
          <p:cNvSpPr/>
          <p:nvPr/>
        </p:nvSpPr>
        <p:spPr bwMode="auto">
          <a:xfrm>
            <a:off x="1175068" y="4573588"/>
            <a:ext cx="2293620" cy="46482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charset="0"/>
              <a:ea typeface="宋体" charset="-122"/>
            </a:endParaRPr>
          </a:p>
        </p:txBody>
      </p:sp>
      <p:sp>
        <p:nvSpPr>
          <p:cNvPr id="44" name="Rounded Rectangle 43"/>
          <p:cNvSpPr/>
          <p:nvPr/>
        </p:nvSpPr>
        <p:spPr bwMode="auto">
          <a:xfrm>
            <a:off x="6791008" y="3354388"/>
            <a:ext cx="2133600" cy="53340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buClr>
                <a:srgbClr val="CC9900"/>
              </a:buClr>
            </a:pPr>
            <a:endParaRPr kumimoji="0" lang="en-US" sz="1800" b="0" i="0" u="none" strike="noStrike" cap="none" normalizeH="0" baseline="0" dirty="0" smtClean="0">
              <a:ln>
                <a:noFill/>
              </a:ln>
              <a:solidFill>
                <a:schemeClr val="tx1"/>
              </a:solidFill>
              <a:effectLst/>
              <a:latin typeface="Arial" charset="0"/>
              <a:ea typeface="宋体" charset="-122"/>
            </a:endParaRPr>
          </a:p>
        </p:txBody>
      </p:sp>
      <p:sp>
        <p:nvSpPr>
          <p:cNvPr id="54" name="Rounded Rectangle 53"/>
          <p:cNvSpPr/>
          <p:nvPr/>
        </p:nvSpPr>
        <p:spPr bwMode="auto">
          <a:xfrm>
            <a:off x="3750628" y="3384868"/>
            <a:ext cx="2743200" cy="52578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4"/>
          <p:cNvSpPr/>
          <p:nvPr/>
        </p:nvSpPr>
        <p:spPr>
          <a:xfrm>
            <a:off x="6874829" y="2988628"/>
            <a:ext cx="1949131" cy="369332"/>
          </a:xfrm>
          <a:prstGeom prst="rect">
            <a:avLst/>
          </a:prstGeom>
          <a:noFill/>
        </p:spPr>
        <p:txBody>
          <a:bodyPr wrap="square">
            <a:spAutoFit/>
          </a:bodyPr>
          <a:lstStyle/>
          <a:p>
            <a:r>
              <a:rPr lang="en-US" altLang="zh-CN" b="1" dirty="0" smtClean="0">
                <a:solidFill>
                  <a:srgbClr val="C00000"/>
                </a:solidFill>
                <a:latin typeface="Arial" pitchFamily="34" charset="0"/>
                <a:ea typeface="微软雅黑" pitchFamily="34" charset="-122"/>
                <a:cs typeface="Arial" pitchFamily="34" charset="0"/>
              </a:rPr>
              <a:t>Mobile Vendors</a:t>
            </a:r>
          </a:p>
        </p:txBody>
      </p:sp>
      <p:sp>
        <p:nvSpPr>
          <p:cNvPr id="63" name="Rectangle 62"/>
          <p:cNvSpPr/>
          <p:nvPr/>
        </p:nvSpPr>
        <p:spPr>
          <a:xfrm>
            <a:off x="4018566" y="2990652"/>
            <a:ext cx="2210862" cy="369332"/>
          </a:xfrm>
          <a:prstGeom prst="rect">
            <a:avLst/>
          </a:prstGeom>
          <a:noFill/>
        </p:spPr>
        <p:txBody>
          <a:bodyPr wrap="none">
            <a:spAutoFit/>
          </a:bodyPr>
          <a:lstStyle/>
          <a:p>
            <a:r>
              <a:rPr lang="en-US" altLang="zh-CN" b="1" dirty="0" smtClean="0">
                <a:solidFill>
                  <a:srgbClr val="C00000"/>
                </a:solidFill>
                <a:latin typeface="Arial" pitchFamily="34" charset="0"/>
                <a:ea typeface="微软雅黑" pitchFamily="34" charset="-122"/>
                <a:cs typeface="Arial" pitchFamily="34" charset="0"/>
              </a:rPr>
              <a:t>Mobile Operators  </a:t>
            </a:r>
            <a:endParaRPr lang="en-US" dirty="0"/>
          </a:p>
        </p:txBody>
      </p:sp>
      <p:sp>
        <p:nvSpPr>
          <p:cNvPr id="65" name="Rectangle 64"/>
          <p:cNvSpPr/>
          <p:nvPr/>
        </p:nvSpPr>
        <p:spPr>
          <a:xfrm>
            <a:off x="114300" y="3485952"/>
            <a:ext cx="876299" cy="369332"/>
          </a:xfrm>
          <a:prstGeom prst="rect">
            <a:avLst/>
          </a:prstGeom>
          <a:solidFill>
            <a:srgbClr val="FFFF00"/>
          </a:solidFill>
        </p:spPr>
        <p:txBody>
          <a:bodyPr wrap="square">
            <a:spAutoFit/>
          </a:bodyPr>
          <a:lstStyle/>
          <a:p>
            <a:r>
              <a:rPr lang="en-US" b="1" dirty="0" smtClean="0">
                <a:solidFill>
                  <a:srgbClr val="FF0000"/>
                </a:solidFill>
                <a:latin typeface="Arial" pitchFamily="34" charset="0"/>
                <a:cs typeface="Arial" pitchFamily="34" charset="0"/>
              </a:rPr>
              <a:t>Wish</a:t>
            </a:r>
            <a:endParaRPr lang="en-US" b="1" dirty="0">
              <a:solidFill>
                <a:srgbClr val="FF0000"/>
              </a:solidFill>
              <a:latin typeface="Arial" pitchFamily="34" charset="0"/>
              <a:cs typeface="Arial" pitchFamily="34" charset="0"/>
            </a:endParaRPr>
          </a:p>
        </p:txBody>
      </p:sp>
      <p:sp>
        <p:nvSpPr>
          <p:cNvPr id="66" name="Rounded Rectangle 65"/>
          <p:cNvSpPr/>
          <p:nvPr/>
        </p:nvSpPr>
        <p:spPr bwMode="auto">
          <a:xfrm>
            <a:off x="1144588" y="3430588"/>
            <a:ext cx="2278380" cy="49530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TextBox 66"/>
          <p:cNvSpPr txBox="1"/>
          <p:nvPr/>
        </p:nvSpPr>
        <p:spPr bwMode="auto">
          <a:xfrm>
            <a:off x="1106488" y="4558348"/>
            <a:ext cx="2438400" cy="461665"/>
          </a:xfrm>
          <a:prstGeom prst="rect">
            <a:avLst/>
          </a:prstGeom>
          <a:noFill/>
          <a:ln w="9525">
            <a:noFill/>
            <a:miter lim="800000"/>
            <a:headEnd/>
            <a:tailEnd/>
          </a:ln>
        </p:spPr>
        <p:txBody>
          <a:bodyPr wrap="square" rtlCol="0">
            <a:spAutoFit/>
          </a:bodyPr>
          <a:lstStyle/>
          <a:p>
            <a:pPr algn="ctr">
              <a:buClr>
                <a:schemeClr val="tx1">
                  <a:lumMod val="50000"/>
                  <a:lumOff val="50000"/>
                </a:schemeClr>
              </a:buClr>
              <a:buSzPct val="60000"/>
            </a:pPr>
            <a:r>
              <a:rPr lang="en-US" altLang="zh-CN" sz="1200" b="1" dirty="0" smtClean="0">
                <a:latin typeface="Arial" pitchFamily="34" charset="0"/>
                <a:ea typeface="华文细黑"/>
                <a:cs typeface="Arial" pitchFamily="34" charset="0"/>
              </a:rPr>
              <a:t>900Mhz Technology Neutrality </a:t>
            </a:r>
          </a:p>
          <a:p>
            <a:pPr algn="ctr">
              <a:buClr>
                <a:schemeClr val="tx1">
                  <a:lumMod val="50000"/>
                  <a:lumOff val="50000"/>
                </a:schemeClr>
              </a:buClr>
              <a:buSzPct val="60000"/>
            </a:pPr>
            <a:r>
              <a:rPr lang="en-US" altLang="zh-CN" sz="1200" b="1" dirty="0" smtClean="0">
                <a:latin typeface="Arial" pitchFamily="34" charset="0"/>
                <a:ea typeface="华文细黑"/>
                <a:cs typeface="Arial" pitchFamily="34" charset="0"/>
              </a:rPr>
              <a:t>UMTS  900Mhz License</a:t>
            </a:r>
            <a:endParaRPr lang="en-US" altLang="zh-CN" sz="1200" b="1" dirty="0">
              <a:latin typeface="Arial" pitchFamily="34" charset="0"/>
              <a:ea typeface="华文细黑"/>
              <a:cs typeface="Arial" pitchFamily="34" charset="0"/>
            </a:endParaRPr>
          </a:p>
        </p:txBody>
      </p:sp>
      <p:sp>
        <p:nvSpPr>
          <p:cNvPr id="68" name="Rectangle 67"/>
          <p:cNvSpPr/>
          <p:nvPr/>
        </p:nvSpPr>
        <p:spPr>
          <a:xfrm>
            <a:off x="1296989" y="2988628"/>
            <a:ext cx="2034539" cy="369332"/>
          </a:xfrm>
          <a:prstGeom prst="rect">
            <a:avLst/>
          </a:prstGeom>
          <a:noFill/>
        </p:spPr>
        <p:txBody>
          <a:bodyPr wrap="square">
            <a:spAutoFit/>
          </a:bodyPr>
          <a:lstStyle/>
          <a:p>
            <a:r>
              <a:rPr lang="en-US" altLang="zh-CN" b="1" dirty="0" smtClean="0">
                <a:solidFill>
                  <a:srgbClr val="C00000"/>
                </a:solidFill>
                <a:latin typeface="Arial" pitchFamily="34" charset="0"/>
                <a:ea typeface="微软雅黑" pitchFamily="34" charset="-122"/>
                <a:cs typeface="Arial" pitchFamily="34" charset="0"/>
              </a:rPr>
              <a:t>UA Government</a:t>
            </a:r>
          </a:p>
        </p:txBody>
      </p:sp>
      <p:sp>
        <p:nvSpPr>
          <p:cNvPr id="69" name="Rectangle 68"/>
          <p:cNvSpPr/>
          <p:nvPr/>
        </p:nvSpPr>
        <p:spPr>
          <a:xfrm>
            <a:off x="1243648" y="3400793"/>
            <a:ext cx="2072640" cy="523220"/>
          </a:xfrm>
          <a:prstGeom prst="rect">
            <a:avLst/>
          </a:prstGeom>
          <a:noFill/>
        </p:spPr>
        <p:txBody>
          <a:bodyPr wrap="square">
            <a:spAutoFit/>
          </a:bodyPr>
          <a:lstStyle/>
          <a:p>
            <a:r>
              <a:rPr lang="en-US" altLang="zh-CN" sz="1400" b="1" dirty="0" smtClean="0">
                <a:latin typeface="Arial" pitchFamily="34" charset="0"/>
                <a:ea typeface="华文细黑"/>
                <a:cs typeface="Arial" pitchFamily="34" charset="0"/>
              </a:rPr>
              <a:t>Promote Economy &amp; Society Development</a:t>
            </a:r>
            <a:endParaRPr lang="en-US" sz="1400" b="1" dirty="0">
              <a:latin typeface="Arial" pitchFamily="34" charset="0"/>
              <a:cs typeface="Arial" pitchFamily="34" charset="0"/>
            </a:endParaRPr>
          </a:p>
        </p:txBody>
      </p:sp>
      <p:sp>
        <p:nvSpPr>
          <p:cNvPr id="70" name="Rectangle 69"/>
          <p:cNvSpPr/>
          <p:nvPr/>
        </p:nvSpPr>
        <p:spPr>
          <a:xfrm>
            <a:off x="3834448" y="3377933"/>
            <a:ext cx="2667000" cy="492443"/>
          </a:xfrm>
          <a:prstGeom prst="rect">
            <a:avLst/>
          </a:prstGeom>
          <a:noFill/>
        </p:spPr>
        <p:txBody>
          <a:bodyPr wrap="square">
            <a:spAutoFit/>
          </a:bodyPr>
          <a:lstStyle/>
          <a:p>
            <a:r>
              <a:rPr lang="en-US" sz="1300" b="1" dirty="0" smtClean="0">
                <a:latin typeface="Arial" pitchFamily="34" charset="0"/>
                <a:cs typeface="Arial" pitchFamily="34" charset="0"/>
              </a:rPr>
              <a:t>Compensate 3G MBB device by Saving 3G Sites Investment </a:t>
            </a:r>
            <a:endParaRPr lang="en-US" sz="1300" b="1" dirty="0">
              <a:latin typeface="Arial" pitchFamily="34" charset="0"/>
              <a:cs typeface="Arial" pitchFamily="34" charset="0"/>
            </a:endParaRPr>
          </a:p>
        </p:txBody>
      </p:sp>
      <p:sp>
        <p:nvSpPr>
          <p:cNvPr id="71" name="Rounded Rectangle 70"/>
          <p:cNvSpPr/>
          <p:nvPr/>
        </p:nvSpPr>
        <p:spPr bwMode="auto">
          <a:xfrm>
            <a:off x="3796348" y="4550728"/>
            <a:ext cx="2689860" cy="46482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charset="0"/>
              <a:ea typeface="宋体" charset="-122"/>
            </a:endParaRPr>
          </a:p>
        </p:txBody>
      </p:sp>
      <p:sp>
        <p:nvSpPr>
          <p:cNvPr id="72" name="Rectangle 71"/>
          <p:cNvSpPr/>
          <p:nvPr/>
        </p:nvSpPr>
        <p:spPr>
          <a:xfrm>
            <a:off x="99060" y="4567992"/>
            <a:ext cx="944880" cy="338554"/>
          </a:xfrm>
          <a:prstGeom prst="rect">
            <a:avLst/>
          </a:prstGeom>
          <a:solidFill>
            <a:srgbClr val="FFC000"/>
          </a:solidFill>
        </p:spPr>
        <p:txBody>
          <a:bodyPr wrap="square">
            <a:spAutoFit/>
          </a:bodyPr>
          <a:lstStyle/>
          <a:p>
            <a:r>
              <a:rPr lang="en-US" sz="1600" b="1" dirty="0" smtClean="0">
                <a:solidFill>
                  <a:srgbClr val="FF0000"/>
                </a:solidFill>
                <a:latin typeface="Arial" pitchFamily="34" charset="0"/>
                <a:cs typeface="Arial" pitchFamily="34" charset="0"/>
              </a:rPr>
              <a:t>Require</a:t>
            </a:r>
            <a:endParaRPr lang="en-US" sz="1600" b="1" dirty="0">
              <a:solidFill>
                <a:srgbClr val="FF0000"/>
              </a:solidFill>
              <a:latin typeface="Arial" pitchFamily="34" charset="0"/>
              <a:cs typeface="Arial" pitchFamily="34" charset="0"/>
            </a:endParaRPr>
          </a:p>
        </p:txBody>
      </p:sp>
      <p:sp>
        <p:nvSpPr>
          <p:cNvPr id="73" name="Rounded Rectangle 72"/>
          <p:cNvSpPr/>
          <p:nvPr/>
        </p:nvSpPr>
        <p:spPr bwMode="auto">
          <a:xfrm>
            <a:off x="6812280" y="4558348"/>
            <a:ext cx="2104708" cy="46482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charset="0"/>
              <a:ea typeface="宋体" charset="-122"/>
            </a:endParaRPr>
          </a:p>
        </p:txBody>
      </p:sp>
      <p:sp>
        <p:nvSpPr>
          <p:cNvPr id="74" name="TextBox 73"/>
          <p:cNvSpPr txBox="1"/>
          <p:nvPr/>
        </p:nvSpPr>
        <p:spPr bwMode="auto">
          <a:xfrm>
            <a:off x="6699568" y="4558348"/>
            <a:ext cx="2255520" cy="492443"/>
          </a:xfrm>
          <a:prstGeom prst="rect">
            <a:avLst/>
          </a:prstGeom>
          <a:noFill/>
          <a:ln w="9525">
            <a:noFill/>
            <a:miter lim="800000"/>
            <a:headEnd/>
            <a:tailEnd/>
          </a:ln>
        </p:spPr>
        <p:txBody>
          <a:bodyPr wrap="square" rtlCol="0">
            <a:spAutoFit/>
          </a:bodyPr>
          <a:lstStyle/>
          <a:p>
            <a:pPr algn="ctr">
              <a:buClr>
                <a:schemeClr val="tx1">
                  <a:lumMod val="50000"/>
                  <a:lumOff val="50000"/>
                </a:schemeClr>
              </a:buClr>
              <a:buSzPct val="60000"/>
            </a:pPr>
            <a:r>
              <a:rPr lang="en-US" altLang="zh-CN" sz="1300" b="1" dirty="0" smtClean="0">
                <a:latin typeface="Arial" pitchFamily="34" charset="0"/>
                <a:cs typeface="Arial" pitchFamily="34" charset="0"/>
              </a:rPr>
              <a:t>GU900Mhz Reframing Engineering</a:t>
            </a:r>
          </a:p>
        </p:txBody>
      </p:sp>
      <p:sp>
        <p:nvSpPr>
          <p:cNvPr id="75" name="Rounded Rectangle 74"/>
          <p:cNvSpPr/>
          <p:nvPr/>
        </p:nvSpPr>
        <p:spPr bwMode="auto">
          <a:xfrm>
            <a:off x="6781800" y="3948748"/>
            <a:ext cx="2133600" cy="53340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300" b="1" dirty="0" smtClean="0">
                <a:latin typeface="Arial" pitchFamily="34" charset="0"/>
                <a:cs typeface="Arial" pitchFamily="34" charset="0"/>
              </a:rPr>
              <a:t>GU 5Mhz Solution save 3G-U900M spectrum </a:t>
            </a:r>
          </a:p>
        </p:txBody>
      </p:sp>
      <p:sp>
        <p:nvSpPr>
          <p:cNvPr id="76" name="Rounded Rectangle 75"/>
          <p:cNvSpPr/>
          <p:nvPr/>
        </p:nvSpPr>
        <p:spPr bwMode="auto">
          <a:xfrm>
            <a:off x="3758248" y="3963988"/>
            <a:ext cx="2743200" cy="52578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76"/>
          <p:cNvSpPr/>
          <p:nvPr/>
        </p:nvSpPr>
        <p:spPr>
          <a:xfrm>
            <a:off x="105685" y="4049832"/>
            <a:ext cx="877163" cy="369332"/>
          </a:xfrm>
          <a:prstGeom prst="rect">
            <a:avLst/>
          </a:prstGeom>
          <a:solidFill>
            <a:srgbClr val="00B0F0"/>
          </a:solidFill>
        </p:spPr>
        <p:txBody>
          <a:bodyPr wrap="none">
            <a:spAutoFit/>
          </a:bodyPr>
          <a:lstStyle/>
          <a:p>
            <a:r>
              <a:rPr lang="en-US" b="1" dirty="0" smtClean="0">
                <a:solidFill>
                  <a:srgbClr val="FF0000"/>
                </a:solidFill>
                <a:latin typeface="Arial" pitchFamily="34" charset="0"/>
                <a:cs typeface="Arial" pitchFamily="34" charset="0"/>
              </a:rPr>
              <a:t>Ready</a:t>
            </a:r>
            <a:endParaRPr lang="en-US" b="1" dirty="0">
              <a:solidFill>
                <a:srgbClr val="FF0000"/>
              </a:solidFill>
              <a:latin typeface="Arial" pitchFamily="34" charset="0"/>
              <a:cs typeface="Arial" pitchFamily="34" charset="0"/>
            </a:endParaRPr>
          </a:p>
        </p:txBody>
      </p:sp>
      <p:sp>
        <p:nvSpPr>
          <p:cNvPr id="78" name="Rounded Rectangle 77"/>
          <p:cNvSpPr/>
          <p:nvPr/>
        </p:nvSpPr>
        <p:spPr bwMode="auto">
          <a:xfrm>
            <a:off x="1152208" y="3979228"/>
            <a:ext cx="2278380" cy="495300"/>
          </a:xfrm>
          <a:prstGeom prst="roundRect">
            <a:avLst/>
          </a:prstGeom>
          <a:solidFill>
            <a:schemeClr val="accent1">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Rectangle 78"/>
          <p:cNvSpPr/>
          <p:nvPr/>
        </p:nvSpPr>
        <p:spPr>
          <a:xfrm>
            <a:off x="1251268" y="3987533"/>
            <a:ext cx="2208212" cy="461665"/>
          </a:xfrm>
          <a:prstGeom prst="rect">
            <a:avLst/>
          </a:prstGeom>
          <a:noFill/>
        </p:spPr>
        <p:txBody>
          <a:bodyPr wrap="square">
            <a:spAutoFit/>
          </a:bodyPr>
          <a:lstStyle/>
          <a:p>
            <a:pPr algn="ctr">
              <a:buClr>
                <a:schemeClr val="tx1">
                  <a:lumMod val="50000"/>
                  <a:lumOff val="50000"/>
                </a:schemeClr>
              </a:buClr>
              <a:buSzPct val="60000"/>
            </a:pPr>
            <a:r>
              <a:rPr lang="en-US" altLang="zh-CN" sz="1200" b="1" dirty="0" smtClean="0">
                <a:latin typeface="Arial" pitchFamily="34" charset="0"/>
                <a:ea typeface="华文细黑"/>
                <a:cs typeface="Arial" pitchFamily="34" charset="0"/>
              </a:rPr>
              <a:t>4G License Auction and Spectrum Allocation</a:t>
            </a:r>
          </a:p>
        </p:txBody>
      </p:sp>
      <p:sp>
        <p:nvSpPr>
          <p:cNvPr id="80" name="Rectangle 79"/>
          <p:cNvSpPr/>
          <p:nvPr/>
        </p:nvSpPr>
        <p:spPr>
          <a:xfrm>
            <a:off x="3849688" y="4530725"/>
            <a:ext cx="2667000" cy="492443"/>
          </a:xfrm>
          <a:prstGeom prst="rect">
            <a:avLst/>
          </a:prstGeom>
          <a:noFill/>
        </p:spPr>
        <p:txBody>
          <a:bodyPr wrap="square">
            <a:spAutoFit/>
          </a:bodyPr>
          <a:lstStyle/>
          <a:p>
            <a:r>
              <a:rPr lang="en-US" sz="1300" b="1" dirty="0" smtClean="0">
                <a:latin typeface="Arial" pitchFamily="34" charset="0"/>
                <a:cs typeface="Arial" pitchFamily="34" charset="0"/>
              </a:rPr>
              <a:t>Re-allocate the 900Mhz Spectrum(Has Feasible way )</a:t>
            </a:r>
            <a:endParaRPr lang="en-US" sz="1300" b="1" dirty="0">
              <a:latin typeface="Arial" pitchFamily="34" charset="0"/>
              <a:cs typeface="Arial" pitchFamily="34" charset="0"/>
            </a:endParaRPr>
          </a:p>
        </p:txBody>
      </p:sp>
      <p:sp>
        <p:nvSpPr>
          <p:cNvPr id="81" name="Rectangle 80"/>
          <p:cNvSpPr/>
          <p:nvPr/>
        </p:nvSpPr>
        <p:spPr>
          <a:xfrm>
            <a:off x="3819208" y="3995153"/>
            <a:ext cx="2667000" cy="492443"/>
          </a:xfrm>
          <a:prstGeom prst="rect">
            <a:avLst/>
          </a:prstGeom>
          <a:noFill/>
        </p:spPr>
        <p:txBody>
          <a:bodyPr wrap="square">
            <a:spAutoFit/>
          </a:bodyPr>
          <a:lstStyle/>
          <a:p>
            <a:r>
              <a:rPr lang="en-US" sz="1300" b="1" dirty="0" smtClean="0">
                <a:latin typeface="Arial" pitchFamily="34" charset="0"/>
                <a:cs typeface="Arial" pitchFamily="34" charset="0"/>
              </a:rPr>
              <a:t>SRAN GSM 900 BTS Hardware Ready for Active UMTS900 </a:t>
            </a:r>
            <a:endParaRPr lang="en-US" sz="1300" b="1" dirty="0">
              <a:latin typeface="Arial" pitchFamily="34" charset="0"/>
              <a:cs typeface="Arial" pitchFamily="34" charset="0"/>
            </a:endParaRPr>
          </a:p>
        </p:txBody>
      </p:sp>
      <p:sp>
        <p:nvSpPr>
          <p:cNvPr id="82" name="Rectangle 81"/>
          <p:cNvSpPr/>
          <p:nvPr/>
        </p:nvSpPr>
        <p:spPr>
          <a:xfrm>
            <a:off x="6884036" y="3454133"/>
            <a:ext cx="2078672" cy="292388"/>
          </a:xfrm>
          <a:prstGeom prst="rect">
            <a:avLst/>
          </a:prstGeom>
          <a:noFill/>
        </p:spPr>
        <p:txBody>
          <a:bodyPr wrap="square">
            <a:spAutoFit/>
          </a:bodyPr>
          <a:lstStyle/>
          <a:p>
            <a:r>
              <a:rPr lang="en-US" sz="1300" b="1" dirty="0" smtClean="0">
                <a:latin typeface="Arial" pitchFamily="34" charset="0"/>
                <a:cs typeface="Arial" pitchFamily="34" charset="0"/>
              </a:rPr>
              <a:t>3G/4G Market growth</a:t>
            </a:r>
            <a:endParaRPr lang="en-US" sz="13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0"/>
          <p:cNvGrpSpPr/>
          <p:nvPr/>
        </p:nvGrpSpPr>
        <p:grpSpPr>
          <a:xfrm>
            <a:off x="739140" y="3299460"/>
            <a:ext cx="1226820" cy="1066800"/>
            <a:chOff x="8016974" y="2353304"/>
            <a:chExt cx="1825200" cy="1826009"/>
          </a:xfrm>
        </p:grpSpPr>
        <p:sp>
          <p:nvSpPr>
            <p:cNvPr id="35" name="Freeform 38"/>
            <p:cNvSpPr>
              <a:spLocks/>
            </p:cNvSpPr>
            <p:nvPr/>
          </p:nvSpPr>
          <p:spPr bwMode="auto">
            <a:xfrm>
              <a:off x="8016974" y="2353304"/>
              <a:ext cx="1825200" cy="1826009"/>
            </a:xfrm>
            <a:custGeom>
              <a:avLst/>
              <a:gdLst>
                <a:gd name="T0" fmla="*/ 141 w 141"/>
                <a:gd name="T1" fmla="*/ 70 h 141"/>
                <a:gd name="T2" fmla="*/ 71 w 141"/>
                <a:gd name="T3" fmla="*/ 141 h 141"/>
                <a:gd name="T4" fmla="*/ 0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1"/>
                    <a:pt x="71" y="141"/>
                  </a:cubicBezTo>
                  <a:cubicBezTo>
                    <a:pt x="32" y="141"/>
                    <a:pt x="0" y="109"/>
                    <a:pt x="0" y="70"/>
                  </a:cubicBezTo>
                  <a:cubicBezTo>
                    <a:pt x="0" y="31"/>
                    <a:pt x="32" y="0"/>
                    <a:pt x="71" y="0"/>
                  </a:cubicBezTo>
                  <a:cubicBezTo>
                    <a:pt x="109" y="0"/>
                    <a:pt x="141" y="31"/>
                    <a:pt x="141" y="70"/>
                  </a:cubicBezTo>
                  <a:close/>
                </a:path>
              </a:pathLst>
            </a:custGeom>
            <a:solidFill>
              <a:srgbClr val="FFFF00"/>
            </a:solidFill>
            <a:ln w="28575" cap="flat">
              <a:gradFill>
                <a:gsLst>
                  <a:gs pos="0">
                    <a:srgbClr val="E8609E"/>
                  </a:gs>
                  <a:gs pos="100000">
                    <a:srgbClr val="A80082"/>
                  </a:gs>
                </a:gsLst>
                <a:lin ang="2700000" scaled="0"/>
              </a:gradFill>
              <a:prstDash val="solid"/>
              <a:miter lim="800000"/>
              <a:headEnd/>
              <a:tailEnd/>
            </a:ln>
            <a:effectLst>
              <a:outerShdw blurRad="279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9"/>
            <p:cNvSpPr>
              <a:spLocks/>
            </p:cNvSpPr>
            <p:nvPr/>
          </p:nvSpPr>
          <p:spPr bwMode="auto">
            <a:xfrm>
              <a:off x="8168174" y="2507732"/>
              <a:ext cx="1522800" cy="1521629"/>
            </a:xfrm>
            <a:custGeom>
              <a:avLst/>
              <a:gdLst>
                <a:gd name="T0" fmla="*/ 106 w 106"/>
                <a:gd name="T1" fmla="*/ 53 h 106"/>
                <a:gd name="T2" fmla="*/ 53 w 106"/>
                <a:gd name="T3" fmla="*/ 106 h 106"/>
                <a:gd name="T4" fmla="*/ 0 w 106"/>
                <a:gd name="T5" fmla="*/ 53 h 106"/>
                <a:gd name="T6" fmla="*/ 53 w 106"/>
                <a:gd name="T7" fmla="*/ 0 h 106"/>
                <a:gd name="T8" fmla="*/ 106 w 106"/>
                <a:gd name="T9" fmla="*/ 53 h 106"/>
              </a:gdLst>
              <a:ahLst/>
              <a:cxnLst>
                <a:cxn ang="0">
                  <a:pos x="T0" y="T1"/>
                </a:cxn>
                <a:cxn ang="0">
                  <a:pos x="T2" y="T3"/>
                </a:cxn>
                <a:cxn ang="0">
                  <a:pos x="T4" y="T5"/>
                </a:cxn>
                <a:cxn ang="0">
                  <a:pos x="T6" y="T7"/>
                </a:cxn>
                <a:cxn ang="0">
                  <a:pos x="T8" y="T9"/>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2EEDA"/>
            </a:solidFill>
            <a:ln w="31750" cap="flat">
              <a:gradFill flip="none" rotWithShape="1">
                <a:gsLst>
                  <a:gs pos="0">
                    <a:srgbClr val="FFFFFF"/>
                  </a:gs>
                  <a:gs pos="100000">
                    <a:srgbClr val="C9C2B3"/>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1" name="组合 30"/>
          <p:cNvGrpSpPr/>
          <p:nvPr/>
        </p:nvGrpSpPr>
        <p:grpSpPr>
          <a:xfrm>
            <a:off x="754380" y="2011680"/>
            <a:ext cx="1226820" cy="1066800"/>
            <a:chOff x="8016974" y="2353304"/>
            <a:chExt cx="1825200" cy="1826009"/>
          </a:xfrm>
        </p:grpSpPr>
        <p:sp>
          <p:nvSpPr>
            <p:cNvPr id="32" name="Freeform 38"/>
            <p:cNvSpPr>
              <a:spLocks/>
            </p:cNvSpPr>
            <p:nvPr/>
          </p:nvSpPr>
          <p:spPr bwMode="auto">
            <a:xfrm>
              <a:off x="8016974" y="2353304"/>
              <a:ext cx="1825200" cy="1826009"/>
            </a:xfrm>
            <a:custGeom>
              <a:avLst/>
              <a:gdLst>
                <a:gd name="T0" fmla="*/ 141 w 141"/>
                <a:gd name="T1" fmla="*/ 70 h 141"/>
                <a:gd name="T2" fmla="*/ 71 w 141"/>
                <a:gd name="T3" fmla="*/ 141 h 141"/>
                <a:gd name="T4" fmla="*/ 0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1"/>
                    <a:pt x="71" y="141"/>
                  </a:cubicBezTo>
                  <a:cubicBezTo>
                    <a:pt x="32" y="141"/>
                    <a:pt x="0" y="109"/>
                    <a:pt x="0" y="70"/>
                  </a:cubicBezTo>
                  <a:cubicBezTo>
                    <a:pt x="0" y="31"/>
                    <a:pt x="32" y="0"/>
                    <a:pt x="71" y="0"/>
                  </a:cubicBezTo>
                  <a:cubicBezTo>
                    <a:pt x="109" y="0"/>
                    <a:pt x="141" y="31"/>
                    <a:pt x="141" y="70"/>
                  </a:cubicBezTo>
                  <a:close/>
                </a:path>
              </a:pathLst>
            </a:custGeom>
            <a:solidFill>
              <a:srgbClr val="00B050"/>
            </a:solidFill>
            <a:ln w="28575" cap="flat">
              <a:gradFill>
                <a:gsLst>
                  <a:gs pos="0">
                    <a:srgbClr val="E8609E"/>
                  </a:gs>
                  <a:gs pos="100000">
                    <a:srgbClr val="A80082"/>
                  </a:gs>
                </a:gsLst>
                <a:lin ang="2700000" scaled="0"/>
              </a:gradFill>
              <a:prstDash val="solid"/>
              <a:miter lim="800000"/>
              <a:headEnd/>
              <a:tailEnd/>
            </a:ln>
            <a:effectLst>
              <a:outerShdw blurRad="279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9"/>
            <p:cNvSpPr>
              <a:spLocks/>
            </p:cNvSpPr>
            <p:nvPr/>
          </p:nvSpPr>
          <p:spPr bwMode="auto">
            <a:xfrm>
              <a:off x="8168174" y="2507732"/>
              <a:ext cx="1522800" cy="1521629"/>
            </a:xfrm>
            <a:custGeom>
              <a:avLst/>
              <a:gdLst>
                <a:gd name="T0" fmla="*/ 106 w 106"/>
                <a:gd name="T1" fmla="*/ 53 h 106"/>
                <a:gd name="T2" fmla="*/ 53 w 106"/>
                <a:gd name="T3" fmla="*/ 106 h 106"/>
                <a:gd name="T4" fmla="*/ 0 w 106"/>
                <a:gd name="T5" fmla="*/ 53 h 106"/>
                <a:gd name="T6" fmla="*/ 53 w 106"/>
                <a:gd name="T7" fmla="*/ 0 h 106"/>
                <a:gd name="T8" fmla="*/ 106 w 106"/>
                <a:gd name="T9" fmla="*/ 53 h 106"/>
              </a:gdLst>
              <a:ahLst/>
              <a:cxnLst>
                <a:cxn ang="0">
                  <a:pos x="T0" y="T1"/>
                </a:cxn>
                <a:cxn ang="0">
                  <a:pos x="T2" y="T3"/>
                </a:cxn>
                <a:cxn ang="0">
                  <a:pos x="T4" y="T5"/>
                </a:cxn>
                <a:cxn ang="0">
                  <a:pos x="T6" y="T7"/>
                </a:cxn>
                <a:cxn ang="0">
                  <a:pos x="T8" y="T9"/>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2EEDA"/>
            </a:solidFill>
            <a:ln w="31750" cap="flat">
              <a:gradFill flip="none" rotWithShape="1">
                <a:gsLst>
                  <a:gs pos="0">
                    <a:srgbClr val="FFFFFF"/>
                  </a:gs>
                  <a:gs pos="100000">
                    <a:srgbClr val="C9C2B3"/>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0" name="Rounded Rectangle 29"/>
          <p:cNvSpPr/>
          <p:nvPr/>
        </p:nvSpPr>
        <p:spPr bwMode="auto">
          <a:xfrm>
            <a:off x="2202180" y="3368040"/>
            <a:ext cx="6134100" cy="960120"/>
          </a:xfrm>
          <a:prstGeom prst="roundRect">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29" name="Rounded Rectangle 28"/>
          <p:cNvSpPr/>
          <p:nvPr/>
        </p:nvSpPr>
        <p:spPr bwMode="auto">
          <a:xfrm>
            <a:off x="2179320" y="2011680"/>
            <a:ext cx="6141720" cy="1013460"/>
          </a:xfrm>
          <a:prstGeom prst="roundRect">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28" name="Rounded Rectangle 27"/>
          <p:cNvSpPr/>
          <p:nvPr/>
        </p:nvSpPr>
        <p:spPr bwMode="auto">
          <a:xfrm>
            <a:off x="2148840" y="701040"/>
            <a:ext cx="6164580" cy="1074420"/>
          </a:xfrm>
          <a:prstGeom prst="roundRect">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3" name="Rectangle 2"/>
          <p:cNvSpPr/>
          <p:nvPr/>
        </p:nvSpPr>
        <p:spPr>
          <a:xfrm>
            <a:off x="136508" y="106680"/>
            <a:ext cx="8405512" cy="461665"/>
          </a:xfrm>
          <a:prstGeom prst="rect">
            <a:avLst/>
          </a:prstGeom>
        </p:spPr>
        <p:txBody>
          <a:bodyPr wrap="square">
            <a:spAutoFit/>
          </a:bodyPr>
          <a:lstStyle/>
          <a:p>
            <a:pPr algn="ctr" defTabSz="601086" eaLnBrk="0" hangingPunct="0"/>
            <a:r>
              <a:rPr lang="en-US" altLang="en-US" sz="2400" b="1" kern="0" dirty="0" smtClean="0">
                <a:latin typeface="Arial" pitchFamily="34" charset="0"/>
                <a:ea typeface="微软雅黑" pitchFamily="34" charset="-122"/>
                <a:cs typeface="Arial" pitchFamily="34" charset="0"/>
              </a:rPr>
              <a:t>Country-Wide 3G-U900 MBB Bring Huge Benefits for All</a:t>
            </a:r>
          </a:p>
        </p:txBody>
      </p:sp>
      <p:sp>
        <p:nvSpPr>
          <p:cNvPr id="7" name="Rectangle 6"/>
          <p:cNvSpPr/>
          <p:nvPr/>
        </p:nvSpPr>
        <p:spPr>
          <a:xfrm>
            <a:off x="2270760" y="798106"/>
            <a:ext cx="5814060" cy="938719"/>
          </a:xfrm>
          <a:prstGeom prst="rect">
            <a:avLst/>
          </a:prstGeom>
        </p:spPr>
        <p:txBody>
          <a:bodyPr wrap="square">
            <a:spAutoFit/>
          </a:bodyPr>
          <a:lstStyle/>
          <a:p>
            <a:pPr>
              <a:buFontTx/>
              <a:buChar char="-"/>
            </a:pPr>
            <a:r>
              <a:rPr lang="en-US" sz="1100" dirty="0" smtClean="0">
                <a:latin typeface="Arial" pitchFamily="34" charset="0"/>
                <a:ea typeface="微软雅黑" pitchFamily="34" charset="-122"/>
                <a:cs typeface="Arial" pitchFamily="34" charset="0"/>
              </a:rPr>
              <a:t> 3G UMTS 900M Save Investments &amp; Time  for 3G Wide and Indoor Coverage</a:t>
            </a:r>
          </a:p>
          <a:p>
            <a:pPr>
              <a:buFontTx/>
              <a:buChar char="-"/>
            </a:pPr>
            <a:r>
              <a:rPr lang="en-US" sz="1100" dirty="0" smtClean="0">
                <a:latin typeface="Arial" pitchFamily="34" charset="0"/>
                <a:ea typeface="微软雅黑" pitchFamily="34" charset="-122"/>
                <a:cs typeface="Arial" pitchFamily="34" charset="0"/>
              </a:rPr>
              <a:t> Develop more 3G User to Short the time for Return of 3G  Investment (ROI)</a:t>
            </a:r>
          </a:p>
          <a:p>
            <a:pPr>
              <a:buFontTx/>
              <a:buChar char="-"/>
            </a:pPr>
            <a:r>
              <a:rPr lang="en-US" sz="1100" dirty="0" smtClean="0">
                <a:latin typeface="Arial" pitchFamily="34" charset="0"/>
                <a:ea typeface="微软雅黑" pitchFamily="34" charset="-122"/>
                <a:cs typeface="Arial" pitchFamily="34" charset="0"/>
              </a:rPr>
              <a:t> 3G Business growth Balance Finance Conditions with 4G Tender and Launch Cost</a:t>
            </a:r>
          </a:p>
          <a:p>
            <a:pPr>
              <a:buFontTx/>
              <a:buChar char="-"/>
            </a:pPr>
            <a:r>
              <a:rPr lang="en-US" sz="1100" dirty="0" smtClean="0">
                <a:latin typeface="Arial" pitchFamily="34" charset="0"/>
                <a:ea typeface="微软雅黑" pitchFamily="34" charset="-122"/>
                <a:cs typeface="Arial" pitchFamily="34" charset="0"/>
              </a:rPr>
              <a:t> 3G MBB Foundation Network will Promote 4G Business Development</a:t>
            </a:r>
          </a:p>
          <a:p>
            <a:pPr>
              <a:buFontTx/>
              <a:buChar char="-"/>
            </a:pPr>
            <a:r>
              <a:rPr lang="en-US" sz="1100" dirty="0" smtClean="0">
                <a:latin typeface="Arial" pitchFamily="34" charset="0"/>
                <a:ea typeface="微软雅黑" pitchFamily="34" charset="-122"/>
                <a:cs typeface="Arial" pitchFamily="34" charset="0"/>
              </a:rPr>
              <a:t> Make continue investment on 4G and Short the time for ROI</a:t>
            </a:r>
          </a:p>
        </p:txBody>
      </p:sp>
      <p:sp>
        <p:nvSpPr>
          <p:cNvPr id="8" name="Rectangle 7"/>
          <p:cNvSpPr/>
          <p:nvPr/>
        </p:nvSpPr>
        <p:spPr>
          <a:xfrm>
            <a:off x="2286000" y="2071985"/>
            <a:ext cx="5844540" cy="938719"/>
          </a:xfrm>
          <a:prstGeom prst="rect">
            <a:avLst/>
          </a:prstGeom>
        </p:spPr>
        <p:txBody>
          <a:bodyPr wrap="square">
            <a:spAutoFit/>
          </a:bodyPr>
          <a:lstStyle/>
          <a:p>
            <a:pPr>
              <a:buFontTx/>
              <a:buChar char="-"/>
            </a:pPr>
            <a:r>
              <a:rPr lang="en-US" sz="1100" dirty="0" smtClean="0">
                <a:latin typeface="Arial" pitchFamily="34" charset="0"/>
                <a:ea typeface="微软雅黑" pitchFamily="34" charset="-122"/>
                <a:cs typeface="Arial" pitchFamily="34" charset="0"/>
              </a:rPr>
              <a:t> Eliminate Big Gap of MBB Access to Internet between Ukraine and EU Countries</a:t>
            </a:r>
          </a:p>
          <a:p>
            <a:pPr>
              <a:buFontTx/>
              <a:buChar char="-"/>
            </a:pPr>
            <a:r>
              <a:rPr lang="en-US" sz="1100" dirty="0" smtClean="0">
                <a:latin typeface="Arial" pitchFamily="34" charset="0"/>
                <a:ea typeface="微软雅黑" pitchFamily="34" charset="-122"/>
                <a:cs typeface="Arial" pitchFamily="34" charset="0"/>
              </a:rPr>
              <a:t> </a:t>
            </a:r>
            <a:r>
              <a:rPr lang="en-US" altLang="en-US" sz="1100" dirty="0" smtClean="0">
                <a:latin typeface="Arial" pitchFamily="34" charset="0"/>
                <a:ea typeface="微软雅黑" pitchFamily="34" charset="-122"/>
                <a:cs typeface="Arial" pitchFamily="34" charset="0"/>
              </a:rPr>
              <a:t>Accelerate Ukraine Integration with EU, Boost EU </a:t>
            </a:r>
            <a:r>
              <a:rPr lang="en-US" sz="1100" dirty="0" smtClean="0">
                <a:latin typeface="Arial" pitchFamily="34" charset="0"/>
                <a:ea typeface="微软雅黑" pitchFamily="34" charset="-122"/>
                <a:cs typeface="Arial" pitchFamily="34" charset="0"/>
              </a:rPr>
              <a:t>Financing</a:t>
            </a:r>
          </a:p>
          <a:p>
            <a:pPr>
              <a:buFontTx/>
              <a:buChar char="-"/>
            </a:pPr>
            <a:r>
              <a:rPr lang="en-US" sz="1100" dirty="0" smtClean="0">
                <a:latin typeface="Arial" pitchFamily="34" charset="0"/>
                <a:ea typeface="微软雅黑" pitchFamily="34" charset="-122"/>
                <a:cs typeface="Arial" pitchFamily="34" charset="0"/>
              </a:rPr>
              <a:t> Eliminate Big Gap between Cities and Rural areas in MBB high-speed Internet</a:t>
            </a:r>
          </a:p>
          <a:p>
            <a:pPr>
              <a:buFontTx/>
              <a:buChar char="-"/>
            </a:pPr>
            <a:r>
              <a:rPr lang="en-US" sz="1100" dirty="0" smtClean="0">
                <a:latin typeface="Arial" pitchFamily="34" charset="0"/>
                <a:ea typeface="微软雅黑" pitchFamily="34" charset="-122"/>
                <a:cs typeface="Arial" pitchFamily="34" charset="0"/>
              </a:rPr>
              <a:t> </a:t>
            </a:r>
            <a:r>
              <a:rPr lang="en-US" altLang="en-US" sz="1100" dirty="0" smtClean="0">
                <a:latin typeface="Arial" pitchFamily="34" charset="0"/>
                <a:ea typeface="微软雅黑" pitchFamily="34" charset="-122"/>
                <a:cs typeface="Arial" pitchFamily="34" charset="0"/>
              </a:rPr>
              <a:t>Internet Drives Rural Economy and Society Growth</a:t>
            </a:r>
            <a:endParaRPr lang="en-US" sz="1100" dirty="0" smtClean="0">
              <a:latin typeface="Arial" pitchFamily="34" charset="0"/>
              <a:ea typeface="微软雅黑" pitchFamily="34" charset="-122"/>
              <a:cs typeface="Arial" pitchFamily="34" charset="0"/>
            </a:endParaRPr>
          </a:p>
          <a:p>
            <a:pPr>
              <a:buFontTx/>
              <a:buChar char="-"/>
            </a:pPr>
            <a:r>
              <a:rPr lang="en-US" sz="1100" dirty="0" smtClean="0">
                <a:latin typeface="Arial" pitchFamily="34" charset="0"/>
                <a:ea typeface="微软雅黑" pitchFamily="34" charset="-122"/>
                <a:cs typeface="Arial" pitchFamily="34" charset="0"/>
              </a:rPr>
              <a:t> Win more citizens support for efforts on their Internet Connection</a:t>
            </a:r>
          </a:p>
        </p:txBody>
      </p:sp>
      <p:grpSp>
        <p:nvGrpSpPr>
          <p:cNvPr id="11" name="组合 30"/>
          <p:cNvGrpSpPr/>
          <p:nvPr/>
        </p:nvGrpSpPr>
        <p:grpSpPr>
          <a:xfrm>
            <a:off x="739140" y="731520"/>
            <a:ext cx="1226820" cy="1066800"/>
            <a:chOff x="8016974" y="2353304"/>
            <a:chExt cx="1825200" cy="1826009"/>
          </a:xfrm>
        </p:grpSpPr>
        <p:sp>
          <p:nvSpPr>
            <p:cNvPr id="13" name="Freeform 38"/>
            <p:cNvSpPr>
              <a:spLocks/>
            </p:cNvSpPr>
            <p:nvPr/>
          </p:nvSpPr>
          <p:spPr bwMode="auto">
            <a:xfrm>
              <a:off x="8016974" y="2353304"/>
              <a:ext cx="1825200" cy="1826009"/>
            </a:xfrm>
            <a:custGeom>
              <a:avLst/>
              <a:gdLst>
                <a:gd name="T0" fmla="*/ 141 w 141"/>
                <a:gd name="T1" fmla="*/ 70 h 141"/>
                <a:gd name="T2" fmla="*/ 71 w 141"/>
                <a:gd name="T3" fmla="*/ 141 h 141"/>
                <a:gd name="T4" fmla="*/ 0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1"/>
                    <a:pt x="71" y="141"/>
                  </a:cubicBezTo>
                  <a:cubicBezTo>
                    <a:pt x="32" y="141"/>
                    <a:pt x="0" y="109"/>
                    <a:pt x="0" y="70"/>
                  </a:cubicBezTo>
                  <a:cubicBezTo>
                    <a:pt x="0" y="31"/>
                    <a:pt x="32" y="0"/>
                    <a:pt x="71" y="0"/>
                  </a:cubicBezTo>
                  <a:cubicBezTo>
                    <a:pt x="109" y="0"/>
                    <a:pt x="141" y="31"/>
                    <a:pt x="141" y="70"/>
                  </a:cubicBezTo>
                  <a:close/>
                </a:path>
              </a:pathLst>
            </a:custGeom>
            <a:gradFill>
              <a:gsLst>
                <a:gs pos="100000">
                  <a:srgbClr val="E8609E"/>
                </a:gs>
                <a:gs pos="0">
                  <a:srgbClr val="A80082"/>
                </a:gs>
              </a:gsLst>
              <a:lin ang="2700000" scaled="0"/>
            </a:gradFill>
            <a:ln w="28575" cap="flat">
              <a:gradFill>
                <a:gsLst>
                  <a:gs pos="0">
                    <a:srgbClr val="E8609E"/>
                  </a:gs>
                  <a:gs pos="100000">
                    <a:srgbClr val="A80082"/>
                  </a:gs>
                </a:gsLst>
                <a:lin ang="2700000" scaled="0"/>
              </a:gradFill>
              <a:prstDash val="solid"/>
              <a:miter lim="800000"/>
              <a:headEnd/>
              <a:tailEnd/>
            </a:ln>
            <a:effectLst>
              <a:outerShdw blurRad="279400" dist="76200" dir="2700000" sx="102000" sy="102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9"/>
            <p:cNvSpPr>
              <a:spLocks/>
            </p:cNvSpPr>
            <p:nvPr/>
          </p:nvSpPr>
          <p:spPr bwMode="auto">
            <a:xfrm>
              <a:off x="8168174" y="2507732"/>
              <a:ext cx="1522800" cy="1521629"/>
            </a:xfrm>
            <a:custGeom>
              <a:avLst/>
              <a:gdLst>
                <a:gd name="T0" fmla="*/ 106 w 106"/>
                <a:gd name="T1" fmla="*/ 53 h 106"/>
                <a:gd name="T2" fmla="*/ 53 w 106"/>
                <a:gd name="T3" fmla="*/ 106 h 106"/>
                <a:gd name="T4" fmla="*/ 0 w 106"/>
                <a:gd name="T5" fmla="*/ 53 h 106"/>
                <a:gd name="T6" fmla="*/ 53 w 106"/>
                <a:gd name="T7" fmla="*/ 0 h 106"/>
                <a:gd name="T8" fmla="*/ 106 w 106"/>
                <a:gd name="T9" fmla="*/ 53 h 106"/>
              </a:gdLst>
              <a:ahLst/>
              <a:cxnLst>
                <a:cxn ang="0">
                  <a:pos x="T0" y="T1"/>
                </a:cxn>
                <a:cxn ang="0">
                  <a:pos x="T2" y="T3"/>
                </a:cxn>
                <a:cxn ang="0">
                  <a:pos x="T4" y="T5"/>
                </a:cxn>
                <a:cxn ang="0">
                  <a:pos x="T6" y="T7"/>
                </a:cxn>
                <a:cxn ang="0">
                  <a:pos x="T8" y="T9"/>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2EEDA"/>
            </a:solidFill>
            <a:ln w="31750" cap="flat">
              <a:gradFill flip="none" rotWithShape="1">
                <a:gsLst>
                  <a:gs pos="0">
                    <a:srgbClr val="FFFFFF"/>
                  </a:gs>
                  <a:gs pos="100000">
                    <a:srgbClr val="C9C2B3"/>
                  </a:gs>
                </a:gsLst>
                <a:lin ang="2700000" scaled="1"/>
                <a:tileRect/>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 name="Rectangle 5"/>
          <p:cNvSpPr/>
          <p:nvPr/>
        </p:nvSpPr>
        <p:spPr>
          <a:xfrm>
            <a:off x="888982" y="1007864"/>
            <a:ext cx="939681" cy="523220"/>
          </a:xfrm>
          <a:prstGeom prst="rect">
            <a:avLst/>
          </a:prstGeom>
        </p:spPr>
        <p:txBody>
          <a:bodyPr wrap="none">
            <a:spAutoFit/>
          </a:bodyPr>
          <a:lstStyle/>
          <a:p>
            <a:pPr algn="ctr"/>
            <a:r>
              <a:rPr lang="en-US" sz="1400" dirty="0" smtClean="0">
                <a:solidFill>
                  <a:srgbClr val="00B0F0"/>
                </a:solidFill>
                <a:latin typeface="Arial" pitchFamily="34" charset="0"/>
                <a:ea typeface="微软雅黑" pitchFamily="34" charset="-122"/>
                <a:cs typeface="Arial" pitchFamily="34" charset="0"/>
              </a:rPr>
              <a:t>Operator </a:t>
            </a:r>
          </a:p>
          <a:p>
            <a:pPr algn="ctr"/>
            <a:r>
              <a:rPr lang="en-US" sz="1400" dirty="0" smtClean="0">
                <a:solidFill>
                  <a:srgbClr val="00B0F0"/>
                </a:solidFill>
                <a:latin typeface="Arial" pitchFamily="34" charset="0"/>
                <a:ea typeface="微软雅黑" pitchFamily="34" charset="-122"/>
                <a:cs typeface="Arial" pitchFamily="34" charset="0"/>
              </a:rPr>
              <a:t>Benefits</a:t>
            </a:r>
          </a:p>
        </p:txBody>
      </p:sp>
      <p:sp>
        <p:nvSpPr>
          <p:cNvPr id="18" name="Rectangle 17"/>
          <p:cNvSpPr/>
          <p:nvPr/>
        </p:nvSpPr>
        <p:spPr>
          <a:xfrm>
            <a:off x="774368" y="2326124"/>
            <a:ext cx="1168910" cy="523220"/>
          </a:xfrm>
          <a:prstGeom prst="rect">
            <a:avLst/>
          </a:prstGeom>
        </p:spPr>
        <p:txBody>
          <a:bodyPr wrap="none">
            <a:spAutoFit/>
          </a:bodyPr>
          <a:lstStyle/>
          <a:p>
            <a:pPr algn="ctr"/>
            <a:r>
              <a:rPr lang="en-US" sz="1400" dirty="0" smtClean="0">
                <a:solidFill>
                  <a:srgbClr val="00B0F0"/>
                </a:solidFill>
                <a:latin typeface="Arial" pitchFamily="34" charset="0"/>
                <a:ea typeface="微软雅黑" pitchFamily="34" charset="-122"/>
                <a:cs typeface="Arial" pitchFamily="34" charset="0"/>
              </a:rPr>
              <a:t>Government</a:t>
            </a:r>
          </a:p>
          <a:p>
            <a:pPr algn="ctr"/>
            <a:r>
              <a:rPr lang="en-US" sz="1400" dirty="0" smtClean="0">
                <a:solidFill>
                  <a:srgbClr val="00B0F0"/>
                </a:solidFill>
                <a:latin typeface="Arial" pitchFamily="34" charset="0"/>
                <a:ea typeface="微软雅黑" pitchFamily="34" charset="-122"/>
                <a:cs typeface="Arial" pitchFamily="34" charset="0"/>
              </a:rPr>
              <a:t>Benefits</a:t>
            </a:r>
          </a:p>
        </p:txBody>
      </p:sp>
      <p:sp>
        <p:nvSpPr>
          <p:cNvPr id="25" name="Rectangle 24"/>
          <p:cNvSpPr/>
          <p:nvPr/>
        </p:nvSpPr>
        <p:spPr>
          <a:xfrm>
            <a:off x="935887" y="3606284"/>
            <a:ext cx="891591" cy="523220"/>
          </a:xfrm>
          <a:prstGeom prst="rect">
            <a:avLst/>
          </a:prstGeom>
        </p:spPr>
        <p:txBody>
          <a:bodyPr wrap="none">
            <a:spAutoFit/>
          </a:bodyPr>
          <a:lstStyle/>
          <a:p>
            <a:pPr algn="ctr"/>
            <a:r>
              <a:rPr lang="en-US" sz="1400" dirty="0" smtClean="0">
                <a:solidFill>
                  <a:srgbClr val="00B0F0"/>
                </a:solidFill>
                <a:latin typeface="Arial" pitchFamily="34" charset="0"/>
                <a:ea typeface="微软雅黑" pitchFamily="34" charset="-122"/>
                <a:cs typeface="Arial" pitchFamily="34" charset="0"/>
              </a:rPr>
              <a:t>Resident</a:t>
            </a:r>
          </a:p>
          <a:p>
            <a:pPr algn="ctr"/>
            <a:r>
              <a:rPr lang="en-US" sz="1400" dirty="0" smtClean="0">
                <a:solidFill>
                  <a:srgbClr val="00B0F0"/>
                </a:solidFill>
                <a:latin typeface="Arial" pitchFamily="34" charset="0"/>
                <a:ea typeface="微软雅黑" pitchFamily="34" charset="-122"/>
                <a:cs typeface="Arial" pitchFamily="34" charset="0"/>
              </a:rPr>
              <a:t>Benefits</a:t>
            </a:r>
          </a:p>
        </p:txBody>
      </p:sp>
      <p:sp>
        <p:nvSpPr>
          <p:cNvPr id="26" name="Rectangle 25"/>
          <p:cNvSpPr/>
          <p:nvPr/>
        </p:nvSpPr>
        <p:spPr>
          <a:xfrm>
            <a:off x="2263140" y="3461088"/>
            <a:ext cx="5852160" cy="769441"/>
          </a:xfrm>
          <a:prstGeom prst="rect">
            <a:avLst/>
          </a:prstGeom>
        </p:spPr>
        <p:txBody>
          <a:bodyPr wrap="square">
            <a:spAutoFit/>
          </a:bodyPr>
          <a:lstStyle/>
          <a:p>
            <a:r>
              <a:rPr lang="en-US" sz="1100" dirty="0" smtClean="0">
                <a:latin typeface="Arial" pitchFamily="34" charset="0"/>
                <a:ea typeface="微软雅黑" pitchFamily="34" charset="-122"/>
                <a:cs typeface="Arial" pitchFamily="34" charset="0"/>
              </a:rPr>
              <a:t>-  All Rural Area Even Very Poor Villages can Connect Internet</a:t>
            </a:r>
          </a:p>
          <a:p>
            <a:pPr marL="92075" indent="-92075">
              <a:buFontTx/>
              <a:buChar char="-"/>
            </a:pPr>
            <a:r>
              <a:rPr lang="en-US" sz="1100" dirty="0" smtClean="0">
                <a:latin typeface="Arial" pitchFamily="34" charset="0"/>
                <a:ea typeface="微软雅黑" pitchFamily="34" charset="-122"/>
                <a:cs typeface="Arial" pitchFamily="34" charset="0"/>
              </a:rPr>
              <a:t> “E-Education” “E-Healthcare” “E-Government” Services can be Available in Rural</a:t>
            </a:r>
          </a:p>
          <a:p>
            <a:pPr marL="92075" indent="-92075">
              <a:buFontTx/>
              <a:buChar char="-"/>
            </a:pPr>
            <a:r>
              <a:rPr lang="en-US" altLang="en-US" sz="1100" dirty="0" smtClean="0">
                <a:latin typeface="Arial" pitchFamily="34" charset="0"/>
                <a:ea typeface="微软雅黑" pitchFamily="34" charset="-122"/>
                <a:cs typeface="Arial" pitchFamily="34" charset="0"/>
              </a:rPr>
              <a:t>All Nation &amp; State Main Roads, </a:t>
            </a:r>
            <a:r>
              <a:rPr lang="en-GB" altLang="en-US" sz="1100" dirty="0" smtClean="0">
                <a:latin typeface="Arial" pitchFamily="34" charset="0"/>
                <a:ea typeface="微软雅黑" pitchFamily="34" charset="-122"/>
                <a:cs typeface="Arial" pitchFamily="34" charset="0"/>
              </a:rPr>
              <a:t>Railways Mobile Internet covered,</a:t>
            </a:r>
            <a:r>
              <a:rPr lang="en-US" sz="1100" dirty="0" smtClean="0">
                <a:latin typeface="Arial" pitchFamily="34" charset="0"/>
                <a:ea typeface="微软雅黑" pitchFamily="34" charset="-122"/>
                <a:cs typeface="Arial" pitchFamily="34" charset="0"/>
              </a:rPr>
              <a:t> can connect Internet</a:t>
            </a:r>
            <a:endParaRPr lang="en-US" altLang="en-US" sz="1100" dirty="0" smtClean="0">
              <a:latin typeface="Arial" pitchFamily="34" charset="0"/>
              <a:ea typeface="微软雅黑" pitchFamily="34" charset="-122"/>
              <a:cs typeface="Arial" pitchFamily="34" charset="0"/>
            </a:endParaRPr>
          </a:p>
          <a:p>
            <a:pPr marL="92075" indent="-92075">
              <a:buFontTx/>
              <a:buChar char="-"/>
            </a:pPr>
            <a:r>
              <a:rPr lang="en-US" altLang="en-US" sz="1100" dirty="0" smtClean="0">
                <a:latin typeface="Arial" pitchFamily="34" charset="0"/>
                <a:ea typeface="微软雅黑" pitchFamily="34" charset="-122"/>
                <a:cs typeface="Arial" pitchFamily="34" charset="0"/>
              </a:rPr>
              <a:t> Indoor MBB signal be enhanced , Mobile Internet experience become better </a:t>
            </a:r>
          </a:p>
        </p:txBody>
      </p:sp>
      <p:sp>
        <p:nvSpPr>
          <p:cNvPr id="27" name="Rectangle 26"/>
          <p:cNvSpPr/>
          <p:nvPr/>
        </p:nvSpPr>
        <p:spPr>
          <a:xfrm>
            <a:off x="220980" y="4463931"/>
            <a:ext cx="8717280" cy="307777"/>
          </a:xfrm>
          <a:prstGeom prst="rect">
            <a:avLst/>
          </a:prstGeom>
        </p:spPr>
        <p:txBody>
          <a:bodyPr wrap="square">
            <a:spAutoFit/>
          </a:bodyPr>
          <a:lstStyle/>
          <a:p>
            <a:pPr algn="ctr"/>
            <a:r>
              <a:rPr lang="en-US" altLang="en-US" sz="1400" b="1" i="1" kern="0" dirty="0" smtClean="0">
                <a:solidFill>
                  <a:srgbClr val="FF0000"/>
                </a:solidFill>
                <a:latin typeface="Arial" pitchFamily="34" charset="0"/>
                <a:ea typeface="微软雅黑" pitchFamily="34" charset="-122"/>
                <a:cs typeface="Arial" pitchFamily="34" charset="0"/>
              </a:rPr>
              <a:t>(Economy &amp; Society Benefit Brought by Country-Wide 3G MBB is Even Bigger  than EU-VISA free)</a:t>
            </a:r>
            <a:endParaRPr lang="en-US" sz="1400" i="1"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97" y="0"/>
            <a:ext cx="8672563" cy="365760"/>
          </a:xfrm>
        </p:spPr>
        <p:txBody>
          <a:bodyPr/>
          <a:lstStyle/>
          <a:p>
            <a:r>
              <a:rPr lang="en-US" altLang="zh-CN" dirty="0" smtClean="0">
                <a:solidFill>
                  <a:schemeClr val="tx1"/>
                </a:solidFill>
                <a:latin typeface="Arial" pitchFamily="34" charset="0"/>
                <a:ea typeface="微软雅黑" pitchFamily="34" charset="-122"/>
                <a:cs typeface="Arial" pitchFamily="34" charset="0"/>
              </a:rPr>
              <a:t>Ukraine Universal Connection Service Project Proposals</a:t>
            </a:r>
            <a:r>
              <a:rPr lang="en-US" dirty="0" smtClean="0">
                <a:solidFill>
                  <a:srgbClr val="FF6600"/>
                </a:solidFill>
              </a:rPr>
              <a:t/>
            </a:r>
            <a:br>
              <a:rPr lang="en-US" dirty="0" smtClean="0">
                <a:solidFill>
                  <a:srgbClr val="FF6600"/>
                </a:solidFill>
              </a:rPr>
            </a:br>
            <a:endParaRPr lang="en-US" dirty="0"/>
          </a:p>
        </p:txBody>
      </p:sp>
      <p:graphicFrame>
        <p:nvGraphicFramePr>
          <p:cNvPr id="26" name="Table 25"/>
          <p:cNvGraphicFramePr>
            <a:graphicFrameLocks noGrp="1"/>
          </p:cNvGraphicFramePr>
          <p:nvPr/>
        </p:nvGraphicFramePr>
        <p:xfrm>
          <a:off x="365759" y="1165861"/>
          <a:ext cx="5280661" cy="807720"/>
        </p:xfrm>
        <a:graphic>
          <a:graphicData uri="http://schemas.openxmlformats.org/drawingml/2006/table">
            <a:tbl>
              <a:tblPr/>
              <a:tblGrid>
                <a:gridCol w="982981"/>
                <a:gridCol w="1125798"/>
                <a:gridCol w="836540"/>
                <a:gridCol w="836540"/>
                <a:gridCol w="662262"/>
                <a:gridCol w="836540"/>
              </a:tblGrid>
              <a:tr h="264417">
                <a:tc>
                  <a:txBody>
                    <a:bodyPr/>
                    <a:lstStyle/>
                    <a:p>
                      <a:pPr algn="ctr" fontAlgn="ctr"/>
                      <a:r>
                        <a:rPr lang="en-US" sz="800" b="1" i="0" u="none" strike="noStrike" dirty="0">
                          <a:solidFill>
                            <a:srgbClr val="000000"/>
                          </a:solidFill>
                          <a:latin typeface="Arial"/>
                        </a:rPr>
                        <a:t>PGSM </a:t>
                      </a:r>
                      <a:br>
                        <a:rPr lang="en-US" sz="800" b="1" i="0" u="none" strike="noStrike" dirty="0">
                          <a:solidFill>
                            <a:srgbClr val="000000"/>
                          </a:solidFill>
                          <a:latin typeface="Arial"/>
                        </a:rPr>
                      </a:br>
                      <a:r>
                        <a:rPr lang="en-US" sz="800" b="1" i="0" u="none" strike="noStrike" dirty="0">
                          <a:solidFill>
                            <a:srgbClr val="000000"/>
                          </a:solidFill>
                          <a:latin typeface="Arial"/>
                        </a:rPr>
                        <a:t>900M Hz</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800" b="1" i="0" u="none" strike="noStrike" dirty="0" err="1">
                          <a:solidFill>
                            <a:srgbClr val="FFFFFF"/>
                          </a:solidFill>
                          <a:latin typeface="Arial"/>
                        </a:rPr>
                        <a:t>Kyivstar</a:t>
                      </a:r>
                      <a:r>
                        <a:rPr lang="en-US" sz="800" b="1" i="0" u="none" strike="noStrike" dirty="0">
                          <a:solidFill>
                            <a:srgbClr val="FFFFFF"/>
                          </a:solidFill>
                          <a:latin typeface="Arial"/>
                        </a:rPr>
                        <a:t> </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800" b="1" i="0" u="none" strike="noStrike" dirty="0">
                          <a:solidFill>
                            <a:srgbClr val="FFFFFF"/>
                          </a:solidFill>
                          <a:latin typeface="Arial"/>
                        </a:rPr>
                        <a:t>Vodafone</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800" b="1" i="0" u="none" strike="noStrike" dirty="0">
                          <a:solidFill>
                            <a:srgbClr val="FFFFFF"/>
                          </a:solidFill>
                          <a:latin typeface="Arial"/>
                        </a:rPr>
                        <a:t> </a:t>
                      </a:r>
                      <a:r>
                        <a:rPr lang="en-US" sz="800" b="1" i="0" u="none" strike="noStrike" dirty="0" err="1">
                          <a:solidFill>
                            <a:srgbClr val="FFFFFF"/>
                          </a:solidFill>
                          <a:latin typeface="Arial"/>
                        </a:rPr>
                        <a:t>LifeCell</a:t>
                      </a:r>
                      <a:endParaRPr lang="en-US" sz="800" b="1" i="0" u="none" strike="noStrike" dirty="0">
                        <a:solidFill>
                          <a:srgbClr val="FFFFFF"/>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800" b="1" i="0" u="none" strike="noStrike" dirty="0">
                          <a:solidFill>
                            <a:srgbClr val="000000"/>
                          </a:solidFill>
                          <a:latin typeface="Arial"/>
                        </a:rPr>
                        <a:t>Guard </a:t>
                      </a:r>
                      <a:r>
                        <a:rPr lang="en-US" sz="800" b="1" i="0" u="none" strike="noStrike" dirty="0" smtClean="0">
                          <a:solidFill>
                            <a:srgbClr val="000000"/>
                          </a:solidFill>
                          <a:latin typeface="Arial"/>
                        </a:rPr>
                        <a:t>Ch</a:t>
                      </a:r>
                      <a:r>
                        <a:rPr lang="en-US" sz="800" b="1" i="0" u="none" strike="noStrike" dirty="0">
                          <a:solidFill>
                            <a:srgbClr val="000000"/>
                          </a:solidFill>
                          <a:latin typeface="Arial"/>
                        </a:rPr>
                        <a:t>.</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800" b="1" i="0" u="none" strike="noStrike" dirty="0">
                          <a:solidFill>
                            <a:srgbClr val="000000"/>
                          </a:solidFill>
                          <a:latin typeface="Arial"/>
                        </a:rPr>
                        <a:t>Military</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48355">
                <a:tc>
                  <a:txBody>
                    <a:bodyPr/>
                    <a:lstStyle/>
                    <a:p>
                      <a:pPr algn="ctr" fontAlgn="ctr"/>
                      <a:r>
                        <a:rPr lang="en-US" sz="800" b="1" i="0" u="none" strike="noStrike" dirty="0">
                          <a:solidFill>
                            <a:srgbClr val="000000"/>
                          </a:solidFill>
                          <a:latin typeface="Arial"/>
                        </a:rPr>
                        <a:t>Before</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12,5</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5,2 </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smtClean="0">
                          <a:solidFill>
                            <a:srgbClr val="000000"/>
                          </a:solidFill>
                          <a:latin typeface="Arial"/>
                        </a:rPr>
                        <a:t>3,7</a:t>
                      </a:r>
                      <a:endParaRPr lang="en-US" sz="800" b="1" i="0" u="none" strike="noStrike" dirty="0">
                        <a:solidFill>
                          <a:srgbClr val="000000"/>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1,9</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3,4</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7474">
                <a:tc>
                  <a:txBody>
                    <a:bodyPr/>
                    <a:lstStyle/>
                    <a:p>
                      <a:pPr algn="ctr" fontAlgn="ctr"/>
                      <a:r>
                        <a:rPr lang="en-US" sz="800" b="1" i="0" u="none" strike="noStrike">
                          <a:solidFill>
                            <a:srgbClr val="000000"/>
                          </a:solidFill>
                          <a:latin typeface="Arial"/>
                        </a:rPr>
                        <a:t>After</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uk-UA" sz="800" b="1" i="0" u="none" strike="noStrike" dirty="0" smtClean="0">
                          <a:solidFill>
                            <a:srgbClr val="000000"/>
                          </a:solidFill>
                          <a:latin typeface="Arial"/>
                        </a:rPr>
                        <a:t>8,9</a:t>
                      </a:r>
                      <a:endParaRPr lang="en-US" sz="800" b="1" i="0" u="none" strike="noStrike" dirty="0">
                        <a:solidFill>
                          <a:srgbClr val="000000"/>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smtClean="0">
                          <a:solidFill>
                            <a:srgbClr val="000000"/>
                          </a:solidFill>
                          <a:latin typeface="Arial"/>
                        </a:rPr>
                        <a:t>7</a:t>
                      </a:r>
                      <a:r>
                        <a:rPr lang="uk-UA" sz="800" b="1" i="0" u="none" strike="noStrike" dirty="0" smtClean="0">
                          <a:solidFill>
                            <a:srgbClr val="000000"/>
                          </a:solidFill>
                          <a:latin typeface="Arial"/>
                        </a:rPr>
                        <a:t>,</a:t>
                      </a:r>
                      <a:r>
                        <a:rPr lang="en-US" sz="800" b="1" i="0" u="none" strike="noStrike" dirty="0" smtClean="0">
                          <a:solidFill>
                            <a:srgbClr val="000000"/>
                          </a:solidFill>
                          <a:latin typeface="Arial"/>
                        </a:rPr>
                        <a:t>0</a:t>
                      </a:r>
                      <a:endParaRPr lang="en-US" sz="800" b="1" i="0" u="none" strike="noStrike" dirty="0">
                        <a:solidFill>
                          <a:srgbClr val="000000"/>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smtClean="0">
                          <a:solidFill>
                            <a:srgbClr val="000000"/>
                          </a:solidFill>
                          <a:latin typeface="Arial"/>
                        </a:rPr>
                        <a:t>7</a:t>
                      </a:r>
                      <a:r>
                        <a:rPr lang="uk-UA" sz="800" b="1" i="0" u="none" strike="noStrike" dirty="0" smtClean="0">
                          <a:solidFill>
                            <a:srgbClr val="000000"/>
                          </a:solidFill>
                          <a:latin typeface="Arial"/>
                        </a:rPr>
                        <a:t>,</a:t>
                      </a:r>
                      <a:r>
                        <a:rPr lang="en-US" sz="800" b="1" i="0" u="none" strike="noStrike" dirty="0" smtClean="0">
                          <a:solidFill>
                            <a:srgbClr val="000000"/>
                          </a:solidFill>
                          <a:latin typeface="Arial"/>
                        </a:rPr>
                        <a:t>0 </a:t>
                      </a:r>
                      <a:endParaRPr lang="en-US" sz="800" b="1" i="0" u="none" strike="noStrike" dirty="0">
                        <a:solidFill>
                          <a:srgbClr val="000000"/>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0,4</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3,4</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7474">
                <a:tc>
                  <a:txBody>
                    <a:bodyPr/>
                    <a:lstStyle/>
                    <a:p>
                      <a:pPr algn="ctr" fontAlgn="ctr"/>
                      <a:r>
                        <a:rPr lang="en-US" sz="800" b="1" i="0" u="none" strike="noStrike" dirty="0">
                          <a:solidFill>
                            <a:srgbClr val="000000"/>
                          </a:solidFill>
                          <a:latin typeface="Arial"/>
                        </a:rPr>
                        <a:t>Delta, MHz</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 </a:t>
                      </a:r>
                      <a:r>
                        <a:rPr lang="uk-UA" sz="800" b="1" i="0" u="none" strike="noStrike" dirty="0" smtClean="0">
                          <a:solidFill>
                            <a:srgbClr val="000000"/>
                          </a:solidFill>
                          <a:latin typeface="Arial"/>
                        </a:rPr>
                        <a:t>3,6</a:t>
                      </a:r>
                      <a:endParaRPr lang="en-US" sz="800" b="1" i="0" u="none" strike="noStrike" dirty="0">
                        <a:solidFill>
                          <a:srgbClr val="000000"/>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 </a:t>
                      </a:r>
                      <a:r>
                        <a:rPr lang="en-US" sz="800" b="1" i="0" u="none" strike="noStrike" dirty="0" smtClean="0">
                          <a:solidFill>
                            <a:srgbClr val="000000"/>
                          </a:solidFill>
                          <a:latin typeface="Arial"/>
                        </a:rPr>
                        <a:t>1.8</a:t>
                      </a:r>
                      <a:endParaRPr lang="en-US" sz="800" b="1" i="0" u="none" strike="noStrike" dirty="0">
                        <a:solidFill>
                          <a:srgbClr val="000000"/>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 </a:t>
                      </a:r>
                      <a:r>
                        <a:rPr lang="uk-UA" sz="800" b="1" i="0" u="none" strike="noStrike" dirty="0" smtClean="0">
                          <a:solidFill>
                            <a:srgbClr val="000000"/>
                          </a:solidFill>
                          <a:latin typeface="Arial"/>
                        </a:rPr>
                        <a:t>3,3</a:t>
                      </a:r>
                      <a:endParaRPr lang="en-US" sz="800" b="1" i="0" u="none" strike="noStrike" dirty="0">
                        <a:solidFill>
                          <a:srgbClr val="000000"/>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 </a:t>
                      </a:r>
                      <a:r>
                        <a:rPr lang="en-US" sz="800" b="1" i="0" u="none" strike="noStrike" dirty="0" smtClean="0">
                          <a:solidFill>
                            <a:srgbClr val="000000"/>
                          </a:solidFill>
                          <a:latin typeface="Arial"/>
                        </a:rPr>
                        <a:t>1</a:t>
                      </a:r>
                      <a:r>
                        <a:rPr lang="uk-UA" sz="800" b="1" i="0" u="none" strike="noStrike" dirty="0" smtClean="0">
                          <a:solidFill>
                            <a:srgbClr val="000000"/>
                          </a:solidFill>
                          <a:latin typeface="Arial"/>
                        </a:rPr>
                        <a:t>,</a:t>
                      </a:r>
                      <a:r>
                        <a:rPr lang="en-US" sz="800" b="1" i="0" u="none" strike="noStrike" dirty="0" smtClean="0">
                          <a:solidFill>
                            <a:srgbClr val="000000"/>
                          </a:solidFill>
                          <a:latin typeface="Arial"/>
                        </a:rPr>
                        <a:t>5</a:t>
                      </a:r>
                      <a:endParaRPr lang="en-US" sz="800" b="1" i="0" u="none" strike="noStrike" dirty="0">
                        <a:solidFill>
                          <a:srgbClr val="000000"/>
                        </a:solidFill>
                        <a:latin typeface="Arial"/>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rgbClr val="000000"/>
                          </a:solidFill>
                          <a:latin typeface="Arial"/>
                        </a:rPr>
                        <a:t>0</a:t>
                      </a: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 name="Rectangle 26"/>
          <p:cNvSpPr/>
          <p:nvPr/>
        </p:nvSpPr>
        <p:spPr>
          <a:xfrm>
            <a:off x="5707380" y="1233833"/>
            <a:ext cx="3040380" cy="738656"/>
          </a:xfrm>
          <a:prstGeom prst="rect">
            <a:avLst/>
          </a:prstGeom>
          <a:solidFill>
            <a:schemeClr val="accent3">
              <a:lumMod val="95000"/>
            </a:schemeClr>
          </a:solidFill>
        </p:spPr>
        <p:txBody>
          <a:bodyPr wrap="square" lIns="91431" tIns="45716" rIns="91431" bIns="45716">
            <a:spAutoFit/>
          </a:bodyPr>
          <a:lstStyle/>
          <a:p>
            <a:pPr>
              <a:buFont typeface="Wingdings" pitchFamily="2" charset="2"/>
              <a:buChar char="Ø"/>
            </a:pPr>
            <a:r>
              <a:rPr lang="en-US" altLang="zh-CN" sz="1050" dirty="0" smtClean="0">
                <a:latin typeface="Arial" pitchFamily="34" charset="0"/>
                <a:cs typeface="Arial" pitchFamily="34" charset="0"/>
              </a:rPr>
              <a:t>All operators has 5Mhz continue spectrum </a:t>
            </a:r>
          </a:p>
          <a:p>
            <a:pPr>
              <a:buFont typeface="Wingdings" pitchFamily="2" charset="2"/>
              <a:buChar char="Ø"/>
            </a:pPr>
            <a:r>
              <a:rPr lang="en-US" altLang="zh-CN" sz="1050" dirty="0" smtClean="0">
                <a:latin typeface="Arial" pitchFamily="34" charset="0"/>
                <a:cs typeface="Arial" pitchFamily="34" charset="0"/>
              </a:rPr>
              <a:t>High spectrum Efficiency</a:t>
            </a:r>
          </a:p>
          <a:p>
            <a:pPr>
              <a:buFont typeface="Wingdings" pitchFamily="2" charset="2"/>
              <a:buChar char="Ø"/>
            </a:pPr>
            <a:r>
              <a:rPr lang="en-US" altLang="zh-CN" sz="1050" dirty="0" smtClean="0">
                <a:latin typeface="Arial" pitchFamily="34" charset="0"/>
                <a:cs typeface="Arial" pitchFamily="34" charset="0"/>
              </a:rPr>
              <a:t>Technology Neutrality can be  allowed </a:t>
            </a:r>
          </a:p>
          <a:p>
            <a:pPr>
              <a:buFont typeface="Wingdings" pitchFamily="2" charset="2"/>
              <a:buChar char="Ø"/>
            </a:pPr>
            <a:r>
              <a:rPr lang="en-US" altLang="zh-CN" sz="1050" dirty="0" smtClean="0">
                <a:latin typeface="Arial" pitchFamily="34" charset="0"/>
                <a:cs typeface="Arial" pitchFamily="34" charset="0"/>
              </a:rPr>
              <a:t>3G/4G Technology on 900 be enabled</a:t>
            </a:r>
          </a:p>
        </p:txBody>
      </p:sp>
      <p:sp>
        <p:nvSpPr>
          <p:cNvPr id="28" name="Rectangle 27"/>
          <p:cNvSpPr/>
          <p:nvPr/>
        </p:nvSpPr>
        <p:spPr>
          <a:xfrm>
            <a:off x="169229" y="397828"/>
            <a:ext cx="8456611" cy="338554"/>
          </a:xfrm>
          <a:prstGeom prst="rect">
            <a:avLst/>
          </a:prstGeom>
          <a:noFill/>
        </p:spPr>
        <p:txBody>
          <a:bodyPr wrap="square">
            <a:spAutoFit/>
          </a:bodyPr>
          <a:lstStyle/>
          <a:p>
            <a:r>
              <a:rPr lang="en-US" altLang="zh-CN" sz="1600" b="1" dirty="0" smtClean="0">
                <a:solidFill>
                  <a:srgbClr val="C00000"/>
                </a:solidFill>
                <a:latin typeface="Arial" pitchFamily="34" charset="0"/>
                <a:ea typeface="微软雅黑" pitchFamily="34" charset="-122"/>
                <a:cs typeface="Arial" pitchFamily="34" charset="0"/>
              </a:rPr>
              <a:t>1. Government lead Operators Reallocate the 900Mhz Spectrum </a:t>
            </a:r>
          </a:p>
        </p:txBody>
      </p:sp>
      <p:sp>
        <p:nvSpPr>
          <p:cNvPr id="30" name="Rectangle 29"/>
          <p:cNvSpPr/>
          <p:nvPr/>
        </p:nvSpPr>
        <p:spPr>
          <a:xfrm>
            <a:off x="274320" y="685145"/>
            <a:ext cx="8404860" cy="430887"/>
          </a:xfrm>
          <a:prstGeom prst="rect">
            <a:avLst/>
          </a:prstGeom>
        </p:spPr>
        <p:txBody>
          <a:bodyPr wrap="square">
            <a:spAutoFit/>
          </a:bodyPr>
          <a:lstStyle/>
          <a:p>
            <a:pPr>
              <a:buFont typeface="Wingdings" pitchFamily="2" charset="2"/>
              <a:buChar char="Ø"/>
            </a:pPr>
            <a:r>
              <a:rPr lang="en-US" altLang="zh-CN" sz="1100" dirty="0" err="1" smtClean="0">
                <a:solidFill>
                  <a:srgbClr val="0065CC"/>
                </a:solidFill>
                <a:latin typeface="Arial" pitchFamily="34" charset="0"/>
                <a:cs typeface="Arial" pitchFamily="34" charset="0"/>
              </a:rPr>
              <a:t>Lifecell</a:t>
            </a:r>
            <a:r>
              <a:rPr lang="en-US" altLang="zh-CN" sz="1100" dirty="0" smtClean="0">
                <a:solidFill>
                  <a:srgbClr val="0065CC"/>
                </a:solidFill>
                <a:latin typeface="Arial" pitchFamily="34" charset="0"/>
                <a:cs typeface="Arial" pitchFamily="34" charset="0"/>
              </a:rPr>
              <a:t> and </a:t>
            </a:r>
            <a:r>
              <a:rPr lang="en-US" altLang="zh-CN" sz="1100" dirty="0" err="1" smtClean="0">
                <a:solidFill>
                  <a:srgbClr val="0065CC"/>
                </a:solidFill>
                <a:latin typeface="Arial" pitchFamily="34" charset="0"/>
                <a:cs typeface="Arial" pitchFamily="34" charset="0"/>
              </a:rPr>
              <a:t>Intertelecom</a:t>
            </a:r>
            <a:r>
              <a:rPr lang="en-US" altLang="zh-CN" sz="1100" dirty="0" smtClean="0">
                <a:solidFill>
                  <a:srgbClr val="0065CC"/>
                </a:solidFill>
                <a:latin typeface="Arial" pitchFamily="34" charset="0"/>
                <a:cs typeface="Arial" pitchFamily="34" charset="0"/>
              </a:rPr>
              <a:t>  exchange the CDMA 850 2.5Mhz frequency band; Permit </a:t>
            </a:r>
            <a:r>
              <a:rPr lang="en-US" altLang="zh-CN" sz="1100" dirty="0" err="1" smtClean="0">
                <a:solidFill>
                  <a:srgbClr val="0065CC"/>
                </a:solidFill>
                <a:latin typeface="Arial" pitchFamily="34" charset="0"/>
                <a:cs typeface="Arial" pitchFamily="34" charset="0"/>
              </a:rPr>
              <a:t>Lifecell</a:t>
            </a:r>
            <a:r>
              <a:rPr lang="en-US" altLang="zh-CN" sz="1100" dirty="0" smtClean="0">
                <a:solidFill>
                  <a:srgbClr val="0065CC"/>
                </a:solidFill>
                <a:latin typeface="Arial" pitchFamily="34" charset="0"/>
                <a:cs typeface="Arial" pitchFamily="34" charset="0"/>
              </a:rPr>
              <a:t> 900Mhz to be 3.7 +2.5= 6.2Mhz</a:t>
            </a:r>
          </a:p>
          <a:p>
            <a:pPr>
              <a:buFont typeface="Wingdings" pitchFamily="2" charset="2"/>
              <a:buChar char="Ø"/>
            </a:pPr>
            <a:r>
              <a:rPr lang="en-US" altLang="zh-CN" sz="1100" dirty="0" err="1" smtClean="0">
                <a:solidFill>
                  <a:srgbClr val="0065CC"/>
                </a:solidFill>
                <a:latin typeface="Arial" pitchFamily="34" charset="0"/>
                <a:cs typeface="Arial" pitchFamily="34" charset="0"/>
              </a:rPr>
              <a:t>Kyivstar</a:t>
            </a:r>
            <a:r>
              <a:rPr lang="en-US" altLang="zh-CN" sz="1100" dirty="0" smtClean="0">
                <a:solidFill>
                  <a:srgbClr val="0065CC"/>
                </a:solidFill>
                <a:latin typeface="Arial" pitchFamily="34" charset="0"/>
                <a:cs typeface="Arial" pitchFamily="34" charset="0"/>
              </a:rPr>
              <a:t> as the donor to return 3.5Mhz GSM 900 spectrum, VDF &amp; </a:t>
            </a:r>
            <a:r>
              <a:rPr lang="en-US" altLang="zh-CN" sz="1100" dirty="0" err="1" smtClean="0">
                <a:solidFill>
                  <a:srgbClr val="0065CC"/>
                </a:solidFill>
                <a:latin typeface="Arial" pitchFamily="34" charset="0"/>
                <a:cs typeface="Arial" pitchFamily="34" charset="0"/>
              </a:rPr>
              <a:t>Lifecell</a:t>
            </a:r>
            <a:r>
              <a:rPr lang="en-US" altLang="zh-CN" sz="1100" dirty="0" smtClean="0">
                <a:solidFill>
                  <a:srgbClr val="0065CC"/>
                </a:solidFill>
                <a:latin typeface="Arial" pitchFamily="34" charset="0"/>
                <a:cs typeface="Arial" pitchFamily="34" charset="0"/>
              </a:rPr>
              <a:t> purchase and compensate to </a:t>
            </a:r>
            <a:r>
              <a:rPr lang="en-US" altLang="zh-CN" sz="1100" dirty="0" err="1" smtClean="0">
                <a:solidFill>
                  <a:srgbClr val="0065CC"/>
                </a:solidFill>
                <a:latin typeface="Arial" pitchFamily="34" charset="0"/>
                <a:cs typeface="Arial" pitchFamily="34" charset="0"/>
              </a:rPr>
              <a:t>Kyivstar</a:t>
            </a:r>
            <a:endParaRPr lang="en-US" altLang="zh-CN" sz="1100" dirty="0" smtClean="0">
              <a:solidFill>
                <a:srgbClr val="0065CC"/>
              </a:solidFill>
              <a:latin typeface="Arial" pitchFamily="34" charset="0"/>
              <a:cs typeface="Arial" pitchFamily="34" charset="0"/>
            </a:endParaRPr>
          </a:p>
        </p:txBody>
      </p:sp>
      <p:sp>
        <p:nvSpPr>
          <p:cNvPr id="31" name="Rectangle 30"/>
          <p:cNvSpPr/>
          <p:nvPr/>
        </p:nvSpPr>
        <p:spPr>
          <a:xfrm>
            <a:off x="199709" y="2020888"/>
            <a:ext cx="8258491" cy="338554"/>
          </a:xfrm>
          <a:prstGeom prst="rect">
            <a:avLst/>
          </a:prstGeom>
          <a:noFill/>
        </p:spPr>
        <p:txBody>
          <a:bodyPr wrap="square">
            <a:spAutoFit/>
          </a:bodyPr>
          <a:lstStyle/>
          <a:p>
            <a:r>
              <a:rPr lang="en-US" altLang="zh-CN" sz="1600" b="1" dirty="0" smtClean="0">
                <a:solidFill>
                  <a:srgbClr val="C00000"/>
                </a:solidFill>
                <a:latin typeface="Arial" pitchFamily="34" charset="0"/>
                <a:ea typeface="微软雅黑" pitchFamily="34" charset="-122"/>
                <a:cs typeface="Arial" pitchFamily="34" charset="0"/>
              </a:rPr>
              <a:t>2. Government Authorize Technology Neutrality for the Holding 900Mhz Spectrum</a:t>
            </a:r>
          </a:p>
        </p:txBody>
      </p:sp>
      <p:sp>
        <p:nvSpPr>
          <p:cNvPr id="32" name="Rectangle 31"/>
          <p:cNvSpPr/>
          <p:nvPr/>
        </p:nvSpPr>
        <p:spPr>
          <a:xfrm>
            <a:off x="297180" y="2346305"/>
            <a:ext cx="8404860" cy="769441"/>
          </a:xfrm>
          <a:prstGeom prst="rect">
            <a:avLst/>
          </a:prstGeom>
        </p:spPr>
        <p:txBody>
          <a:bodyPr wrap="square">
            <a:spAutoFit/>
          </a:bodyPr>
          <a:lstStyle/>
          <a:p>
            <a:pPr>
              <a:buFont typeface="Wingdings" pitchFamily="2" charset="2"/>
              <a:buChar char="Ø"/>
            </a:pPr>
            <a:r>
              <a:rPr lang="en-US" altLang="zh-CN" sz="1100" dirty="0" smtClean="0">
                <a:solidFill>
                  <a:srgbClr val="0065CC"/>
                </a:solidFill>
                <a:latin typeface="Arial" pitchFamily="34" charset="0"/>
                <a:cs typeface="Arial" pitchFamily="34" charset="0"/>
              </a:rPr>
              <a:t>licensing for 3G @900Mhz is the key to realize Ukraine government universal internet connection service project</a:t>
            </a:r>
          </a:p>
          <a:p>
            <a:pPr>
              <a:buFont typeface="Wingdings" pitchFamily="2" charset="2"/>
              <a:buChar char="Ø"/>
            </a:pPr>
            <a:r>
              <a:rPr lang="en-US" altLang="zh-CN" sz="1100" dirty="0" smtClean="0">
                <a:solidFill>
                  <a:srgbClr val="0065CC"/>
                </a:solidFill>
                <a:latin typeface="Arial" pitchFamily="34" charset="0"/>
                <a:cs typeface="Arial" pitchFamily="34" charset="0"/>
              </a:rPr>
              <a:t>licensing for 3G @900Mhz require operators’ obligation to realize 3G n</a:t>
            </a:r>
            <a:r>
              <a:rPr lang="en-US" altLang="en-US" sz="1100" dirty="0" smtClean="0">
                <a:solidFill>
                  <a:srgbClr val="0065CC"/>
                </a:solidFill>
                <a:latin typeface="Arial" pitchFamily="34" charset="0"/>
                <a:cs typeface="Arial" pitchFamily="34" charset="0"/>
              </a:rPr>
              <a:t>ational(</a:t>
            </a:r>
            <a:r>
              <a:rPr lang="en-US" altLang="zh-CN" sz="1100" dirty="0" smtClean="0">
                <a:solidFill>
                  <a:srgbClr val="0065CC"/>
                </a:solidFill>
                <a:latin typeface="Arial" pitchFamily="34" charset="0"/>
                <a:cs typeface="Arial" pitchFamily="34" charset="0"/>
              </a:rPr>
              <a:t>Country-wide) c</a:t>
            </a:r>
            <a:r>
              <a:rPr lang="en-US" altLang="en-US" sz="1100" dirty="0" smtClean="0">
                <a:solidFill>
                  <a:srgbClr val="0065CC"/>
                </a:solidFill>
                <a:latin typeface="Arial" pitchFamily="34" charset="0"/>
                <a:cs typeface="Arial" pitchFamily="34" charset="0"/>
              </a:rPr>
              <a:t>overage </a:t>
            </a:r>
            <a:r>
              <a:rPr lang="en-US" altLang="zh-CN" sz="1100" dirty="0" smtClean="0">
                <a:solidFill>
                  <a:srgbClr val="0065CC"/>
                </a:solidFill>
                <a:latin typeface="Arial" pitchFamily="34" charset="0"/>
                <a:cs typeface="Arial" pitchFamily="34" charset="0"/>
              </a:rPr>
              <a:t>within 1 year;</a:t>
            </a:r>
          </a:p>
          <a:p>
            <a:pPr>
              <a:buFont typeface="Wingdings" pitchFamily="2" charset="2"/>
              <a:buChar char="Ø"/>
            </a:pPr>
            <a:r>
              <a:rPr lang="en-US" altLang="zh-CN" sz="1100" dirty="0" smtClean="0">
                <a:solidFill>
                  <a:srgbClr val="0065CC"/>
                </a:solidFill>
                <a:latin typeface="Arial" pitchFamily="34" charset="0"/>
                <a:cs typeface="Arial" pitchFamily="34" charset="0"/>
              </a:rPr>
              <a:t>licensing for 3G @900Mhz spectrum should not make the same as 4G@1800Mhz licensing auction tender </a:t>
            </a:r>
          </a:p>
          <a:p>
            <a:pPr>
              <a:buFont typeface="Wingdings" pitchFamily="2" charset="2"/>
              <a:buChar char="Ø"/>
            </a:pPr>
            <a:r>
              <a:rPr lang="en-US" altLang="zh-CN" sz="1100" dirty="0" smtClean="0">
                <a:solidFill>
                  <a:srgbClr val="0065CC"/>
                </a:solidFill>
                <a:latin typeface="Arial" pitchFamily="34" charset="0"/>
                <a:cs typeface="Arial" pitchFamily="34" charset="0"/>
              </a:rPr>
              <a:t>licensing for 3G @900Mhz with  reasonable one time charges according to quantity of spectrum holdings (Per </a:t>
            </a:r>
            <a:r>
              <a:rPr lang="en-US" altLang="zh-CN" sz="1100" dirty="0" err="1" smtClean="0">
                <a:solidFill>
                  <a:srgbClr val="0065CC"/>
                </a:solidFill>
                <a:latin typeface="Arial" pitchFamily="34" charset="0"/>
                <a:cs typeface="Arial" pitchFamily="34" charset="0"/>
              </a:rPr>
              <a:t>Mhz</a:t>
            </a:r>
            <a:r>
              <a:rPr lang="en-US" altLang="zh-CN" sz="1100" dirty="0" smtClean="0">
                <a:solidFill>
                  <a:srgbClr val="0065CC"/>
                </a:solidFill>
                <a:latin typeface="Arial" pitchFamily="34" charset="0"/>
                <a:cs typeface="Arial" pitchFamily="34" charset="0"/>
              </a:rPr>
              <a:t>)</a:t>
            </a:r>
          </a:p>
        </p:txBody>
      </p:sp>
      <p:sp>
        <p:nvSpPr>
          <p:cNvPr id="33" name="Rectangle 32"/>
          <p:cNvSpPr/>
          <p:nvPr/>
        </p:nvSpPr>
        <p:spPr>
          <a:xfrm>
            <a:off x="199709" y="3072448"/>
            <a:ext cx="8029891" cy="338554"/>
          </a:xfrm>
          <a:prstGeom prst="rect">
            <a:avLst/>
          </a:prstGeom>
          <a:noFill/>
        </p:spPr>
        <p:txBody>
          <a:bodyPr wrap="square">
            <a:spAutoFit/>
          </a:bodyPr>
          <a:lstStyle/>
          <a:p>
            <a:r>
              <a:rPr lang="en-US" altLang="zh-CN" sz="1600" b="1" dirty="0" smtClean="0">
                <a:solidFill>
                  <a:srgbClr val="C00000"/>
                </a:solidFill>
                <a:latin typeface="Arial" pitchFamily="34" charset="0"/>
                <a:ea typeface="微软雅黑" pitchFamily="34" charset="-122"/>
                <a:cs typeface="Arial" pitchFamily="34" charset="0"/>
              </a:rPr>
              <a:t>3. Government Provide MBB Devices with Civil Services for Rural Communities</a:t>
            </a:r>
          </a:p>
        </p:txBody>
      </p:sp>
      <p:sp>
        <p:nvSpPr>
          <p:cNvPr id="35" name="Rectangle 34"/>
          <p:cNvSpPr/>
          <p:nvPr/>
        </p:nvSpPr>
        <p:spPr>
          <a:xfrm>
            <a:off x="304800" y="3367385"/>
            <a:ext cx="8404860" cy="600164"/>
          </a:xfrm>
          <a:prstGeom prst="rect">
            <a:avLst/>
          </a:prstGeom>
        </p:spPr>
        <p:txBody>
          <a:bodyPr wrap="square">
            <a:spAutoFit/>
          </a:bodyPr>
          <a:lstStyle/>
          <a:p>
            <a:pPr>
              <a:buFont typeface="Wingdings" pitchFamily="2" charset="2"/>
              <a:buChar char="Ø"/>
            </a:pPr>
            <a:r>
              <a:rPr lang="en-US" altLang="zh-CN" sz="1100" dirty="0" smtClean="0">
                <a:solidFill>
                  <a:srgbClr val="0065CC"/>
                </a:solidFill>
                <a:latin typeface="Arial" pitchFamily="34" charset="0"/>
                <a:cs typeface="Arial" pitchFamily="34" charset="0"/>
              </a:rPr>
              <a:t> Government take use 3G @900Mhz licensing budget provide </a:t>
            </a:r>
            <a:r>
              <a:rPr lang="en-US" altLang="zh-CN" sz="1100" b="1" dirty="0" smtClean="0">
                <a:solidFill>
                  <a:srgbClr val="0065CC"/>
                </a:solidFill>
                <a:latin typeface="Arial" pitchFamily="34" charset="0"/>
                <a:cs typeface="Arial" pitchFamily="34" charset="0"/>
              </a:rPr>
              <a:t>entry-level (&lt;50USD) smart phone or Wi-Fi router  </a:t>
            </a:r>
            <a:r>
              <a:rPr lang="en-US" altLang="zh-CN" sz="1100" dirty="0" smtClean="0">
                <a:solidFill>
                  <a:srgbClr val="0065CC"/>
                </a:solidFill>
                <a:latin typeface="Arial" pitchFamily="34" charset="0"/>
                <a:cs typeface="Arial" pitchFamily="34" charset="0"/>
              </a:rPr>
              <a:t>to poor rural communities where never has 3G mobile internet connection</a:t>
            </a:r>
          </a:p>
          <a:p>
            <a:pPr>
              <a:buFont typeface="Wingdings" pitchFamily="2" charset="2"/>
              <a:buChar char="Ø"/>
            </a:pPr>
            <a:r>
              <a:rPr lang="en-US" altLang="zh-CN" sz="1100" dirty="0" smtClean="0">
                <a:solidFill>
                  <a:srgbClr val="0065CC"/>
                </a:solidFill>
                <a:latin typeface="Arial" pitchFamily="34" charset="0"/>
                <a:cs typeface="Arial" pitchFamily="34" charset="0"/>
              </a:rPr>
              <a:t> Each family  live in poor rural communities can be presented one smart phone integrate with Ukraine E-Government applications</a:t>
            </a:r>
          </a:p>
        </p:txBody>
      </p:sp>
      <p:sp>
        <p:nvSpPr>
          <p:cNvPr id="36" name="Rectangle 35"/>
          <p:cNvSpPr/>
          <p:nvPr/>
        </p:nvSpPr>
        <p:spPr>
          <a:xfrm>
            <a:off x="-22860" y="4631571"/>
            <a:ext cx="9237028" cy="307777"/>
          </a:xfrm>
          <a:prstGeom prst="rect">
            <a:avLst/>
          </a:prstGeom>
        </p:spPr>
        <p:txBody>
          <a:bodyPr wrap="square">
            <a:spAutoFit/>
          </a:bodyPr>
          <a:lstStyle/>
          <a:p>
            <a:pPr algn="ctr"/>
            <a:r>
              <a:rPr lang="en-US" altLang="en-US" sz="1400" b="1" i="1" u="sng" kern="0" dirty="0" smtClean="0">
                <a:solidFill>
                  <a:srgbClr val="FF0000"/>
                </a:solidFill>
                <a:latin typeface="Arial" pitchFamily="34" charset="0"/>
                <a:ea typeface="微软雅黑" pitchFamily="34" charset="-122"/>
                <a:cs typeface="Arial" pitchFamily="34" charset="0"/>
              </a:rPr>
              <a:t>Economy &amp; Society Benefit from Universal Telecom Service Project is Even Bigger than EU-VISA free</a:t>
            </a:r>
            <a:endParaRPr lang="en-US" sz="1400" i="1" u="sng" dirty="0">
              <a:solidFill>
                <a:srgbClr val="FF0000"/>
              </a:solidFill>
              <a:latin typeface="Arial" pitchFamily="34" charset="0"/>
              <a:cs typeface="Arial" pitchFamily="34" charset="0"/>
            </a:endParaRPr>
          </a:p>
        </p:txBody>
      </p:sp>
      <p:sp>
        <p:nvSpPr>
          <p:cNvPr id="37" name="Rectangle 36"/>
          <p:cNvSpPr/>
          <p:nvPr/>
        </p:nvSpPr>
        <p:spPr>
          <a:xfrm>
            <a:off x="222569" y="3941128"/>
            <a:ext cx="8029891" cy="338554"/>
          </a:xfrm>
          <a:prstGeom prst="rect">
            <a:avLst/>
          </a:prstGeom>
          <a:noFill/>
        </p:spPr>
        <p:txBody>
          <a:bodyPr wrap="square">
            <a:spAutoFit/>
          </a:bodyPr>
          <a:lstStyle/>
          <a:p>
            <a:r>
              <a:rPr lang="en-US" altLang="zh-CN" sz="1600" b="1" dirty="0" smtClean="0">
                <a:solidFill>
                  <a:srgbClr val="C00000"/>
                </a:solidFill>
                <a:latin typeface="Arial" pitchFamily="34" charset="0"/>
                <a:ea typeface="微软雅黑" pitchFamily="34" charset="-122"/>
                <a:cs typeface="Arial" pitchFamily="34" charset="0"/>
              </a:rPr>
              <a:t>4. Government Provide Telemedicine and E-education for Rural Communities </a:t>
            </a:r>
          </a:p>
        </p:txBody>
      </p:sp>
      <p:sp>
        <p:nvSpPr>
          <p:cNvPr id="38" name="Rectangle 37"/>
          <p:cNvSpPr/>
          <p:nvPr/>
        </p:nvSpPr>
        <p:spPr>
          <a:xfrm>
            <a:off x="304800" y="4297025"/>
            <a:ext cx="8404860" cy="261610"/>
          </a:xfrm>
          <a:prstGeom prst="rect">
            <a:avLst/>
          </a:prstGeom>
        </p:spPr>
        <p:txBody>
          <a:bodyPr wrap="square">
            <a:spAutoFit/>
          </a:bodyPr>
          <a:lstStyle/>
          <a:p>
            <a:pPr>
              <a:buFont typeface="Wingdings" pitchFamily="2" charset="2"/>
              <a:buChar char="Ø"/>
            </a:pPr>
            <a:r>
              <a:rPr lang="en-US" altLang="zh-CN" sz="1100" dirty="0" smtClean="0">
                <a:solidFill>
                  <a:srgbClr val="0065CC"/>
                </a:solidFill>
                <a:latin typeface="Arial" pitchFamily="34" charset="0"/>
                <a:cs typeface="Arial" pitchFamily="34" charset="0"/>
              </a:rPr>
              <a:t> UA government cooperate  with UNDP, World bank, Mobiles Operators and Vendors to provide universal civil services  </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D6__eKtRSF.BhZz3d4Tv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6__eKtRSF.BhZz3d4Tvjw"/>
</p:tagLst>
</file>

<file path=ppt/theme/theme1.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自定义 1">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bwMode="auto">
        <a:noFill/>
        <a:ln w="9525">
          <a:noFill/>
          <a:miter lim="800000"/>
          <a:headEnd/>
          <a:tailEnd/>
        </a:ln>
      </a:spPr>
      <a:bodyPr wrap="square" rtlCol="0">
        <a:spAutoFit/>
      </a:bodyPr>
      <a:lstStyle>
        <a:defPPr>
          <a:buClr>
            <a:schemeClr val="tx1">
              <a:lumMod val="50000"/>
              <a:lumOff val="50000"/>
            </a:schemeClr>
          </a:buClr>
          <a:buSzPct val="60000"/>
          <a:defRPr sz="1600" dirty="0">
            <a:latin typeface="+mn-lt"/>
            <a:ea typeface="华文细黑"/>
            <a:cs typeface="华文细黑"/>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华文细黑"/>
        <a:cs typeface=""/>
      </a:majorFont>
      <a:minorFont>
        <a:latin typeface="FrutigerNext LT Medium"/>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C0C0C0"/>
          </a:solidFill>
          <a:prstDash val="solid"/>
          <a:round/>
          <a:headEnd type="none" w="med" len="med"/>
          <a:tailEnd type="none" w="med" len="med"/>
        </a:ln>
        <a:effectLst/>
      </a:spPr>
      <a:bodyPr vert="horz" wrap="square" lIns="94303" tIns="47152" rIns="94303" bIns="47152" numCol="1" anchor="ctr" anchorCtr="0" compatLnSpc="1">
        <a:prstTxWarp prst="textNoShape">
          <a:avLst/>
        </a:prstTxWarp>
      </a:bodyPr>
      <a:lstStyle>
        <a:defPPr marL="0" marR="0" indent="0" algn="l" defTabSz="954088"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华文细黑" pitchFamily="2" charset="-122"/>
            <a:ea typeface="华文细黑" pitchFamily="2" charset="-122"/>
          </a:defRPr>
        </a:defPPr>
      </a:lstStyle>
    </a:spDef>
    <a:lnDef>
      <a:spPr bwMode="auto">
        <a:xfrm>
          <a:off x="0" y="0"/>
          <a:ext cx="1" cy="1"/>
        </a:xfrm>
        <a:custGeom>
          <a:avLst/>
          <a:gdLst/>
          <a:ahLst/>
          <a:cxnLst/>
          <a:rect l="0" t="0" r="0" b="0"/>
          <a:pathLst/>
        </a:custGeom>
        <a:solidFill>
          <a:srgbClr val="FF9933"/>
        </a:solidFill>
        <a:ln w="9525" cap="flat" cmpd="sng" algn="ctr">
          <a:solidFill>
            <a:srgbClr val="C0C0C0"/>
          </a:solidFill>
          <a:prstDash val="solid"/>
          <a:round/>
          <a:headEnd type="none" w="med" len="med"/>
          <a:tailEnd type="none" w="med" len="med"/>
        </a:ln>
        <a:effectLst/>
      </a:spPr>
      <a:bodyPr vert="horz" wrap="square" lIns="94303" tIns="47152" rIns="94303" bIns="47152" numCol="1" anchor="ctr" anchorCtr="0" compatLnSpc="1">
        <a:prstTxWarp prst="textNoShape">
          <a:avLst/>
        </a:prstTxWarp>
      </a:bodyPr>
      <a:lstStyle>
        <a:defPPr marL="0" marR="0" indent="0" algn="l" defTabSz="954088"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华文细黑" pitchFamily="2" charset="-122"/>
            <a:ea typeface="华文细黑"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自定义 1">
      <a:majorFont>
        <a:latin typeface="FrutigerNext LT Regular"/>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28613" marR="0" indent="-328613" algn="ctr" defTabSz="877888" rtl="0" eaLnBrk="1" fontAlgn="base" latinLnBrk="0" hangingPunct="1">
          <a:lnSpc>
            <a:spcPct val="140000"/>
          </a:lnSpc>
          <a:spcBef>
            <a:spcPct val="0"/>
          </a:spcBef>
          <a:spcAft>
            <a:spcPct val="0"/>
          </a:spcAft>
          <a:buClr>
            <a:schemeClr val="bg2"/>
          </a:buClr>
          <a:buSzPct val="60000"/>
          <a:buFont typeface="Wingdings" pitchFamily="2" charset="2"/>
          <a:buNone/>
          <a:tabLst/>
          <a:defRPr kumimoji="1" lang="zh-CN" altLang="en-US" sz="900" b="0" i="0" u="none" strike="noStrike" cap="none" normalizeH="0" baseline="0" smtClean="0">
            <a:ln>
              <a:noFill/>
            </a:ln>
            <a:solidFill>
              <a:schemeClr val="tx1"/>
            </a:solidFill>
            <a:effectLst/>
            <a:latin typeface="Arial" charset="0"/>
            <a:ea typeface="方正舒体" pitchFamily="2" charset="-122"/>
          </a:defRPr>
        </a:defPPr>
      </a:lstStyle>
    </a:spDef>
    <a:ln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28613" marR="0" indent="-328613" algn="ctr" defTabSz="877888" rtl="0" eaLnBrk="1" fontAlgn="base" latinLnBrk="0" hangingPunct="1">
          <a:lnSpc>
            <a:spcPct val="140000"/>
          </a:lnSpc>
          <a:spcBef>
            <a:spcPct val="0"/>
          </a:spcBef>
          <a:spcAft>
            <a:spcPct val="0"/>
          </a:spcAft>
          <a:buClr>
            <a:schemeClr val="bg2"/>
          </a:buClr>
          <a:buSzPct val="60000"/>
          <a:buFont typeface="Wingdings" pitchFamily="2" charset="2"/>
          <a:buNone/>
          <a:tabLst/>
          <a:defRPr kumimoji="1" lang="zh-CN" altLang="en-US" sz="900" b="0" i="0" u="none" strike="noStrike" cap="none" normalizeH="0" baseline="0" smtClean="0">
            <a:ln>
              <a:noFill/>
            </a:ln>
            <a:solidFill>
              <a:schemeClr val="tx1"/>
            </a:solidFill>
            <a:effectLst/>
            <a:latin typeface="Arial" charset="0"/>
            <a:ea typeface="方正舒体"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自定义 1">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bwMode="auto">
        <a:noFill/>
        <a:ln w="9525">
          <a:noFill/>
          <a:miter lim="800000"/>
          <a:headEnd/>
          <a:tailEnd/>
        </a:ln>
      </a:spPr>
      <a:bodyPr wrap="square" rtlCol="0">
        <a:spAutoFit/>
      </a:bodyPr>
      <a:lstStyle>
        <a:defPPr>
          <a:buClr>
            <a:schemeClr val="tx1">
              <a:lumMod val="50000"/>
              <a:lumOff val="50000"/>
            </a:schemeClr>
          </a:buClr>
          <a:buSzPct val="60000"/>
          <a:defRPr sz="1600" dirty="0">
            <a:latin typeface="+mn-lt"/>
            <a:ea typeface="华文细黑"/>
            <a:cs typeface="华文细黑"/>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99FA62C446DD45B47A1DEB916D82D2" ma:contentTypeVersion="0" ma:contentTypeDescription="Create a new document." ma:contentTypeScope="" ma:versionID="b4040d9152aa431fcdab5b571d53f1a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2DBAF-5E9A-4983-A02D-182C0BC8D51E}">
  <ds:schemaRef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3A306DE3-54A4-4F36-98C0-81047F6EC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EB5CFAA-41F9-43B5-ABF8-FCBBD518A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39687</TotalTime>
  <Words>2800</Words>
  <Application>Microsoft Office PowerPoint</Application>
  <PresentationFormat>Custom</PresentationFormat>
  <Paragraphs>439</Paragraphs>
  <Slides>15</Slides>
  <Notes>9</Notes>
  <HiddenSlides>4</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15</vt:i4>
      </vt:variant>
    </vt:vector>
  </HeadingPairs>
  <TitlesOfParts>
    <vt:vector size="22" baseType="lpstr">
      <vt:lpstr>9_主题1</vt:lpstr>
      <vt:lpstr>default</vt:lpstr>
      <vt:lpstr>9_default</vt:lpstr>
      <vt:lpstr>1_内容Copytext </vt:lpstr>
      <vt:lpstr>5_自定义设计方案</vt:lpstr>
      <vt:lpstr>10_主题1</vt:lpstr>
      <vt:lpstr>think-cell Slide</vt:lpstr>
      <vt:lpstr>Slide 1</vt:lpstr>
      <vt:lpstr>Slide 2</vt:lpstr>
      <vt:lpstr>Slide 3</vt:lpstr>
      <vt:lpstr>Slide 4</vt:lpstr>
      <vt:lpstr>Slide 5</vt:lpstr>
      <vt:lpstr>Slide 6</vt:lpstr>
      <vt:lpstr>Slide 7</vt:lpstr>
      <vt:lpstr>Slide 8</vt:lpstr>
      <vt:lpstr>Ukraine Universal Connection Service Project Proposals </vt:lpstr>
      <vt:lpstr>Slide 10</vt:lpstr>
      <vt:lpstr>Slide 11</vt:lpstr>
      <vt:lpstr>Slide 12</vt:lpstr>
      <vt:lpstr>Slide 13</vt:lpstr>
      <vt:lpstr>Slide 14</vt:lpstr>
      <vt:lpstr>Turkey : 4.5G Licensing Tender for Spectrum Allocation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Workshop</dc:title>
  <dc:creator>Jiao Aijun/160914</dc:creator>
  <cp:lastModifiedBy>A00700603</cp:lastModifiedBy>
  <cp:revision>3552</cp:revision>
  <dcterms:created xsi:type="dcterms:W3CDTF">2010-09-30T06:00:50Z</dcterms:created>
  <dcterms:modified xsi:type="dcterms:W3CDTF">2017-06-08T08:54:13Z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0x0101006E99FA62C446DD45B47A1DEB916D82D2</vt:lpwstr>
  </property>
  <property fmtid="{D5CDD505-2E9C-101B-9397-08002B2CF9AE}" pid="3" name="_ms_pID_725343">
    <vt:lpwstr>(1)I97LVXeHDEZEMt+u9XQopqSfPr4xn7Dcfxp2keorKKWBMpUKSQI26UycMEL2dycU+5jQhDcc3Ua31lGA3jCvBcJf/laO8Aa9eWMNz42NfIx6e8Ptgw7vBO1jt04osRmdM+MeAGvZhLuldSXza75xCWUMrdzT5FjHclyleqrk3FEUuRdt+VeKNt8PE9v0axbao0ooFeh0mlIzL/96lNFeYQ==</vt:lpwstr>
  </property>
  <property fmtid="{D5CDD505-2E9C-101B-9397-08002B2CF9AE}" pid="4" name="_ms_pID_7253431">
    <vt:lpwstr>mBD+nwPhNcVxIr2HB24WDLbDQSmZ1s3fJSt8WAyUgkCx/fCLEPz rRqxlEpopoWLHUMHiQaeF2MOE1AotofWpHn5TQsDCHwuF84ryR75mXRcPc1ySU/YRwlXpNgI crNSU8986igAkOE+zfalRVWpLPn7P4u6F4ALHqnWLeLsrgNH8Bs97PRJ/1B/JYgcAcNMCM/Y H5zGfyg6UZznuGRHQaycpj2iG0DwdR91whkjAeaJDM</vt:lpwstr>
  </property>
  <property fmtid="{D5CDD505-2E9C-101B-9397-08002B2CF9AE}" pid="5" name="_ms_pID_7253432">
    <vt:lpwstr>s3lueCA73E7nvSlEddemltVGleJM9d Ed4dAOv1Hqtywm8mBGWYmuQzPF+52Q==</vt:lpwstr>
  </property>
  <property fmtid="{D5CDD505-2E9C-101B-9397-08002B2CF9AE}" pid="6" name="_new_ms_pID_72543">
    <vt:lpwstr>(3)Niiq/K2iyZ9Yhearmf32Jr/gVa16HzTz6HTlpkqE2STXVJnZmqlYrD70xlfjHFfVXSU+MPrn
iO/gWUpGSVcXy0FlS/cK4/pXSIp1KeeEGT2vlvIW1bMXq/d6Sik0xEStRozZxlcT/k2+Lm/s
MCt65JWhF304YHm9/lv/66Scag6IHCh7I8QYprG17Rc1e2dhYzL88AIQx+2kI/+9rxj4hAK9
/xRE3IttQjl9mIZdop</vt:lpwstr>
  </property>
  <property fmtid="{D5CDD505-2E9C-101B-9397-08002B2CF9AE}" pid="7" name="_new_ms_pID_725431">
    <vt:lpwstr>NEqklyYqYD+RAhdab2GBXzM3FgB2SWdsXAjOVVNbdCZJPyfAFan6ae
v1CATr7TJ3k90T31VentX9Mc7QG/4py4YNhWfK3e415hSuTFqa415ZKEQmWhYXnTCoR3rWZT
NKt3jjwGb9A9fn2M21XVGxkVvB6AOtR5rMCp1WJZ4u7GIUEcoA77HjJxpd3h/7B6Ddk5lMYs
Xyvh6htDVtzqo5+fB3kCzbs0t8m+Ka680rMv</vt:lpwstr>
  </property>
  <property fmtid="{D5CDD505-2E9C-101B-9397-08002B2CF9AE}" pid="8" name="_new_ms_pID_725432">
    <vt:lpwstr>8pDdx4QxIWtQVyaw3OT9snOjR7etIjCCWXvx
+ywXSWch9r6p16/jlKVerrtylb9GsYX/FQ3mHXuMqEW8wDohQc8Z2LsixK3nNbRm1oM/lP0N
puuakFNHq60j0/jIj4GJzR+VaKFo/6y725UKD8HgrX5e1tIC62yqs1Goc4x050iptQsAOelV
jM7OMdXA8LI8wxG8qp4F6SwjiuUZZWnu+6Y=</vt:lpwstr>
  </property>
  <property fmtid="{D5CDD505-2E9C-101B-9397-08002B2CF9AE}" pid="9" name="_new_ms_pID_725433">
    <vt:lpwstr>8A</vt:lpwstr>
  </property>
  <property fmtid="{D5CDD505-2E9C-101B-9397-08002B2CF9AE}" pid="10" name="_2015_ms_pID_725343">
    <vt:lpwstr>(3)QHWYN0Q4rcM2FZZAT4CnuXj9vb07houVU4Jbn523Dni+9/cHeWxQi1OjFP4QoEWIJwN+z4aS
OL8Dqm1Rfaft5jDYJp68pUxqpz/vfXK0yHYQCm84iyqmuhgj9D/QKhlfe9lvUuZa7a0nb2LZ
Lzzykt4AN8ZtM1MItiZZFYQbG7HsQYm5iJo+muJHYeflTf0ILoQlITapeN53YJULWQnyJZry
tngS6myT3n1AApF+v6</vt:lpwstr>
  </property>
  <property fmtid="{D5CDD505-2E9C-101B-9397-08002B2CF9AE}" pid="11" name="_2015_ms_pID_7253431">
    <vt:lpwstr>UcHogPOyjiMkbrbk2N1gLDmJqDDWg0Wtj72bV9qEZrzJXZ8QAI3SmX
tYO+MUUnfZ+5U1QXOp+LhAqUA4umQAvJ9ZWsas7OFSFWJZZjXyDsCvYdKCsJeotH7UEhSlyO
RamvR+/ndTbT26rNo3ytnOJQ1N7TIr9vvj/+7YCysxwtRRvd8uPcBOUvhPxwu6WosqP44P0P
pO5COKO8bxhtK3JRl7QmZ/RVrNFrhklWGkvs</vt:lpwstr>
  </property>
  <property fmtid="{D5CDD505-2E9C-101B-9397-08002B2CF9AE}" pid="12" name="_2015_ms_pID_7253432">
    <vt:lpwstr>fw==</vt:lpwstr>
  </property>
  <property fmtid="{D5CDD505-2E9C-101B-9397-08002B2CF9AE}" pid="13" name="_readonly">
    <vt:lpwstr/>
  </property>
  <property fmtid="{D5CDD505-2E9C-101B-9397-08002B2CF9AE}" pid="14" name="_change">
    <vt:lpwstr/>
  </property>
  <property fmtid="{D5CDD505-2E9C-101B-9397-08002B2CF9AE}" pid="15" name="_full-control">
    <vt:lpwstr/>
  </property>
  <property fmtid="{D5CDD505-2E9C-101B-9397-08002B2CF9AE}" pid="16" name="sflag">
    <vt:lpwstr>1496832654</vt:lpwstr>
  </property>
</Properties>
</file>