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7" r:id="rId5"/>
    <p:sldId id="262" r:id="rId6"/>
    <p:sldId id="260" r:id="rId7"/>
    <p:sldId id="264" r:id="rId8"/>
    <p:sldId id="265" r:id="rId9"/>
    <p:sldId id="266" r:id="rId10"/>
    <p:sldId id="268" r:id="rId11"/>
    <p:sldId id="269" r:id="rId12"/>
    <p:sldId id="263" r:id="rId13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254" y="11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6FBA5-4EBB-4578-8ED1-26EC63B65850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4AFF-E608-4787-A5DF-E0184D6B6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960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6FBA5-4EBB-4578-8ED1-26EC63B65850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4AFF-E608-4787-A5DF-E0184D6B6D1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2328" y="987425"/>
            <a:ext cx="3194943" cy="106997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KLIKO PËR TË VENDOSUR TITULLIN</a:t>
            </a:r>
          </a:p>
        </p:txBody>
      </p:sp>
    </p:spTree>
    <p:extLst>
      <p:ext uri="{BB962C8B-B14F-4D97-AF65-F5344CB8AC3E}">
        <p14:creationId xmlns:p14="http://schemas.microsoft.com/office/powerpoint/2010/main" val="3264682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6FBA5-4EBB-4578-8ED1-26EC63B65850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4AFF-E608-4787-A5DF-E0184D6B6D1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982914" y="3527503"/>
            <a:ext cx="4377700" cy="7419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5000">
                <a:solidFill>
                  <a:srgbClr val="853D77"/>
                </a:solidFill>
              </a:defRPr>
            </a:lvl1pPr>
          </a:lstStyle>
          <a:p>
            <a:r>
              <a:rPr lang="en-US" dirty="0" smtClean="0"/>
              <a:t>FALEMINDERIT!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90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40832" y="1083627"/>
            <a:ext cx="4884131" cy="741998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PËRMBAJTJA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40832" y="1825625"/>
            <a:ext cx="4884131" cy="4351338"/>
          </a:xfr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1. </a:t>
            </a:r>
          </a:p>
          <a:p>
            <a:pPr lvl="0"/>
            <a:r>
              <a:rPr lang="en-US" dirty="0" smtClean="0"/>
              <a:t>2.</a:t>
            </a:r>
          </a:p>
          <a:p>
            <a:pPr lvl="0"/>
            <a:r>
              <a:rPr lang="en-US" dirty="0" smtClean="0"/>
              <a:t>3.</a:t>
            </a:r>
          </a:p>
          <a:p>
            <a:pPr lvl="0"/>
            <a:r>
              <a:rPr lang="en-US" dirty="0" smtClean="0"/>
              <a:t>4.</a:t>
            </a:r>
          </a:p>
          <a:p>
            <a:pPr lvl="0"/>
            <a:r>
              <a:rPr lang="en-US" dirty="0" smtClean="0"/>
              <a:t>5.</a:t>
            </a:r>
          </a:p>
          <a:p>
            <a:pPr lvl="0"/>
            <a:r>
              <a:rPr lang="en-US" dirty="0" smtClean="0"/>
              <a:t>6.</a:t>
            </a:r>
          </a:p>
          <a:p>
            <a:pPr lvl="0"/>
            <a:r>
              <a:rPr lang="en-US" dirty="0" smtClean="0"/>
              <a:t>7.</a:t>
            </a:r>
          </a:p>
          <a:p>
            <a:pPr lvl="0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6FBA5-4EBB-4578-8ED1-26EC63B65850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4AFF-E608-4787-A5DF-E0184D6B6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633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38250" y="1122363"/>
            <a:ext cx="7429500" cy="2387600"/>
          </a:xfrm>
        </p:spPr>
        <p:txBody>
          <a:bodyPr anchor="b">
            <a:normAutofit/>
          </a:bodyPr>
          <a:lstStyle>
            <a:lvl1pPr algn="ctr">
              <a:defRPr sz="5000" baseline="0"/>
            </a:lvl1pPr>
          </a:lstStyle>
          <a:p>
            <a:r>
              <a:rPr lang="en-US" dirty="0" smtClean="0"/>
              <a:t>KLIKO PËR TË EDITUAR TITULLIN E PREZANTIMIT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 smtClean="0"/>
              <a:t>Kliko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edituar</a:t>
            </a:r>
            <a:r>
              <a:rPr lang="en-US" dirty="0" smtClean="0"/>
              <a:t> </a:t>
            </a:r>
            <a:r>
              <a:rPr lang="en-US" dirty="0" err="1" smtClean="0"/>
              <a:t>nëntitullin</a:t>
            </a:r>
            <a:r>
              <a:rPr lang="en-US" dirty="0" smtClean="0"/>
              <a:t> e </a:t>
            </a:r>
            <a:r>
              <a:rPr lang="en-US" dirty="0" err="1" smtClean="0"/>
              <a:t>prezantimit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6FBA5-4EBB-4578-8ED1-26EC63B65850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4AFF-E608-4787-A5DF-E0184D6B6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614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5878" y="1709738"/>
            <a:ext cx="8543925" cy="2852737"/>
          </a:xfrm>
        </p:spPr>
        <p:txBody>
          <a:bodyPr anchor="b">
            <a:normAutofit/>
          </a:bodyPr>
          <a:lstStyle>
            <a:lvl1pPr>
              <a:defRPr sz="4000" baseline="0"/>
            </a:lvl1pPr>
          </a:lstStyle>
          <a:p>
            <a:r>
              <a:rPr lang="en-US" dirty="0" smtClean="0"/>
              <a:t>KLIKO PËR TË VENDOSUR TITULLIN E SEKSIONIT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Kliko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vendosur</a:t>
            </a:r>
            <a:r>
              <a:rPr lang="en-US" dirty="0" smtClean="0"/>
              <a:t> </a:t>
            </a:r>
            <a:r>
              <a:rPr lang="en-US" dirty="0" err="1" smtClean="0"/>
              <a:t>nëntitullin</a:t>
            </a:r>
            <a:r>
              <a:rPr lang="en-US" dirty="0" smtClean="0"/>
              <a:t> e </a:t>
            </a:r>
            <a:r>
              <a:rPr lang="en-US" dirty="0" err="1" smtClean="0"/>
              <a:t>seksionit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6FBA5-4EBB-4578-8ED1-26EC63B65850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4AFF-E608-4787-A5DF-E0184D6B6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912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6FBA5-4EBB-4578-8ED1-26EC63B65850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4AFF-E608-4787-A5DF-E0184D6B6D1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81038" y="948690"/>
            <a:ext cx="8543925" cy="741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826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6FBA5-4EBB-4578-8ED1-26EC63B65850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4AFF-E608-4787-A5DF-E0184D6B6D1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81038" y="948690"/>
            <a:ext cx="8543925" cy="741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618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6FBA5-4EBB-4578-8ED1-26EC63B65850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4AFF-E608-4787-A5DF-E0184D6B6D1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038" y="948690"/>
            <a:ext cx="8543925" cy="741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238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6FBA5-4EBB-4578-8ED1-26EC63B65850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4AFF-E608-4787-A5DF-E0184D6B6D1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81038" y="948690"/>
            <a:ext cx="8543925" cy="741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254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2328" y="987425"/>
            <a:ext cx="3194943" cy="106997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KLIKO PËR TË VENDOSUR TITULLIN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6FBA5-4EBB-4578-8ED1-26EC63B65850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4AFF-E608-4787-A5DF-E0184D6B6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572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948690"/>
            <a:ext cx="8543925" cy="741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KLIKO PËR TË VENDOSUR TITULLIN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6FBA5-4EBB-4578-8ED1-26EC63B65850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D4AFF-E608-4787-A5DF-E0184D6B6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391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2001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600" dirty="0" smtClean="0"/>
              <a:t>AKEP </a:t>
            </a:r>
            <a:r>
              <a:rPr lang="en-US" sz="1600" dirty="0"/>
              <a:t>is ensuring appropriate frequency spectrum as a fundamental resource for 5G applications.</a:t>
            </a:r>
          </a:p>
          <a:p>
            <a:r>
              <a:rPr lang="en-US" sz="1600" dirty="0" smtClean="0"/>
              <a:t>AKEP’s </a:t>
            </a:r>
            <a:r>
              <a:rPr lang="en-US" sz="1600" dirty="0"/>
              <a:t>strategy for implementing new technical criteria for the introduction of 5G is under elaboration and the rules for the transition period are to be developed.</a:t>
            </a:r>
          </a:p>
          <a:p>
            <a:r>
              <a:rPr lang="en-US" sz="1600" dirty="0" smtClean="0"/>
              <a:t>AKEP </a:t>
            </a:r>
            <a:r>
              <a:rPr lang="en-US" sz="1600" dirty="0"/>
              <a:t>plans to carry out another tender procedure for the remaining 800 MHz spectrum (DD1) blocks for broadband mobile services which are also a National Priority as devised by our Parliaments Strategy Paper for 2019.</a:t>
            </a:r>
          </a:p>
          <a:p>
            <a:r>
              <a:rPr lang="en-US" sz="1600" dirty="0" smtClean="0"/>
              <a:t>AKEP </a:t>
            </a:r>
            <a:r>
              <a:rPr lang="en-US" sz="1600" dirty="0"/>
              <a:t>will cooperate closely with the MEI and the AMA (Audiovisual Media Authority) in developing strategy and concrete proposals for the necessary future use of the 700 MHz </a:t>
            </a:r>
            <a:r>
              <a:rPr lang="en-US" sz="1600" dirty="0" smtClean="0"/>
              <a:t>band</a:t>
            </a:r>
          </a:p>
          <a:p>
            <a:r>
              <a:rPr lang="en-US" sz="1600" dirty="0" smtClean="0"/>
              <a:t>AKEP </a:t>
            </a:r>
            <a:r>
              <a:rPr lang="en-US" sz="1600" dirty="0"/>
              <a:t>has collaborated with the National Cyber Security Agency (ALCIRT) in relation to identifying possible cyber threats and alerting operators in a timely manner to take immediate action.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2019 AKEP </a:t>
            </a:r>
            <a:r>
              <a:rPr lang="en-US" sz="3600" dirty="0" smtClean="0"/>
              <a:t>strategy towards 5G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08949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7938" y="990254"/>
            <a:ext cx="5939771" cy="3972176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63670" y="5158711"/>
            <a:ext cx="8543925" cy="741998"/>
          </a:xfrm>
        </p:spPr>
        <p:txBody>
          <a:bodyPr>
            <a:noAutofit/>
          </a:bodyPr>
          <a:lstStyle/>
          <a:p>
            <a:r>
              <a:rPr lang="en-US" sz="3200" dirty="0" smtClean="0"/>
              <a:t>What should we do about 5G Security?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88991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31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8176" y="3690851"/>
            <a:ext cx="5126788" cy="248611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7030A0"/>
                </a:solidFill>
              </a:rPr>
              <a:t>5G in Albania</a:t>
            </a:r>
          </a:p>
        </p:txBody>
      </p:sp>
    </p:spTree>
    <p:extLst>
      <p:ext uri="{BB962C8B-B14F-4D97-AF65-F5344CB8AC3E}">
        <p14:creationId xmlns:p14="http://schemas.microsoft.com/office/powerpoint/2010/main" val="52297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152" y="1321724"/>
            <a:ext cx="6372630" cy="3903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004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237" y="1778924"/>
            <a:ext cx="4331450" cy="2497881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221624" y="2377440"/>
            <a:ext cx="2868237" cy="3075564"/>
          </a:xfrm>
        </p:spPr>
        <p:txBody>
          <a:bodyPr/>
          <a:lstStyle/>
          <a:p>
            <a:r>
              <a:rPr lang="en-US" sz="2000" dirty="0"/>
              <a:t>Future spectrum use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53074" y="1886988"/>
            <a:ext cx="4073064" cy="3927764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A</a:t>
            </a:r>
            <a:r>
              <a:rPr lang="en-US" sz="2000" dirty="0" smtClean="0"/>
              <a:t>uthorizations </a:t>
            </a:r>
            <a:r>
              <a:rPr lang="en-US" sz="2000" dirty="0"/>
              <a:t>and fitting models for using suitable 5G frequency </a:t>
            </a:r>
            <a:r>
              <a:rPr lang="en-US" sz="2000" dirty="0" smtClean="0"/>
              <a:t>bands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Spectrum-sharing </a:t>
            </a:r>
            <a:r>
              <a:rPr lang="en-US" sz="2000" dirty="0"/>
              <a:t>models to use the scarce frequency </a:t>
            </a:r>
            <a:r>
              <a:rPr lang="en-US" sz="2000" dirty="0" smtClean="0"/>
              <a:t>resource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Fair competition</a:t>
            </a:r>
          </a:p>
          <a:p>
            <a:pPr algn="just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946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458" y="1529542"/>
            <a:ext cx="8469795" cy="4331509"/>
          </a:xfrm>
        </p:spPr>
        <p:txBody>
          <a:bodyPr>
            <a:noAutofit/>
          </a:bodyPr>
          <a:lstStyle/>
          <a:p>
            <a:r>
              <a:rPr lang="en-US" sz="2400" dirty="0" smtClean="0"/>
              <a:t>Currently there are three mobile networks operators in the market</a:t>
            </a:r>
          </a:p>
          <a:p>
            <a:endParaRPr lang="en-US" sz="2400" dirty="0"/>
          </a:p>
          <a:p>
            <a:r>
              <a:rPr lang="en-US" sz="2400" dirty="0" smtClean="0"/>
              <a:t>The </a:t>
            </a:r>
            <a:r>
              <a:rPr lang="en-US" sz="2400" dirty="0"/>
              <a:t>mobile market is well developed with good coverage in 3G/ 4G which are offered at above 70% penetration from all mobile market </a:t>
            </a:r>
            <a:r>
              <a:rPr lang="en-US" sz="2400" dirty="0" smtClean="0"/>
              <a:t>players</a:t>
            </a:r>
          </a:p>
          <a:p>
            <a:endParaRPr lang="en-US" sz="2400" dirty="0" smtClean="0"/>
          </a:p>
          <a:p>
            <a:r>
              <a:rPr lang="en-US" sz="2400" dirty="0"/>
              <a:t>Mobile broadband is provided based on HSPA/HSPA</a:t>
            </a:r>
            <a:r>
              <a:rPr lang="en-US" sz="2400" dirty="0" smtClean="0"/>
              <a:t>+ was </a:t>
            </a:r>
            <a:r>
              <a:rPr lang="en-US" sz="2400" dirty="0"/>
              <a:t>introduced not so far ago in Albania only in </a:t>
            </a:r>
            <a:r>
              <a:rPr lang="en-US" sz="2400" dirty="0" smtClean="0"/>
              <a:t>2010, </a:t>
            </a:r>
            <a:r>
              <a:rPr lang="en-US" sz="2400" dirty="0"/>
              <a:t>whilst 4G/LTE was just presented on September 2015 </a:t>
            </a:r>
          </a:p>
        </p:txBody>
      </p:sp>
    </p:spTree>
    <p:extLst>
      <p:ext uri="{BB962C8B-B14F-4D97-AF65-F5344CB8AC3E}">
        <p14:creationId xmlns:p14="http://schemas.microsoft.com/office/powerpoint/2010/main" val="1893691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226" y="1407190"/>
            <a:ext cx="6508867" cy="391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023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3862" y="1318549"/>
            <a:ext cx="6649598" cy="404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478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7076" y="1501428"/>
            <a:ext cx="4729942" cy="29051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220" y="1324899"/>
            <a:ext cx="3368553" cy="2806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501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1038" y="1995055"/>
            <a:ext cx="7515311" cy="3657599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sz="2900" dirty="0" smtClean="0"/>
              <a:t>Focusing </a:t>
            </a:r>
            <a:r>
              <a:rPr lang="en-US" sz="2900" dirty="0"/>
              <a:t>on consumer protection remains of paramount importance to us;</a:t>
            </a:r>
          </a:p>
          <a:p>
            <a:pPr>
              <a:lnSpc>
                <a:spcPct val="120000"/>
              </a:lnSpc>
            </a:pPr>
            <a:r>
              <a:rPr lang="en-US" sz="2900" dirty="0" smtClean="0"/>
              <a:t>Spurring </a:t>
            </a:r>
            <a:r>
              <a:rPr lang="en-US" sz="2900" dirty="0"/>
              <a:t>the use of spectrum in order to achieve a high social economic development;</a:t>
            </a:r>
          </a:p>
          <a:p>
            <a:pPr>
              <a:lnSpc>
                <a:spcPct val="120000"/>
              </a:lnSpc>
            </a:pPr>
            <a:r>
              <a:rPr lang="en-US" sz="2900" dirty="0" smtClean="0"/>
              <a:t>Guaranteeing </a:t>
            </a:r>
            <a:r>
              <a:rPr lang="en-US" sz="2900" dirty="0"/>
              <a:t>sufficient spectrum for all services as we have demonstrated in our last endeavor with 800 MHz </a:t>
            </a:r>
            <a:r>
              <a:rPr lang="en-US" sz="2900" dirty="0" smtClean="0"/>
              <a:t>allocation</a:t>
            </a:r>
            <a:endParaRPr lang="en-US" sz="2900" dirty="0"/>
          </a:p>
          <a:p>
            <a:pPr>
              <a:lnSpc>
                <a:spcPct val="120000"/>
              </a:lnSpc>
            </a:pPr>
            <a:r>
              <a:rPr lang="en-US" sz="2900" dirty="0" smtClean="0"/>
              <a:t>Timely </a:t>
            </a:r>
            <a:r>
              <a:rPr lang="en-US" sz="2900" dirty="0"/>
              <a:t>finish the SEDDIF work and free the 700 MHz band;</a:t>
            </a:r>
          </a:p>
          <a:p>
            <a:pPr>
              <a:lnSpc>
                <a:spcPct val="120000"/>
              </a:lnSpc>
            </a:pPr>
            <a:r>
              <a:rPr lang="en-US" sz="2900" dirty="0" smtClean="0"/>
              <a:t>Update </a:t>
            </a:r>
            <a:r>
              <a:rPr lang="en-US" sz="2900" dirty="0"/>
              <a:t>of the National Broadband Plan with implementation strands in relation to 5G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2019 AKEP strategy</a:t>
            </a:r>
          </a:p>
        </p:txBody>
      </p:sp>
    </p:spTree>
    <p:extLst>
      <p:ext uri="{BB962C8B-B14F-4D97-AF65-F5344CB8AC3E}">
        <p14:creationId xmlns:p14="http://schemas.microsoft.com/office/powerpoint/2010/main" val="73259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kep template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ke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akep template022</Template>
  <TotalTime>213</TotalTime>
  <Words>320</Words>
  <Application>Microsoft Office PowerPoint</Application>
  <PresentationFormat>A4 Paper (210x297 mm)</PresentationFormat>
  <Paragraphs>25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Arial</vt:lpstr>
      <vt:lpstr>akep template022</vt:lpstr>
      <vt:lpstr>PowerPoint Presentation</vt:lpstr>
      <vt:lpstr>PowerPoint Presentation</vt:lpstr>
      <vt:lpstr>PowerPoint Presentation</vt:lpstr>
      <vt:lpstr>Future spectrum use </vt:lpstr>
      <vt:lpstr>PowerPoint Presentation</vt:lpstr>
      <vt:lpstr>PowerPoint Presentation</vt:lpstr>
      <vt:lpstr>PowerPoint Presentation</vt:lpstr>
      <vt:lpstr>PowerPoint Presentation</vt:lpstr>
      <vt:lpstr>2019 AKEP strategy</vt:lpstr>
      <vt:lpstr>2019 AKEP strategy towards 5G</vt:lpstr>
      <vt:lpstr>What should we do about 5G Security?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Anisa</dc:creator>
  <cp:lastModifiedBy>Eminira Bajrami</cp:lastModifiedBy>
  <cp:revision>18</cp:revision>
  <dcterms:created xsi:type="dcterms:W3CDTF">2018-01-31T17:06:26Z</dcterms:created>
  <dcterms:modified xsi:type="dcterms:W3CDTF">2019-05-14T12:21:25Z</dcterms:modified>
</cp:coreProperties>
</file>