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4" autoAdjust="0"/>
    <p:restoredTop sz="94660"/>
  </p:normalViewPr>
  <p:slideViewPr>
    <p:cSldViewPr>
      <p:cViewPr varScale="1">
        <p:scale>
          <a:sx n="69" d="100"/>
          <a:sy n="69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496944" cy="5760640"/>
          </a:xfrm>
        </p:spPr>
        <p:txBody>
          <a:bodyPr>
            <a:normAutofit/>
          </a:bodyPr>
          <a:lstStyle/>
          <a:p>
            <a:pPr algn="ctr"/>
            <a:r>
              <a:rPr lang="uk-UA" dirty="0">
                <a:effectLst/>
              </a:rPr>
              <a:t>ЕЛЕКТРОННО-ЦИФРОВИЙ ПІДПИС ЯК ОСНОВНИЙ МЕХАНІЗМ ЗАХИСТУ ДОКУМЕНТООБІГУ В УКРАЇНІ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99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2967333"/>
            <a:ext cx="623794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Дякую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 </a:t>
            </a:r>
            <a:r>
              <a:rPr lang="ru-RU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увагу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122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45719" cy="60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7888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/>
          </a:p>
        </p:txBody>
      </p:sp>
      <p:pic>
        <p:nvPicPr>
          <p:cNvPr id="1026" name="Picture 2" descr="C:\Users\Home\Desktop\презент\ЕЦ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317856"/>
            <a:ext cx="4720158" cy="4505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641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20688"/>
            <a:ext cx="45719" cy="834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97906"/>
            <a:ext cx="8784976" cy="5043462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підписувача</a:t>
            </a:r>
            <a:endParaRPr lang="ru-RU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ористувача</a:t>
            </a:r>
          </a:p>
          <a:p>
            <a:r>
              <a:rPr lang="uk-UA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центру </a:t>
            </a:r>
            <a:r>
              <a:rPr lang="uk-UA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сертифікації ключів </a:t>
            </a:r>
            <a:endParaRPr lang="uk-UA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контролюючого </a:t>
            </a:r>
            <a:r>
              <a:rPr lang="uk-UA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органу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3547" y="687194"/>
            <a:ext cx="813690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Загальна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система ЕЦП склад</a:t>
            </a:r>
            <a:r>
              <a:rPr lang="uk-UA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ається</a:t>
            </a:r>
            <a:r>
              <a:rPr lang="uk-U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uk-U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із наступних </a:t>
            </a:r>
            <a:r>
              <a:rPr lang="uk-UA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суб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’</a:t>
            </a:r>
            <a:r>
              <a:rPr lang="uk-UA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єктів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1" name="Picture 3" descr="C:\Users\Home\Desktop\презент\kak_pisat_sta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" y="4555030"/>
            <a:ext cx="256222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Home\Desktop\презент\preview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18" y="4555030"/>
            <a:ext cx="242771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Home\Desktop\презент\завантажене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4586560"/>
            <a:ext cx="1948952" cy="1650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Home\Desktop\презент\121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485" y="4486235"/>
            <a:ext cx="2443537" cy="194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53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395536" y="658369"/>
            <a:ext cx="61664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395536" y="1935480"/>
            <a:ext cx="61664" cy="5336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3074" name="Picture 2" descr="C:\Users\Home\Desktop\презент\AC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01186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95736" y="2588464"/>
            <a:ext cx="10801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Home\Desktop\презент\fold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355232"/>
            <a:ext cx="2090420" cy="2036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64088" y="2588463"/>
            <a:ext cx="88678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C:\Users\Home\Desktop\презент\4210x3522_bezopasnost-blokirovka-zamok-belyij-fon-tsepi-papk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486885"/>
            <a:ext cx="2119124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50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45719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457200" y="6324600"/>
            <a:ext cx="82352" cy="5672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Picture 3" descr="C:\Users\Home\Desktop\презент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24744"/>
            <a:ext cx="2618527" cy="47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Home\Desktop\презент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128936"/>
            <a:ext cx="2520280" cy="47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09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45719" cy="60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4330824" cy="54158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b="1" i="1" dirty="0"/>
              <a:t>Центр сертифікації ключів</a:t>
            </a:r>
            <a:r>
              <a:rPr lang="uk-UA" dirty="0"/>
              <a:t> </a:t>
            </a:r>
            <a:r>
              <a:rPr lang="en-US" dirty="0" smtClean="0"/>
              <a:t> </a:t>
            </a:r>
            <a:r>
              <a:rPr lang="uk-UA" dirty="0" smtClean="0"/>
              <a:t>випускає </a:t>
            </a:r>
            <a:r>
              <a:rPr lang="uk-UA" dirty="0"/>
              <a:t>цифрові сертифікати </a:t>
            </a:r>
            <a:r>
              <a:rPr lang="uk-UA" dirty="0" err="1"/>
              <a:t>підписувачів</a:t>
            </a:r>
            <a:r>
              <a:rPr lang="uk-UA" dirty="0"/>
              <a:t> системи ЕЦП та несе відповідальність за їх чинність, обслуговує сертифікати на протязі їх життєвого циклу, а також реалізує ефективну процедуру доступу користувачів до необхідних їм сертифікатів користувачів із можливістю перевірки їх чинності.</a:t>
            </a:r>
            <a:endParaRPr lang="ru-RU" dirty="0"/>
          </a:p>
          <a:p>
            <a:endParaRPr lang="ru-RU" dirty="0"/>
          </a:p>
        </p:txBody>
      </p:sp>
      <p:pic>
        <p:nvPicPr>
          <p:cNvPr id="4098" name="Picture 2" descr="C:\Users\Home\Desktop\презент\завантажен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547308"/>
            <a:ext cx="3740699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3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45719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003232" cy="2357616"/>
          </a:xfrm>
        </p:spPr>
        <p:txBody>
          <a:bodyPr>
            <a:norm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Система ЕЦП також має ще одну загальновизнану назву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348880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нфраструктура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відкритих ключів(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Public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Key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Infrastructure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PKI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46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45719" cy="45719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856984" cy="4896544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при</a:t>
            </a:r>
            <a:r>
              <a:rPr lang="uk-UA" dirty="0"/>
              <a:t>скорення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полегшення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з </a:t>
            </a:r>
            <a:r>
              <a:rPr lang="ru-RU" dirty="0" err="1"/>
              <a:t>державними</a:t>
            </a:r>
            <a:r>
              <a:rPr lang="ru-RU" dirty="0"/>
              <a:t> органами;</a:t>
            </a:r>
          </a:p>
          <a:p>
            <a:pPr lvl="0"/>
            <a:r>
              <a:rPr lang="ru-RU" dirty="0" err="1"/>
              <a:t>полегш</a:t>
            </a:r>
            <a:r>
              <a:rPr lang="uk-UA" dirty="0" err="1"/>
              <a:t>ення</a:t>
            </a:r>
            <a:r>
              <a:rPr lang="ru-RU" dirty="0"/>
              <a:t> робот</a:t>
            </a:r>
            <a:r>
              <a:rPr lang="uk-UA" dirty="0"/>
              <a:t>и</a:t>
            </a:r>
            <a:r>
              <a:rPr lang="ru-RU" dirty="0"/>
              <a:t> </a:t>
            </a:r>
            <a:r>
              <a:rPr lang="ru-RU" dirty="0" err="1"/>
              <a:t>працівн</a:t>
            </a:r>
            <a:r>
              <a:rPr lang="uk-UA" dirty="0" err="1"/>
              <a:t>иків</a:t>
            </a:r>
            <a:r>
              <a:rPr lang="ru-RU" dirty="0"/>
              <a:t> як </a:t>
            </a:r>
            <a:r>
              <a:rPr lang="ru-RU" dirty="0" err="1"/>
              <a:t>державних</a:t>
            </a:r>
            <a:r>
              <a:rPr lang="ru-RU" dirty="0"/>
              <a:t>, так і </a:t>
            </a:r>
            <a:r>
              <a:rPr lang="uk-UA" dirty="0" err="1"/>
              <a:t>приватнихустанов</a:t>
            </a:r>
            <a:r>
              <a:rPr lang="uk-UA" dirty="0"/>
              <a:t>, за рахунок </a:t>
            </a:r>
            <a:r>
              <a:rPr lang="ru-RU" dirty="0" err="1"/>
              <a:t>зручн</a:t>
            </a:r>
            <a:r>
              <a:rPr lang="uk-UA" dirty="0" err="1"/>
              <a:t>ої</a:t>
            </a:r>
            <a:r>
              <a:rPr lang="ru-RU" dirty="0"/>
              <a:t> </a:t>
            </a:r>
            <a:r>
              <a:rPr lang="ru-RU" dirty="0" err="1"/>
              <a:t>організаці</a:t>
            </a:r>
            <a:r>
              <a:rPr lang="uk-UA" dirty="0"/>
              <a:t>ї</a:t>
            </a:r>
            <a:r>
              <a:rPr lang="ru-RU" dirty="0"/>
              <a:t> </a:t>
            </a:r>
            <a:r>
              <a:rPr lang="ru-RU" dirty="0" err="1"/>
              <a:t>архівів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заощаджен</a:t>
            </a:r>
            <a:r>
              <a:rPr lang="uk-UA" dirty="0" err="1"/>
              <a:t>ня</a:t>
            </a:r>
            <a:r>
              <a:rPr lang="ru-RU" dirty="0"/>
              <a:t> </a:t>
            </a:r>
            <a:r>
              <a:rPr lang="ru-RU" dirty="0" err="1"/>
              <a:t>державн</a:t>
            </a:r>
            <a:r>
              <a:rPr lang="uk-UA" dirty="0" err="1"/>
              <a:t>их</a:t>
            </a:r>
            <a:r>
              <a:rPr lang="ru-RU" dirty="0"/>
              <a:t> кошт</a:t>
            </a:r>
            <a:r>
              <a:rPr lang="uk-UA" dirty="0" err="1"/>
              <a:t>ів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паперового</a:t>
            </a:r>
            <a:r>
              <a:rPr lang="ru-RU" dirty="0"/>
              <a:t> </a:t>
            </a:r>
            <a:r>
              <a:rPr lang="ru-RU" dirty="0" err="1"/>
              <a:t>документообігу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спрощення</a:t>
            </a:r>
            <a:r>
              <a:rPr lang="ru-RU" dirty="0"/>
              <a:t> та при</a:t>
            </a:r>
            <a:r>
              <a:rPr lang="uk-UA" dirty="0"/>
              <a:t>скорення </a:t>
            </a:r>
            <a:r>
              <a:rPr lang="ru-RU" dirty="0" err="1"/>
              <a:t>процесів</a:t>
            </a:r>
            <a:r>
              <a:rPr lang="ru-RU" dirty="0"/>
              <a:t> аудиту та </a:t>
            </a:r>
            <a:r>
              <a:rPr lang="ru-RU" dirty="0" err="1"/>
              <a:t>перевірки</a:t>
            </a:r>
            <a:r>
              <a:rPr lang="ru-RU" dirty="0"/>
              <a:t>,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дозволів</a:t>
            </a:r>
            <a:r>
              <a:rPr lang="ru-RU" dirty="0"/>
              <a:t>, </a:t>
            </a:r>
            <a:r>
              <a:rPr lang="ru-RU" dirty="0" err="1"/>
              <a:t>надасть</a:t>
            </a:r>
            <a:r>
              <a:rPr lang="ru-RU" dirty="0"/>
              <a:t> </a:t>
            </a:r>
            <a:r>
              <a:rPr lang="ru-RU" dirty="0" err="1"/>
              <a:t>простий</a:t>
            </a:r>
            <a:r>
              <a:rPr lang="ru-RU" dirty="0"/>
              <a:t> доступ до </a:t>
            </a:r>
            <a:r>
              <a:rPr lang="ru-RU" dirty="0" err="1"/>
              <a:t>інформації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зловживань</a:t>
            </a:r>
            <a:r>
              <a:rPr lang="ru-RU" dirty="0"/>
              <a:t> і </a:t>
            </a:r>
            <a:r>
              <a:rPr lang="ru-RU" dirty="0" err="1"/>
              <a:t>незаконної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uk-UA" dirty="0"/>
              <a:t> стане набагато ефективнішим.</a:t>
            </a: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3" y="548680"/>
            <a:ext cx="8155667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Переваги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електронного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документообігу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 цифрового </a:t>
            </a:r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підпису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567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132305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424" y="2276872"/>
            <a:ext cx="8523642" cy="4752528"/>
          </a:xfrm>
        </p:spPr>
        <p:txBody>
          <a:bodyPr/>
          <a:lstStyle/>
          <a:p>
            <a:pPr lvl="0"/>
            <a:r>
              <a:rPr lang="ru-RU" sz="3200" dirty="0" err="1"/>
              <a:t>щодо</a:t>
            </a:r>
            <a:r>
              <a:rPr lang="ru-RU" sz="3200" dirty="0"/>
              <a:t> </a:t>
            </a:r>
            <a:r>
              <a:rPr lang="ru-RU" sz="3200" dirty="0" err="1"/>
              <a:t>архівного</a:t>
            </a:r>
            <a:r>
              <a:rPr lang="ru-RU" sz="3200" dirty="0"/>
              <a:t> </a:t>
            </a:r>
            <a:r>
              <a:rPr lang="ru-RU" sz="3200" dirty="0" err="1"/>
              <a:t>зберігання</a:t>
            </a:r>
            <a:r>
              <a:rPr lang="ru-RU" sz="3200" dirty="0"/>
              <a:t> </a:t>
            </a:r>
            <a:r>
              <a:rPr lang="ru-RU" sz="3200" dirty="0" err="1"/>
              <a:t>електронних</a:t>
            </a:r>
            <a:r>
              <a:rPr lang="ru-RU" sz="3200" dirty="0"/>
              <a:t> </a:t>
            </a:r>
            <a:r>
              <a:rPr lang="ru-RU" sz="3200" dirty="0" err="1"/>
              <a:t>документів</a:t>
            </a:r>
            <a:r>
              <a:rPr lang="ru-RU" sz="3200" dirty="0"/>
              <a:t>;</a:t>
            </a:r>
          </a:p>
          <a:p>
            <a:pPr lvl="0"/>
            <a:r>
              <a:rPr lang="ru-RU" sz="3200" dirty="0" err="1"/>
              <a:t>щодо</a:t>
            </a:r>
            <a:r>
              <a:rPr lang="ru-RU" sz="3200" dirty="0"/>
              <a:t> </a:t>
            </a:r>
            <a:r>
              <a:rPr lang="ru-RU" sz="3200" dirty="0" err="1"/>
              <a:t>національних</a:t>
            </a:r>
            <a:r>
              <a:rPr lang="ru-RU" sz="3200" dirty="0"/>
              <a:t> </a:t>
            </a:r>
            <a:r>
              <a:rPr lang="ru-RU" sz="3200" dirty="0" err="1"/>
              <a:t>стандартів</a:t>
            </a:r>
            <a:r>
              <a:rPr lang="ru-RU" sz="3200" dirty="0"/>
              <a:t>;</a:t>
            </a:r>
          </a:p>
          <a:p>
            <a:pPr lvl="0"/>
            <a:r>
              <a:rPr lang="ru-RU" sz="3200" dirty="0" err="1"/>
              <a:t>щодо</a:t>
            </a:r>
            <a:r>
              <a:rPr lang="ru-RU" sz="3200" dirty="0"/>
              <a:t> </a:t>
            </a:r>
            <a:r>
              <a:rPr lang="ru-RU" sz="3200" dirty="0" err="1"/>
              <a:t>вимог</a:t>
            </a:r>
            <a:r>
              <a:rPr lang="ru-RU" sz="3200" dirty="0"/>
              <a:t> до </a:t>
            </a:r>
            <a:r>
              <a:rPr lang="ru-RU" sz="3200" dirty="0" err="1"/>
              <a:t>засобів</a:t>
            </a:r>
            <a:r>
              <a:rPr lang="ru-RU" sz="3200" dirty="0"/>
              <a:t> </a:t>
            </a:r>
            <a:r>
              <a:rPr lang="ru-RU" sz="3200" dirty="0" err="1"/>
              <a:t>електронного</a:t>
            </a:r>
            <a:r>
              <a:rPr lang="ru-RU" sz="3200" dirty="0"/>
              <a:t> цифрового </a:t>
            </a:r>
            <a:r>
              <a:rPr lang="ru-RU" sz="3200" dirty="0" err="1"/>
              <a:t>підпису</a:t>
            </a:r>
            <a:r>
              <a:rPr lang="ru-RU" sz="3200" dirty="0"/>
              <a:t>, </a:t>
            </a:r>
            <a:r>
              <a:rPr lang="ru-RU" sz="3200" dirty="0" err="1"/>
              <a:t>форматів</a:t>
            </a:r>
            <a:r>
              <a:rPr lang="ru-RU" sz="3200" dirty="0"/>
              <a:t> </a:t>
            </a:r>
            <a:r>
              <a:rPr lang="ru-RU" sz="3200" dirty="0" err="1"/>
              <a:t>даних</a:t>
            </a:r>
            <a:r>
              <a:rPr lang="ru-RU" sz="3200" dirty="0"/>
              <a:t>, </a:t>
            </a:r>
            <a:r>
              <a:rPr lang="ru-RU" sz="3200" dirty="0" err="1"/>
              <a:t>які</a:t>
            </a:r>
            <a:r>
              <a:rPr lang="ru-RU" sz="3200" dirty="0"/>
              <a:t> для </a:t>
            </a:r>
            <a:r>
              <a:rPr lang="ru-RU" sz="3200" dirty="0" err="1"/>
              <a:t>цього</a:t>
            </a:r>
            <a:r>
              <a:rPr lang="ru-RU" sz="3200" dirty="0"/>
              <a:t> </a:t>
            </a:r>
            <a:r>
              <a:rPr lang="ru-RU" sz="3200" dirty="0" err="1"/>
              <a:t>використовуються</a:t>
            </a:r>
            <a:r>
              <a:rPr lang="ru-RU" sz="3200" dirty="0"/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25565" y="692696"/>
            <a:ext cx="918562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Для </a:t>
            </a:r>
            <a:r>
              <a:rPr lang="ru-RU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масового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використання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ЕЦП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</a:t>
            </a:r>
            <a:r>
              <a:rPr lang="ru-RU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державі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необхідно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прийняти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низку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нормативно-</a:t>
            </a:r>
            <a:r>
              <a:rPr lang="ru-RU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правових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актів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зокрема</a:t>
            </a: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813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</TotalTime>
  <Words>216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ЕЛЕКТРОННО-ЦИФРОВИЙ ПІДПИС ЯК ОСНОВНИЙ МЕХАНІЗМ ЗАХИСТУ ДОКУМЕНТООБІГУ В УКРАЇНІ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ЕЛЕКТРОННО-ЦИФРОВИЙ ПІДПИС ЯК ОСНОВНИЙ МЕХАНІЗМ ЗАХИСТУ ДОКУМЕНТООБІГУ В УКРАЇНІ</dc:title>
  <dc:creator>Home</dc:creator>
  <cp:lastModifiedBy>Home</cp:lastModifiedBy>
  <cp:revision>13</cp:revision>
  <dcterms:created xsi:type="dcterms:W3CDTF">2015-12-23T14:36:54Z</dcterms:created>
  <dcterms:modified xsi:type="dcterms:W3CDTF">2015-12-23T17:52:49Z</dcterms:modified>
</cp:coreProperties>
</file>