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2209-90BB-4DE7-9DB3-A650344FA87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242E-51D1-4A41-9059-CC1343D9E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2209-90BB-4DE7-9DB3-A650344FA87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242E-51D1-4A41-9059-CC1343D9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2209-90BB-4DE7-9DB3-A650344FA87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242E-51D1-4A41-9059-CC1343D9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2209-90BB-4DE7-9DB3-A650344FA87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242E-51D1-4A41-9059-CC1343D9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2209-90BB-4DE7-9DB3-A650344FA87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421242E-51D1-4A41-9059-CC1343D9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2209-90BB-4DE7-9DB3-A650344FA87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242E-51D1-4A41-9059-CC1343D9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2209-90BB-4DE7-9DB3-A650344FA87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242E-51D1-4A41-9059-CC1343D9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2209-90BB-4DE7-9DB3-A650344FA87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242E-51D1-4A41-9059-CC1343D9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2209-90BB-4DE7-9DB3-A650344FA87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242E-51D1-4A41-9059-CC1343D9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2209-90BB-4DE7-9DB3-A650344FA87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242E-51D1-4A41-9059-CC1343D9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2209-90BB-4DE7-9DB3-A650344FA87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242E-51D1-4A41-9059-CC1343D9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6F2209-90BB-4DE7-9DB3-A650344FA87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21242E-51D1-4A41-9059-CC1343D9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07167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інтелектуальних</a:t>
            </a:r>
            <a:r>
              <a:rPr lang="ru-RU" dirty="0" smtClean="0"/>
              <a:t> мереж </a:t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 err="1" smtClean="0"/>
              <a:t>телекомунікаційному</a:t>
            </a:r>
            <a:r>
              <a:rPr lang="ru-RU" dirty="0" smtClean="0"/>
              <a:t> ринку </a:t>
            </a:r>
            <a:r>
              <a:rPr lang="ru-RU" dirty="0" err="1" smtClean="0"/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725144"/>
            <a:ext cx="6400800" cy="1752600"/>
          </a:xfrm>
        </p:spPr>
        <p:txBody>
          <a:bodyPr/>
          <a:lstStyle/>
          <a:p>
            <a:pPr algn="r"/>
            <a:r>
              <a:rPr lang="uk-UA" b="1" dirty="0" smtClean="0"/>
              <a:t>Підготувала студентка ННІМП</a:t>
            </a:r>
          </a:p>
          <a:p>
            <a:pPr algn="r"/>
            <a:r>
              <a:rPr lang="uk-UA" b="1" dirty="0" smtClean="0"/>
              <a:t>Групи СТД – 21</a:t>
            </a:r>
          </a:p>
          <a:p>
            <a:pPr algn="r"/>
            <a:r>
              <a:rPr lang="uk-UA" b="1" dirty="0" err="1" smtClean="0"/>
              <a:t>Терещенкова</a:t>
            </a:r>
            <a:r>
              <a:rPr lang="uk-UA" b="1" dirty="0" smtClean="0"/>
              <a:t> Ірина Олегівна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yste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7920880" cy="7920880"/>
          </a:xfrm>
        </p:spPr>
      </p:pic>
      <p:sp>
        <p:nvSpPr>
          <p:cNvPr id="7" name="Прямоугольник 6"/>
          <p:cNvSpPr/>
          <p:nvPr/>
        </p:nvSpPr>
        <p:spPr>
          <a:xfrm>
            <a:off x="1142976" y="1857364"/>
            <a:ext cx="7715336" cy="4643470"/>
          </a:xfrm>
          <a:prstGeom prst="rect">
            <a:avLst/>
          </a:prstGeom>
          <a:solidFill>
            <a:schemeClr val="tx2">
              <a:lumMod val="50000"/>
              <a:alpha val="79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Поступове насичення вітчизняного ринку традиційними послугами, розвиток конкуренції в секторі </a:t>
            </a:r>
            <a:r>
              <a:rPr lang="uk-UA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телекомунікацій</a:t>
            </a:r>
            <a:r>
              <a:rPr lang="uk-UA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успішний розвиток інноваційних технологій на основі </a:t>
            </a:r>
            <a:r>
              <a:rPr lang="uk-UA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цифровизації</a:t>
            </a:r>
            <a:r>
              <a:rPr lang="uk-UA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процесів комутації й передачі повідомлень обумовлюють необхідність освоєння телекомунікаційними компаніями нових ринків і сучасних видів послуг для підвищення ефективності свого бізнесу й досягнення конкурентних переваг</a:t>
            </a: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тільниковий-звязок-як-інформаційно-закритий-ринок-телекомунікаці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42393"/>
            <a:ext cx="9144000" cy="4615607"/>
          </a:xfrm>
        </p:spPr>
      </p:pic>
      <p:sp>
        <p:nvSpPr>
          <p:cNvPr id="5" name="TextBox 4"/>
          <p:cNvSpPr txBox="1"/>
          <p:nvPr/>
        </p:nvSpPr>
        <p:spPr>
          <a:xfrm>
            <a:off x="285720" y="357166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Ситуація на ринку </a:t>
            </a:r>
            <a:r>
              <a:rPr lang="uk-UA" sz="2400" b="1" dirty="0" err="1"/>
              <a:t>телекомунікацій</a:t>
            </a:r>
            <a:r>
              <a:rPr lang="uk-UA" sz="2400" b="1" dirty="0"/>
              <a:t>, особливо на закордонному, характеризується тим, що мережі електрозв’язку вже практично </a:t>
            </a:r>
            <a:r>
              <a:rPr lang="ru-RU" sz="2400" b="1" dirty="0" err="1"/>
              <a:t>побудовані</a:t>
            </a:r>
            <a:r>
              <a:rPr lang="ru-RU" sz="2400" b="1" dirty="0"/>
              <a:t> </a:t>
            </a:r>
            <a:r>
              <a:rPr lang="ru-RU" sz="2400" b="1" dirty="0" err="1"/>
              <a:t>й</a:t>
            </a:r>
            <a:r>
              <a:rPr lang="ru-RU" sz="2400" b="1" dirty="0"/>
              <a:t> </a:t>
            </a:r>
            <a:r>
              <a:rPr lang="ru-RU" sz="2400" b="1" dirty="0" err="1"/>
              <a:t>основні</a:t>
            </a:r>
            <a:r>
              <a:rPr lang="ru-RU" sz="2400" b="1" dirty="0"/>
              <a:t> доходи </a:t>
            </a:r>
            <a:r>
              <a:rPr lang="ru-RU" sz="2400" b="1" dirty="0" err="1"/>
              <a:t>від</a:t>
            </a:r>
            <a:r>
              <a:rPr lang="ru-RU" sz="2400" b="1" dirty="0"/>
              <a:t> </a:t>
            </a:r>
            <a:r>
              <a:rPr lang="ru-RU" sz="2400" b="1" dirty="0" err="1"/>
              <a:t>підключення</a:t>
            </a:r>
            <a:r>
              <a:rPr lang="ru-RU" sz="2400" b="1" dirty="0"/>
              <a:t> </a:t>
            </a:r>
            <a:r>
              <a:rPr lang="ru-RU" sz="2400" b="1" dirty="0" err="1"/>
              <a:t>абонентів</a:t>
            </a:r>
            <a:r>
              <a:rPr lang="ru-RU" sz="2400" b="1" dirty="0"/>
              <a:t> операторами </a:t>
            </a:r>
            <a:r>
              <a:rPr lang="ru-RU" sz="2400" b="1" dirty="0" err="1"/>
              <a:t>отримані</a:t>
            </a:r>
            <a:r>
              <a:rPr lang="ru-RU" sz="2400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_1325_207471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462891"/>
          </a:xfrm>
        </p:spPr>
      </p:pic>
      <p:sp>
        <p:nvSpPr>
          <p:cNvPr id="5" name="TextBox 4"/>
          <p:cNvSpPr txBox="1"/>
          <p:nvPr/>
        </p:nvSpPr>
        <p:spPr>
          <a:xfrm>
            <a:off x="214282" y="4929198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 </a:t>
            </a:r>
            <a:r>
              <a:rPr lang="ru-RU" sz="2400" b="1" dirty="0" err="1"/>
              <a:t>цих</a:t>
            </a:r>
            <a:r>
              <a:rPr lang="ru-RU" sz="2400" b="1" dirty="0"/>
              <a:t> </a:t>
            </a:r>
            <a:r>
              <a:rPr lang="ru-RU" sz="2400" b="1" dirty="0" err="1"/>
              <a:t>умовах</a:t>
            </a:r>
            <a:r>
              <a:rPr lang="ru-RU" sz="2400" b="1" dirty="0"/>
              <a:t> </a:t>
            </a:r>
            <a:r>
              <a:rPr lang="ru-RU" sz="2400" b="1" dirty="0" err="1"/>
              <a:t>головним</a:t>
            </a:r>
            <a:r>
              <a:rPr lang="ru-RU" sz="2400" b="1" dirty="0"/>
              <a:t> </a:t>
            </a:r>
            <a:r>
              <a:rPr lang="ru-RU" sz="2400" b="1" dirty="0" err="1"/>
              <a:t>джерелом</a:t>
            </a:r>
            <a:r>
              <a:rPr lang="ru-RU" sz="2400" b="1" dirty="0"/>
              <a:t> </a:t>
            </a:r>
            <a:r>
              <a:rPr lang="ru-RU" sz="2400" b="1" dirty="0" err="1"/>
              <a:t>доходів</a:t>
            </a:r>
            <a:r>
              <a:rPr lang="ru-RU" sz="2400" b="1" dirty="0"/>
              <a:t> </a:t>
            </a:r>
            <a:r>
              <a:rPr lang="ru-RU" sz="2400" b="1" dirty="0" err="1"/>
              <a:t>стає</a:t>
            </a:r>
            <a:r>
              <a:rPr lang="ru-RU" sz="2400" b="1" dirty="0"/>
              <a:t> пропуск </a:t>
            </a:r>
            <a:r>
              <a:rPr lang="ru-RU" sz="2400" b="1" dirty="0" err="1"/>
              <a:t>трафіка</a:t>
            </a:r>
            <a:r>
              <a:rPr lang="ru-RU" sz="2400" b="1" dirty="0"/>
              <a:t> по </a:t>
            </a:r>
            <a:r>
              <a:rPr lang="ru-RU" sz="2400" b="1" dirty="0" err="1"/>
              <a:t>мережі</a:t>
            </a:r>
            <a:r>
              <a:rPr lang="ru-RU" sz="2400" b="1" dirty="0"/>
              <a:t> </a:t>
            </a:r>
            <a:r>
              <a:rPr lang="ru-RU" sz="2400" b="1" dirty="0" err="1"/>
              <a:t>й</a:t>
            </a:r>
            <a:r>
              <a:rPr lang="ru-RU" sz="2400" b="1" dirty="0"/>
              <a:t>, </a:t>
            </a:r>
            <a:r>
              <a:rPr lang="ru-RU" sz="2400" b="1" dirty="0" err="1"/>
              <a:t>отже</a:t>
            </a:r>
            <a:r>
              <a:rPr lang="ru-RU" sz="2400" b="1" dirty="0"/>
              <a:t>, </a:t>
            </a:r>
            <a:r>
              <a:rPr lang="ru-RU" sz="2400" b="1" dirty="0" err="1"/>
              <a:t>завданням</a:t>
            </a:r>
            <a:r>
              <a:rPr lang="ru-RU" sz="2400" b="1" dirty="0"/>
              <a:t> оператора </a:t>
            </a:r>
            <a:r>
              <a:rPr lang="ru-RU" sz="2400" b="1" dirty="0" err="1"/>
              <a:t>є</a:t>
            </a:r>
            <a:r>
              <a:rPr lang="ru-RU" sz="2400" b="1" dirty="0"/>
              <a:t> </a:t>
            </a:r>
            <a:r>
              <a:rPr lang="ru-RU" sz="2400" b="1" dirty="0" err="1"/>
              <a:t>наповнення</a:t>
            </a:r>
            <a:r>
              <a:rPr lang="ru-RU" sz="2400" b="1" dirty="0"/>
              <a:t> </a:t>
            </a:r>
            <a:r>
              <a:rPr lang="ru-RU" sz="2400" b="1" dirty="0" err="1"/>
              <a:t>трафіком</a:t>
            </a:r>
            <a:r>
              <a:rPr lang="ru-RU" sz="2400" b="1" dirty="0"/>
              <a:t> </a:t>
            </a:r>
            <a:r>
              <a:rPr lang="ru-RU" sz="2400" b="1" dirty="0" err="1"/>
              <a:t>побудованої</a:t>
            </a:r>
            <a:r>
              <a:rPr lang="ru-RU" sz="2400" b="1" dirty="0"/>
              <a:t> </a:t>
            </a:r>
            <a:r>
              <a:rPr lang="ru-RU" sz="2400" b="1" dirty="0" err="1"/>
              <a:t>мережі</a:t>
            </a:r>
            <a:r>
              <a:rPr lang="ru-RU" sz="2400" b="1" dirty="0"/>
              <a:t> в </a:t>
            </a:r>
            <a:r>
              <a:rPr lang="ru-RU" sz="2400" b="1" dirty="0" err="1"/>
              <a:t>результаті</a:t>
            </a:r>
            <a:r>
              <a:rPr lang="ru-RU" sz="2400" b="1" dirty="0"/>
              <a:t> </a:t>
            </a:r>
            <a:r>
              <a:rPr lang="ru-RU" sz="2400" b="1" dirty="0" err="1"/>
              <a:t>впровадження</a:t>
            </a:r>
            <a:r>
              <a:rPr lang="ru-RU" sz="2400" b="1" dirty="0"/>
              <a:t> </a:t>
            </a:r>
            <a:r>
              <a:rPr lang="ru-RU" sz="2400" b="1" dirty="0" err="1"/>
              <a:t>нових</a:t>
            </a:r>
            <a:r>
              <a:rPr lang="ru-RU" sz="2400" b="1" dirty="0"/>
              <a:t> </a:t>
            </a:r>
            <a:r>
              <a:rPr lang="ru-RU" sz="2400" b="1" dirty="0" err="1"/>
              <a:t>послуг</a:t>
            </a:r>
            <a:r>
              <a:rPr lang="ru-RU" sz="24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714356"/>
            <a:ext cx="7858180" cy="4857784"/>
          </a:xfrm>
          <a:prstGeom prst="rect">
            <a:avLst/>
          </a:prstGeom>
          <a:solidFill>
            <a:schemeClr val="accent6">
              <a:lumMod val="50000"/>
              <a:alpha val="36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err="1" smtClean="0"/>
              <a:t>Завданням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операторів</a:t>
            </a:r>
            <a:r>
              <a:rPr lang="ru-RU" sz="2800" dirty="0" smtClean="0"/>
              <a:t> </a:t>
            </a:r>
            <a:r>
              <a:rPr lang="ru-RU" sz="2800" dirty="0" err="1" smtClean="0"/>
              <a:t>телекомунікаційних</a:t>
            </a:r>
            <a:r>
              <a:rPr lang="ru-RU" sz="2800" dirty="0" smtClean="0"/>
              <a:t> систем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забезпечення</a:t>
            </a:r>
            <a:r>
              <a:rPr lang="ru-RU" sz="2800" dirty="0" smtClean="0"/>
              <a:t> росту </a:t>
            </a:r>
            <a:r>
              <a:rPr lang="ru-RU" sz="2800" dirty="0" err="1" smtClean="0"/>
              <a:t>трафіка</a:t>
            </a:r>
            <a:r>
              <a:rPr lang="ru-RU" sz="2800" dirty="0" smtClean="0"/>
              <a:t> за </a:t>
            </a:r>
            <a:r>
              <a:rPr lang="ru-RU" sz="2800" dirty="0" err="1" smtClean="0"/>
              <a:t>рахунок</a:t>
            </a:r>
            <a:r>
              <a:rPr lang="ru-RU" sz="2800" dirty="0" smtClean="0"/>
              <a:t> </a:t>
            </a:r>
            <a:r>
              <a:rPr lang="ru-RU" sz="2800" dirty="0" err="1" smtClean="0"/>
              <a:t>активізації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основних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впровадження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додаткових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послуг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зв’язку</a:t>
            </a:r>
            <a:r>
              <a:rPr lang="ru-RU" sz="2800" dirty="0" smtClean="0"/>
              <a:t>. З метою </a:t>
            </a:r>
            <a:r>
              <a:rPr lang="ru-RU" sz="2800" dirty="0" err="1" smtClean="0"/>
              <a:t>збільшення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прибутку</a:t>
            </a:r>
            <a:r>
              <a:rPr lang="ru-RU" sz="2800" dirty="0" smtClean="0"/>
              <a:t> та </a:t>
            </a:r>
            <a:r>
              <a:rPr lang="ru-RU" sz="2800" dirty="0" err="1" smtClean="0"/>
              <a:t>рівня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капіталізації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компанії</a:t>
            </a:r>
            <a:r>
              <a:rPr lang="ru-RU" sz="2800" dirty="0" smtClean="0"/>
              <a:t> </a:t>
            </a:r>
            <a:r>
              <a:rPr lang="ru-RU" sz="2800" dirty="0" err="1" smtClean="0"/>
              <a:t>зрозуміле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прагнення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операторів</a:t>
            </a:r>
            <a:r>
              <a:rPr lang="ru-RU" sz="2800" dirty="0" smtClean="0"/>
              <a:t> </a:t>
            </a:r>
            <a:r>
              <a:rPr lang="ru-RU" sz="2800" dirty="0" err="1" smtClean="0"/>
              <a:t>телекомунікацій</a:t>
            </a:r>
            <a:r>
              <a:rPr lang="ru-RU" sz="2800" dirty="0" smtClean="0"/>
              <a:t> до </a:t>
            </a:r>
            <a:r>
              <a:rPr lang="ru-RU" sz="2800" dirty="0" err="1" smtClean="0"/>
              <a:t>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існуючої</a:t>
            </a:r>
            <a:r>
              <a:rPr lang="ru-RU" sz="2800" dirty="0" smtClean="0"/>
              <a:t> </a:t>
            </a:r>
            <a:r>
              <a:rPr lang="ru-RU" sz="2800" dirty="0" err="1" smtClean="0"/>
              <a:t>телекомунікаційної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інфраструктури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зниженню</a:t>
            </a:r>
            <a:r>
              <a:rPr lang="ru-RU" sz="2800" dirty="0" smtClean="0"/>
              <a:t> </a:t>
            </a:r>
            <a:r>
              <a:rPr lang="ru-RU" sz="2800" dirty="0" err="1" smtClean="0"/>
              <a:t>вартості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експлуатації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телекомунікаційного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обладнання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00px-1_golubk_opcii_okt2012-6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86182" y="0"/>
            <a:ext cx="5357818" cy="4143380"/>
          </a:xfrm>
        </p:spPr>
      </p:pic>
      <p:sp>
        <p:nvSpPr>
          <p:cNvPr id="5" name="TextBox 4"/>
          <p:cNvSpPr txBox="1"/>
          <p:nvPr/>
        </p:nvSpPr>
        <p:spPr>
          <a:xfrm>
            <a:off x="214282" y="4643446"/>
            <a:ext cx="8929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/>
              <a:t>Поступовий</a:t>
            </a:r>
            <a:r>
              <a:rPr lang="ru-RU" sz="3200" b="1" dirty="0"/>
              <a:t> </a:t>
            </a:r>
            <a:r>
              <a:rPr lang="ru-RU" sz="3200" b="1" dirty="0" err="1"/>
              <a:t>ріст</a:t>
            </a:r>
            <a:r>
              <a:rPr lang="ru-RU" sz="3200" b="1" dirty="0"/>
              <a:t> </a:t>
            </a:r>
            <a:r>
              <a:rPr lang="ru-RU" sz="3200" b="1" dirty="0" err="1"/>
              <a:t>платоспроможного</a:t>
            </a:r>
            <a:r>
              <a:rPr lang="ru-RU" sz="3200" b="1" dirty="0"/>
              <a:t> </a:t>
            </a:r>
            <a:r>
              <a:rPr lang="ru-RU" sz="3200" b="1" dirty="0" err="1"/>
              <a:t>рівня</a:t>
            </a:r>
            <a:r>
              <a:rPr lang="ru-RU" sz="3200" b="1" dirty="0"/>
              <a:t> </a:t>
            </a:r>
            <a:r>
              <a:rPr lang="ru-RU" sz="3200" b="1" dirty="0" err="1"/>
              <a:t>користувачів</a:t>
            </a:r>
            <a:r>
              <a:rPr lang="ru-RU" sz="3200" b="1" dirty="0"/>
              <a:t> </a:t>
            </a:r>
            <a:r>
              <a:rPr lang="ru-RU" sz="3200" b="1" dirty="0" err="1"/>
              <a:t>поступово</a:t>
            </a:r>
            <a:r>
              <a:rPr lang="ru-RU" sz="3200" b="1" dirty="0"/>
              <a:t> </a:t>
            </a:r>
            <a:r>
              <a:rPr lang="ru-RU" sz="3200" b="1" dirty="0" err="1"/>
              <a:t>веде</a:t>
            </a:r>
            <a:r>
              <a:rPr lang="ru-RU" sz="3200" b="1" dirty="0"/>
              <a:t> до </a:t>
            </a:r>
            <a:r>
              <a:rPr lang="ru-RU" sz="3200" b="1" dirty="0" err="1"/>
              <a:t>кількісного</a:t>
            </a:r>
            <a:r>
              <a:rPr lang="ru-RU" sz="3200" b="1" dirty="0"/>
              <a:t> та </a:t>
            </a:r>
            <a:r>
              <a:rPr lang="ru-RU" sz="3200" b="1" dirty="0" err="1"/>
              <a:t>якісного</a:t>
            </a:r>
            <a:r>
              <a:rPr lang="ru-RU" sz="3200" b="1" dirty="0"/>
              <a:t> </a:t>
            </a:r>
            <a:r>
              <a:rPr lang="ru-RU" sz="3200" b="1" dirty="0" err="1"/>
              <a:t>збільшення</a:t>
            </a:r>
            <a:r>
              <a:rPr lang="ru-RU" sz="3200" b="1" dirty="0"/>
              <a:t> </a:t>
            </a:r>
            <a:r>
              <a:rPr lang="ru-RU" sz="3200" b="1" dirty="0" err="1"/>
              <a:t>послуг</a:t>
            </a:r>
            <a:r>
              <a:rPr lang="ru-RU" sz="3200" b="1" dirty="0"/>
              <a:t> </a:t>
            </a:r>
            <a:r>
              <a:rPr lang="ru-RU" sz="3200" b="1" dirty="0" err="1"/>
              <a:t>телекомунікацій</a:t>
            </a:r>
            <a:r>
              <a:rPr lang="ru-RU" sz="3200" b="1" dirty="0"/>
              <a:t>. </a:t>
            </a:r>
          </a:p>
        </p:txBody>
      </p:sp>
      <p:pic>
        <p:nvPicPr>
          <p:cNvPr id="6" name="Рисунок 5" descr="диаграмма-и-стрелка-вверх-267769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851920" cy="4143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8715404" cy="28575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Сучасним</a:t>
            </a:r>
            <a:r>
              <a:rPr lang="ru-RU" b="1" dirty="0" smtClean="0"/>
              <a:t> </a:t>
            </a:r>
            <a:r>
              <a:rPr lang="ru-RU" b="1" dirty="0" err="1" smtClean="0"/>
              <a:t>споживачам</a:t>
            </a:r>
            <a:r>
              <a:rPr lang="ru-RU" b="1" dirty="0" smtClean="0"/>
              <a:t> </a:t>
            </a:r>
            <a:r>
              <a:rPr lang="ru-RU" b="1" dirty="0" err="1" smtClean="0"/>
              <a:t>телекомунікаційних</a:t>
            </a:r>
            <a:r>
              <a:rPr lang="ru-RU" b="1" dirty="0" smtClean="0"/>
              <a:t> </a:t>
            </a:r>
            <a:r>
              <a:rPr lang="ru-RU" b="1" dirty="0" err="1" smtClean="0"/>
              <a:t>послуг</a:t>
            </a:r>
            <a:r>
              <a:rPr lang="ru-RU" b="1" dirty="0" smtClean="0"/>
              <a:t> </a:t>
            </a:r>
            <a:r>
              <a:rPr lang="ru-RU" b="1" dirty="0" err="1" smtClean="0"/>
              <a:t>вже</a:t>
            </a:r>
            <a:r>
              <a:rPr lang="ru-RU" b="1" dirty="0" smtClean="0"/>
              <a:t> не </a:t>
            </a:r>
            <a:r>
              <a:rPr lang="ru-RU" b="1" dirty="0" err="1" smtClean="0"/>
              <a:t>досить</a:t>
            </a:r>
            <a:r>
              <a:rPr lang="ru-RU" b="1" dirty="0" smtClean="0"/>
              <a:t> </a:t>
            </a:r>
            <a:r>
              <a:rPr lang="ru-RU" b="1" dirty="0" err="1" smtClean="0"/>
              <a:t>базових</a:t>
            </a:r>
            <a:r>
              <a:rPr lang="ru-RU" b="1" dirty="0" smtClean="0"/>
              <a:t> </a:t>
            </a:r>
            <a:r>
              <a:rPr lang="ru-RU" b="1" dirty="0" err="1" smtClean="0"/>
              <a:t>послуг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класичних</a:t>
            </a:r>
            <a:r>
              <a:rPr lang="ru-RU" b="1" dirty="0" smtClean="0"/>
              <a:t> умов </a:t>
            </a:r>
            <a:r>
              <a:rPr lang="ru-RU" b="1" dirty="0" err="1" smtClean="0"/>
              <a:t>їхнього</a:t>
            </a:r>
            <a:r>
              <a:rPr lang="ru-RU" b="1" dirty="0" smtClean="0"/>
              <a:t> </a:t>
            </a:r>
            <a:r>
              <a:rPr lang="ru-RU" b="1" dirty="0" err="1" smtClean="0"/>
              <a:t>надання</a:t>
            </a:r>
            <a:r>
              <a:rPr lang="ru-RU" b="1" dirty="0" smtClean="0"/>
              <a:t>, тому </a:t>
            </a:r>
            <a:r>
              <a:rPr lang="ru-RU" b="1" dirty="0" err="1" smtClean="0"/>
              <a:t>важливим</a:t>
            </a:r>
            <a:r>
              <a:rPr lang="ru-RU" b="1" dirty="0" smtClean="0"/>
              <a:t> </a:t>
            </a:r>
            <a:r>
              <a:rPr lang="ru-RU" b="1" dirty="0" err="1" smtClean="0"/>
              <a:t>завданням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адекватна </a:t>
            </a:r>
            <a:r>
              <a:rPr lang="ru-RU" b="1" dirty="0" err="1" smtClean="0"/>
              <a:t>оцінка</a:t>
            </a:r>
            <a:r>
              <a:rPr lang="ru-RU" b="1" dirty="0" smtClean="0"/>
              <a:t> </a:t>
            </a:r>
            <a:r>
              <a:rPr lang="ru-RU" b="1" dirty="0" err="1" smtClean="0"/>
              <a:t>необхідності</a:t>
            </a:r>
            <a:r>
              <a:rPr lang="ru-RU" b="1" dirty="0" smtClean="0"/>
              <a:t> </a:t>
            </a:r>
            <a:r>
              <a:rPr lang="ru-RU" b="1" dirty="0" err="1" smtClean="0"/>
              <a:t>впровадження</a:t>
            </a:r>
            <a:r>
              <a:rPr lang="ru-RU" b="1" dirty="0" smtClean="0"/>
              <a:t> </a:t>
            </a:r>
            <a:r>
              <a:rPr lang="ru-RU" b="1" dirty="0" err="1" smtClean="0"/>
              <a:t>інтелектуальних</a:t>
            </a:r>
            <a:r>
              <a:rPr lang="ru-RU" b="1" dirty="0" smtClean="0"/>
              <a:t> </a:t>
            </a:r>
            <a:r>
              <a:rPr lang="ru-RU" b="1" dirty="0" err="1" smtClean="0"/>
              <a:t>послуг</a:t>
            </a:r>
            <a:r>
              <a:rPr lang="ru-RU" b="1" dirty="0" smtClean="0"/>
              <a:t> на </a:t>
            </a:r>
            <a:r>
              <a:rPr lang="ru-RU" b="1" dirty="0" err="1" smtClean="0"/>
              <a:t>телекомунікаційний</a:t>
            </a:r>
            <a:r>
              <a:rPr lang="ru-RU" b="1" dirty="0" smtClean="0"/>
              <a:t> </a:t>
            </a:r>
            <a:r>
              <a:rPr lang="ru-RU" b="1" dirty="0" err="1" smtClean="0"/>
              <a:t>мережі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2928934"/>
            <a:ext cx="4824536" cy="3198877"/>
          </a:xfrm>
          <a:prstGeom prst="rect">
            <a:avLst/>
          </a:prstGeom>
        </p:spPr>
      </p:pic>
      <p:pic>
        <p:nvPicPr>
          <p:cNvPr id="5" name="Рисунок 4" descr="Стільниковий-звязок-як-інформаційно-закритий-ринок-телекомунікаці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4214818"/>
            <a:ext cx="4796032" cy="2420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0" y="90872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70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 smtClean="0"/>
              <a:t>A</a:t>
            </a:r>
            <a:r>
              <a:rPr lang="ru-RU" b="1" i="1" dirty="0" err="1" smtClean="0"/>
              <a:t>ктуальність</a:t>
            </a:r>
            <a:r>
              <a:rPr lang="ru-RU" b="1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інтелектуальних</a:t>
            </a:r>
            <a:r>
              <a:rPr lang="ru-RU" dirty="0" smtClean="0"/>
              <a:t> мереж </a:t>
            </a:r>
            <a:r>
              <a:rPr lang="ru-RU" dirty="0" err="1" smtClean="0"/>
              <a:t>обумовлена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−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об’єктивних</a:t>
            </a:r>
            <a:r>
              <a:rPr lang="ru-RU" dirty="0" smtClean="0"/>
              <a:t> </a:t>
            </a:r>
            <a:r>
              <a:rPr lang="ru-RU" dirty="0" err="1" smtClean="0"/>
              <a:t>техніко-технологічних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загальнонаціонального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галузевого</a:t>
            </a:r>
            <a:r>
              <a:rPr lang="ru-RU" dirty="0" smtClean="0"/>
              <a:t> характеру,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обумовили</a:t>
            </a:r>
            <a:r>
              <a:rPr lang="ru-RU" dirty="0" smtClean="0"/>
              <a:t> </a:t>
            </a:r>
            <a:r>
              <a:rPr lang="ru-RU" dirty="0" err="1" smtClean="0"/>
              <a:t>появу</a:t>
            </a:r>
            <a:r>
              <a:rPr lang="ru-RU" dirty="0" smtClean="0"/>
              <a:t> нового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інтелектуальних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зв’язку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− </a:t>
            </a:r>
            <a:r>
              <a:rPr lang="ru-RU" dirty="0" err="1" smtClean="0"/>
              <a:t>відсутністю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недостатнім</a:t>
            </a:r>
            <a:r>
              <a:rPr lang="ru-RU" dirty="0" smtClean="0"/>
              <a:t> </a:t>
            </a:r>
            <a:r>
              <a:rPr lang="ru-RU" dirty="0" err="1" smtClean="0"/>
              <a:t>проробленням</a:t>
            </a:r>
            <a:r>
              <a:rPr lang="ru-RU" dirty="0" smtClean="0"/>
              <a:t> на методичному </a:t>
            </a:r>
            <a:r>
              <a:rPr lang="ru-RU" dirty="0" err="1" smtClean="0"/>
              <a:t>й</a:t>
            </a:r>
            <a:r>
              <a:rPr lang="ru-RU" dirty="0" smtClean="0"/>
              <a:t> практичному </a:t>
            </a:r>
            <a:r>
              <a:rPr lang="ru-RU" dirty="0" err="1" smtClean="0"/>
              <a:t>рівнях</a:t>
            </a:r>
            <a:r>
              <a:rPr lang="ru-RU" dirty="0" smtClean="0"/>
              <a:t> </a:t>
            </a:r>
            <a:r>
              <a:rPr lang="ru-RU" dirty="0" err="1" smtClean="0"/>
              <a:t>організаційно-економічних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, </a:t>
            </a:r>
            <a:r>
              <a:rPr lang="ru-RU" dirty="0" err="1" smtClean="0"/>
              <a:t>пов’язаних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розробкою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мережної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на </a:t>
            </a:r>
            <a:r>
              <a:rPr lang="ru-RU" dirty="0" err="1" smtClean="0"/>
              <a:t>вітчизняному</a:t>
            </a:r>
            <a:r>
              <a:rPr lang="ru-RU" dirty="0" smtClean="0"/>
              <a:t> </a:t>
            </a:r>
            <a:r>
              <a:rPr lang="ru-RU" dirty="0" err="1" smtClean="0"/>
              <a:t>телекомунікаційному</a:t>
            </a:r>
            <a:r>
              <a:rPr lang="ru-RU" dirty="0" smtClean="0"/>
              <a:t> ринку.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7200" b="1" dirty="0" smtClean="0"/>
              <a:t>Дякую за увагу!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271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впровадження інтелектуальних мереж  на телекомунікаційному ринку України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впровадження інтелектуальних мереж  на телекомунікаційному ринку України</dc:title>
  <dc:creator>Irina</dc:creator>
  <cp:lastModifiedBy>310</cp:lastModifiedBy>
  <cp:revision>7</cp:revision>
  <dcterms:created xsi:type="dcterms:W3CDTF">2015-12-23T11:07:22Z</dcterms:created>
  <dcterms:modified xsi:type="dcterms:W3CDTF">2015-12-24T08:25:51Z</dcterms:modified>
</cp:coreProperties>
</file>