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5" r:id="rId2"/>
    <p:sldId id="297" r:id="rId3"/>
    <p:sldId id="266" r:id="rId4"/>
    <p:sldId id="267" r:id="rId5"/>
    <p:sldId id="268" r:id="rId6"/>
    <p:sldId id="257" r:id="rId7"/>
    <p:sldId id="259" r:id="rId8"/>
    <p:sldId id="260" r:id="rId9"/>
    <p:sldId id="261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62" r:id="rId20"/>
    <p:sldId id="263" r:id="rId21"/>
    <p:sldId id="281" r:id="rId22"/>
    <p:sldId id="282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83" r:id="rId31"/>
    <p:sldId id="284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7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ABEC1-E311-476A-AA67-45DDC848239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18586-C5AA-4267-891B-D3C20D817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288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C2E6DF3-49C3-40F3-AE9C-23E2F979BB79}" type="slidenum">
              <a:rPr lang="ru-RU" altLang="uk-UA" sz="1200"/>
              <a:pPr algn="r" eaLnBrk="1" hangingPunct="1"/>
              <a:t>1</a:t>
            </a:fld>
            <a:endParaRPr lang="ru-RU" altLang="uk-UA" sz="1200"/>
          </a:p>
        </p:txBody>
      </p:sp>
      <p:sp>
        <p:nvSpPr>
          <p:cNvPr id="52227" name="Rectangle 1031"/>
          <p:cNvSpPr txBox="1">
            <a:spLocks noGrp="1" noChangeArrowheads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3" tIns="45456" rIns="90913" bIns="45456" anchor="b"/>
          <a:lstStyle>
            <a:lvl1pPr defTabSz="9064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F200BC3-3604-46F9-996D-2CD7C79F73D2}" type="slidenum">
              <a:rPr kumimoji="1"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1</a:t>
            </a:fld>
            <a:endParaRPr kumimoji="1" lang="ru-RU" alt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BB05-19F5-4141-AF20-7AC0F1FD14C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47EE-EA9C-435C-A8E8-3AE41E4BF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64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BB05-19F5-4141-AF20-7AC0F1FD14C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47EE-EA9C-435C-A8E8-3AE41E4BF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BB05-19F5-4141-AF20-7AC0F1FD14C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47EE-EA9C-435C-A8E8-3AE41E4BF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89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35F0A-11F3-4009-BE6B-AC3499C3DB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7452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BB05-19F5-4141-AF20-7AC0F1FD14C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47EE-EA9C-435C-A8E8-3AE41E4BF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4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BB05-19F5-4141-AF20-7AC0F1FD14C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47EE-EA9C-435C-A8E8-3AE41E4BF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8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BB05-19F5-4141-AF20-7AC0F1FD14C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47EE-EA9C-435C-A8E8-3AE41E4BF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8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BB05-19F5-4141-AF20-7AC0F1FD14C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47EE-EA9C-435C-A8E8-3AE41E4BF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BB05-19F5-4141-AF20-7AC0F1FD14C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47EE-EA9C-435C-A8E8-3AE41E4BF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9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BB05-19F5-4141-AF20-7AC0F1FD14C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47EE-EA9C-435C-A8E8-3AE41E4BF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95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BB05-19F5-4141-AF20-7AC0F1FD14C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47EE-EA9C-435C-A8E8-3AE41E4BF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9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BB05-19F5-4141-AF20-7AC0F1FD14C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47EE-EA9C-435C-A8E8-3AE41E4BF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8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0BB05-19F5-4141-AF20-7AC0F1FD14C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A47EE-EA9C-435C-A8E8-3AE41E4BF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"/>
          <p:cNvSpPr>
            <a:spLocks noChangeArrowheads="1"/>
          </p:cNvSpPr>
          <p:nvPr/>
        </p:nvSpPr>
        <p:spPr bwMode="auto">
          <a:xfrm>
            <a:off x="285751" y="188914"/>
            <a:ext cx="8621713" cy="1368425"/>
          </a:xfrm>
          <a:prstGeom prst="rect">
            <a:avLst/>
          </a:prstGeom>
          <a:gradFill rotWithShape="1">
            <a:gsLst>
              <a:gs pos="0">
                <a:srgbClr val="99FF66">
                  <a:alpha val="50998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prstShdw prst="shdw17" dist="17961" dir="13500000">
              <a:srgbClr val="5C993D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uk-UA" altLang="uk-UA"/>
              <a:t>Міністерство освіти і науки України</a:t>
            </a:r>
          </a:p>
          <a:p>
            <a:pPr algn="ctr" eaLnBrk="1" hangingPunct="1"/>
            <a:r>
              <a:rPr lang="uk-UA" altLang="uk-UA"/>
              <a:t>Державний університет телекомунікацій</a:t>
            </a:r>
          </a:p>
          <a:p>
            <a:pPr algn="ctr" eaLnBrk="1" hangingPunct="1"/>
            <a:r>
              <a:rPr lang="uk-UA" altLang="uk-UA" b="1"/>
              <a:t>Дисципліна “ЕКОНОМІКА ПІДПРИЄМСТВА”</a:t>
            </a:r>
          </a:p>
          <a:p>
            <a:pPr algn="ctr" eaLnBrk="1" hangingPunct="1"/>
            <a:endParaRPr lang="ru-RU" altLang="uk-UA" b="1"/>
          </a:p>
        </p:txBody>
      </p:sp>
      <p:sp>
        <p:nvSpPr>
          <p:cNvPr id="2051" name="Rectangle 16"/>
          <p:cNvSpPr>
            <a:spLocks noChangeArrowheads="1"/>
          </p:cNvSpPr>
          <p:nvPr/>
        </p:nvSpPr>
        <p:spPr bwMode="auto">
          <a:xfrm>
            <a:off x="285751" y="5949950"/>
            <a:ext cx="8621713" cy="7191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FF66">
                  <a:alpha val="50998"/>
                </a:srgbClr>
              </a:gs>
            </a:gsLst>
            <a:lin ang="5400000" scaled="1"/>
          </a:gradFill>
          <a:ln>
            <a:noFill/>
          </a:ln>
          <a:effectLst>
            <a:prstShdw prst="shdw17" dist="17961" dir="13500000">
              <a:srgbClr val="5C993D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ru-RU" altLang="uk-UA"/>
          </a:p>
        </p:txBody>
      </p:sp>
      <p:sp>
        <p:nvSpPr>
          <p:cNvPr id="2052" name="WordArt 19"/>
          <p:cNvSpPr>
            <a:spLocks noChangeArrowheads="1" noChangeShapeType="1" noTextEdit="1"/>
          </p:cNvSpPr>
          <p:nvPr/>
        </p:nvSpPr>
        <p:spPr bwMode="auto">
          <a:xfrm>
            <a:off x="683570" y="2133602"/>
            <a:ext cx="7920880" cy="2543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2000" b="1" kern="10" cap="all" dirty="0" smtClean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99FF"/>
                </a:solidFill>
                <a:latin typeface="Arial"/>
                <a:cs typeface="Arial"/>
              </a:rPr>
              <a:t>Доходи </a:t>
            </a:r>
            <a:endParaRPr lang="ru-RU" sz="2000" b="1" kern="10" cap="all" dirty="0">
              <a:ln w="12700">
                <a:solidFill>
                  <a:srgbClr val="333399"/>
                </a:solidFill>
                <a:round/>
                <a:headEnd/>
                <a:tailEnd/>
              </a:ln>
              <a:solidFill>
                <a:srgbClr val="3399FF"/>
              </a:solidFill>
              <a:latin typeface="Arial"/>
              <a:cs typeface="Arial"/>
            </a:endParaRPr>
          </a:p>
          <a:p>
            <a:pPr algn="ctr"/>
            <a:r>
              <a:rPr lang="ru-RU" sz="2000" b="1" kern="10" cap="all" dirty="0" smtClean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99FF"/>
                </a:solidFill>
                <a:latin typeface="Arial"/>
                <a:cs typeface="Arial"/>
              </a:rPr>
              <a:t>підприємства та </a:t>
            </a:r>
          </a:p>
          <a:p>
            <a:pPr algn="ctr"/>
            <a:r>
              <a:rPr lang="ru-RU" sz="2000" b="1" kern="10" cap="all" dirty="0" err="1" smtClean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99FF"/>
                </a:solidFill>
                <a:latin typeface="Arial"/>
                <a:cs typeface="Arial"/>
              </a:rPr>
              <a:t>Джерела</a:t>
            </a:r>
            <a:r>
              <a:rPr lang="ru-RU" sz="2000" b="1" kern="10" cap="all" dirty="0" smtClean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lang="ru-RU" sz="2000" b="1" kern="10" cap="all" dirty="0" err="1" smtClean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99FF"/>
                </a:solidFill>
                <a:latin typeface="Arial"/>
                <a:cs typeface="Arial"/>
              </a:rPr>
              <a:t>їх</a:t>
            </a:r>
            <a:r>
              <a:rPr lang="ru-RU" sz="2000" b="1" kern="10" cap="all" dirty="0" smtClean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lang="ru-RU" sz="2000" b="1" kern="10" cap="all" dirty="0" err="1" smtClean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99FF"/>
                </a:solidFill>
                <a:latin typeface="Arial"/>
                <a:cs typeface="Arial"/>
              </a:rPr>
              <a:t>формування</a:t>
            </a:r>
            <a:endParaRPr lang="ru-RU" sz="2000" b="1" kern="10" cap="all" dirty="0">
              <a:ln w="12700">
                <a:solidFill>
                  <a:srgbClr val="333399"/>
                </a:solidFill>
                <a:round/>
                <a:headEnd/>
                <a:tailEnd/>
              </a:ln>
              <a:solidFill>
                <a:srgbClr val="3399FF"/>
              </a:solidFill>
              <a:latin typeface="Arial"/>
              <a:cs typeface="Arial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492501" y="1628777"/>
            <a:ext cx="19446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uk-UA" altLang="uk-UA" sz="20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ТЕМА</a:t>
            </a:r>
            <a:r>
              <a:rPr lang="en-US" altLang="uk-UA" sz="20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uk-UA" altLang="uk-UA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10:</a:t>
            </a:r>
            <a:endParaRPr lang="ru-RU" altLang="uk-UA" sz="2000" b="1" dirty="0">
              <a:effectLst>
                <a:outerShdw blurRad="38100" dist="38100" dir="2700000" algn="tl">
                  <a:srgbClr val="FFFFFF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4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0147" y="940777"/>
            <a:ext cx="8704384" cy="1767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Прибуток як економічний показник 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визначається як різниця між ціною та собівартістю продукції (роботи, послуги); між обсягом виручки від реалізації та сумою витрат на виробництво і реалізацію продукції.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04446" y="2664069"/>
            <a:ext cx="8473224" cy="3933583"/>
          </a:xfrm>
        </p:spPr>
        <p:txBody>
          <a:bodyPr>
            <a:normAutofit/>
          </a:bodyPr>
          <a:lstStyle/>
          <a:p>
            <a:pPr marL="365760" indent="-256032">
              <a:lnSpc>
                <a:spcPct val="80000"/>
              </a:lnSpc>
              <a:buClr>
                <a:schemeClr val="accent3"/>
              </a:buClr>
              <a:buFont typeface="Georgia"/>
              <a:buChar char="•"/>
              <a:defRPr/>
            </a:pPr>
            <a:r>
              <a:rPr lang="uk-UA" b="1" i="1" dirty="0" smtClean="0"/>
              <a:t>Прибуток як економічна категорія характеризує</a:t>
            </a:r>
            <a:r>
              <a:rPr lang="uk-UA" dirty="0" smtClean="0"/>
              <a:t>:</a:t>
            </a:r>
          </a:p>
          <a:p>
            <a:pPr marL="365760" indent="-256032">
              <a:lnSpc>
                <a:spcPct val="80000"/>
              </a:lnSpc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 кінцевий результат діяльності підприємства, отримання якого є необхідною умовою його розширеного відтворення;</a:t>
            </a:r>
          </a:p>
          <a:p>
            <a:pPr marL="365760" indent="-256032">
              <a:lnSpc>
                <a:spcPct val="80000"/>
              </a:lnSpc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 гармонізацію економічних інтересів держави, підприємства як господарюючого суб’єкта, його працівників і власників, що визначає пропорції в розподілі та споживані прибутку.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60801" y="114183"/>
            <a:ext cx="871686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2. </a:t>
            </a:r>
            <a:r>
              <a:rPr lang="ru-RU" sz="28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Сутність</a:t>
            </a:r>
            <a:r>
              <a:rPr lang="ru-RU" sz="28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та </a:t>
            </a:r>
            <a:r>
              <a:rPr lang="ru-RU" sz="28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функції</a:t>
            </a:r>
            <a:r>
              <a:rPr lang="ru-RU" sz="28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прибутку</a:t>
            </a:r>
            <a:r>
              <a:rPr lang="ru-RU" sz="28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підприємства</a:t>
            </a:r>
            <a:endParaRPr lang="ru-RU" sz="2800" b="1" i="1" cap="none" spc="0" dirty="0">
              <a:ln w="9525">
                <a:solidFill>
                  <a:schemeClr val="bg1"/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2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92" y="476250"/>
            <a:ext cx="8493370" cy="1873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3200" dirty="0">
                <a:latin typeface="+mn-lt"/>
                <a:ea typeface="+mn-ea"/>
                <a:cs typeface="+mn-cs"/>
              </a:rPr>
              <a:t>Значення </a:t>
            </a:r>
            <a:r>
              <a:rPr lang="uk-UA" sz="3200" b="1" i="1" dirty="0">
                <a:latin typeface="+mn-lt"/>
                <a:ea typeface="+mn-ea"/>
                <a:cs typeface="+mn-cs"/>
              </a:rPr>
              <a:t>прибутку </a:t>
            </a:r>
            <a:r>
              <a:rPr lang="uk-UA" sz="3200" dirty="0">
                <a:latin typeface="+mn-lt"/>
                <a:ea typeface="+mn-ea"/>
                <a:cs typeface="+mn-cs"/>
              </a:rPr>
              <a:t>проявляється через виконання ним таких </a:t>
            </a:r>
            <a:r>
              <a:rPr lang="uk-UA" sz="3200" b="1" i="1" dirty="0">
                <a:latin typeface="+mn-lt"/>
                <a:ea typeface="+mn-ea"/>
                <a:cs typeface="+mn-cs"/>
              </a:rPr>
              <a:t>функцій</a:t>
            </a:r>
            <a:r>
              <a:rPr lang="uk-UA" sz="3200" dirty="0">
                <a:latin typeface="+mn-lt"/>
                <a:ea typeface="+mn-ea"/>
                <a:cs typeface="+mn-cs"/>
              </a:rPr>
              <a:t>: оціночної, розподільчої, стимулюючої.</a:t>
            </a:r>
            <a:r>
              <a:rPr lang="ru-RU" sz="3200" dirty="0">
                <a:latin typeface="+mn-lt"/>
                <a:ea typeface="+mn-ea"/>
                <a:cs typeface="+mn-cs"/>
              </a:rPr>
              <a:t/>
            </a:r>
            <a:br>
              <a:rPr lang="ru-RU" sz="3200" dirty="0">
                <a:latin typeface="+mn-lt"/>
                <a:ea typeface="+mn-ea"/>
                <a:cs typeface="+mn-cs"/>
              </a:rPr>
            </a:br>
            <a:endParaRPr lang="ru-RU" sz="32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351692" y="2492375"/>
            <a:ext cx="8493370" cy="403225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uk-UA" altLang="en-US" sz="3200" dirty="0"/>
              <a:t>Реалізація  прибутком</a:t>
            </a:r>
            <a:r>
              <a:rPr lang="uk-UA" altLang="en-US" sz="3200" b="1" i="1" dirty="0"/>
              <a:t> оціночної функції  </a:t>
            </a:r>
            <a:r>
              <a:rPr lang="uk-UA" altLang="en-US" sz="3200" dirty="0"/>
              <a:t>відбувається засобом його</a:t>
            </a:r>
            <a:r>
              <a:rPr lang="uk-UA" altLang="en-US" sz="3200" b="1" i="1" dirty="0"/>
              <a:t> </a:t>
            </a:r>
            <a:r>
              <a:rPr lang="uk-UA" altLang="en-US" sz="3200" dirty="0"/>
              <a:t>використання як оціночного показника, що характеризує ефект господарської діяльності підприємства чи окремої її складової. Така оцінка здійснюється в межах ретроспективного, звітного та перспективного періодів. </a:t>
            </a:r>
            <a:endParaRPr lang="ru-RU" altLang="en-US" sz="3200" dirty="0"/>
          </a:p>
          <a:p>
            <a:pPr eaLnBrk="1" hangingPunct="1"/>
            <a:endParaRPr lang="ru-RU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81222647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uk-UA" sz="3600" b="1" i="1" dirty="0">
                <a:latin typeface="+mn-lt"/>
                <a:ea typeface="+mn-ea"/>
                <a:cs typeface="+mn-cs"/>
              </a:rPr>
              <a:t>Розподільча</a:t>
            </a:r>
            <a:r>
              <a:rPr lang="uk-UA" sz="3600" dirty="0">
                <a:latin typeface="+mn-lt"/>
                <a:ea typeface="+mn-ea"/>
                <a:cs typeface="+mn-cs"/>
              </a:rPr>
              <a:t> функція прибутку </a:t>
            </a:r>
            <a:endParaRPr lang="ru-RU" sz="3600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uk-UA" altLang="en-US" sz="3200" dirty="0"/>
              <a:t>передбачає його використання  як інструмента розподілу чистого доходу суспільства на частини:</a:t>
            </a:r>
            <a:endParaRPr lang="en-US" altLang="en-US" sz="3200" dirty="0"/>
          </a:p>
          <a:p>
            <a:pPr eaLnBrk="1" hangingPunct="1"/>
            <a:r>
              <a:rPr lang="uk-UA" altLang="en-US" sz="3200" dirty="0"/>
              <a:t> 1) що акумулюється в бюджетах різних рівнів; </a:t>
            </a:r>
            <a:endParaRPr lang="en-US" altLang="en-US" sz="3200" dirty="0"/>
          </a:p>
          <a:p>
            <a:pPr eaLnBrk="1" hangingPunct="1"/>
            <a:r>
              <a:rPr lang="uk-UA" altLang="en-US" sz="3200" dirty="0"/>
              <a:t>2) що залишається в розпорядженні підприємства.</a:t>
            </a:r>
            <a:endParaRPr lang="ru-RU" altLang="en-US" sz="3200" dirty="0"/>
          </a:p>
          <a:p>
            <a:pPr eaLnBrk="1" hangingPunct="1"/>
            <a:endParaRPr lang="ru-RU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24299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25204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3200" dirty="0">
                <a:latin typeface="+mn-lt"/>
                <a:ea typeface="+mn-ea"/>
                <a:cs typeface="+mn-cs"/>
              </a:rPr>
              <a:t>Виконання прибутком</a:t>
            </a:r>
            <a:r>
              <a:rPr lang="uk-UA" sz="3200" b="1" i="1" dirty="0">
                <a:latin typeface="+mn-lt"/>
                <a:ea typeface="+mn-ea"/>
                <a:cs typeface="+mn-cs"/>
              </a:rPr>
              <a:t> стимулюючої функції </a:t>
            </a:r>
            <a:endParaRPr lang="ru-RU" sz="3200" dirty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8216412" cy="4351338"/>
          </a:xfrm>
        </p:spPr>
        <p:txBody>
          <a:bodyPr>
            <a:normAutofit/>
          </a:bodyPr>
          <a:lstStyle/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3600" dirty="0"/>
              <a:t>ґрунтується на  використанні прибутку як джерела формування різноманітних фондів: фонду виробничого розвитку(капіталізована частина прибутку) , </a:t>
            </a:r>
            <a:endParaRPr lang="en-US" sz="3600" dirty="0"/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3600" dirty="0"/>
              <a:t>фонду матеріального заохочення працівників, фонду виплати дивідендів тощо.</a:t>
            </a:r>
            <a:endParaRPr lang="ru-RU" sz="3600" dirty="0"/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51507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4"/>
          <p:cNvSpPr>
            <a:spLocks noChangeArrowheads="1"/>
          </p:cNvSpPr>
          <p:nvPr/>
        </p:nvSpPr>
        <p:spPr bwMode="auto">
          <a:xfrm>
            <a:off x="1143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7411" name="Group 1"/>
          <p:cNvGrpSpPr>
            <a:grpSpLocks noChangeAspect="1"/>
          </p:cNvGrpSpPr>
          <p:nvPr/>
        </p:nvGrpSpPr>
        <p:grpSpPr bwMode="auto">
          <a:xfrm>
            <a:off x="175846" y="214315"/>
            <a:ext cx="8748346" cy="6552712"/>
            <a:chOff x="954" y="2018"/>
            <a:chExt cx="6764" cy="6493"/>
          </a:xfrm>
        </p:grpSpPr>
        <p:sp>
          <p:nvSpPr>
            <p:cNvPr id="17412" name="AutoShape 43"/>
            <p:cNvSpPr>
              <a:spLocks noChangeAspect="1" noChangeArrowheads="1" noTextEdit="1"/>
            </p:cNvSpPr>
            <p:nvPr/>
          </p:nvSpPr>
          <p:spPr bwMode="auto">
            <a:xfrm>
              <a:off x="954" y="2018"/>
              <a:ext cx="6764" cy="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3" name="AutoShape 42"/>
            <p:cNvSpPr>
              <a:spLocks noChangeArrowheads="1"/>
            </p:cNvSpPr>
            <p:nvPr/>
          </p:nvSpPr>
          <p:spPr bwMode="auto">
            <a:xfrm>
              <a:off x="4886" y="2355"/>
              <a:ext cx="694" cy="154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6000" tIns="10800" rIns="360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uk-UA" altLang="en-US" sz="1600" b="1">
                  <a:cs typeface="Times New Roman" panose="02020603050405020304" pitchFamily="18" charset="0"/>
                </a:rPr>
                <a:t>За видами діяльності</a:t>
              </a:r>
              <a:endParaRPr lang="uk-UA" altLang="en-US" sz="1600"/>
            </a:p>
          </p:txBody>
        </p:sp>
        <p:sp>
          <p:nvSpPr>
            <p:cNvPr id="17414" name="AutoShape 41"/>
            <p:cNvSpPr>
              <a:spLocks noChangeArrowheads="1"/>
            </p:cNvSpPr>
            <p:nvPr/>
          </p:nvSpPr>
          <p:spPr bwMode="auto">
            <a:xfrm>
              <a:off x="4886" y="4360"/>
              <a:ext cx="742" cy="130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6000" tIns="10800" rIns="360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uk-UA" altLang="en-US" sz="2000" b="1">
                  <a:cs typeface="Times New Roman" panose="02020603050405020304" pitchFamily="18" charset="0"/>
                </a:rPr>
                <a:t>За розмірами</a:t>
              </a:r>
              <a:endParaRPr lang="uk-UA" altLang="en-US" sz="2000"/>
            </a:p>
          </p:txBody>
        </p:sp>
        <p:sp>
          <p:nvSpPr>
            <p:cNvPr id="17415" name="AutoShape 40"/>
            <p:cNvSpPr>
              <a:spLocks noChangeArrowheads="1"/>
            </p:cNvSpPr>
            <p:nvPr/>
          </p:nvSpPr>
          <p:spPr bwMode="auto">
            <a:xfrm>
              <a:off x="4886" y="6398"/>
              <a:ext cx="742" cy="154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6000" tIns="10800" rIns="360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uk-UA" altLang="en-US" sz="1600" b="1">
                  <a:cs typeface="Times New Roman" panose="02020603050405020304" pitchFamily="18" charset="0"/>
                </a:rPr>
                <a:t>За порядком визначення</a:t>
              </a:r>
              <a:endParaRPr lang="uk-UA" altLang="en-US" sz="1600"/>
            </a:p>
          </p:txBody>
        </p:sp>
        <p:sp>
          <p:nvSpPr>
            <p:cNvPr id="67623" name="AutoShape 39"/>
            <p:cNvSpPr>
              <a:spLocks noChangeArrowheads="1"/>
            </p:cNvSpPr>
            <p:nvPr/>
          </p:nvSpPr>
          <p:spPr bwMode="auto">
            <a:xfrm>
              <a:off x="5814" y="2782"/>
              <a:ext cx="1904" cy="45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18000" tIns="34290" rIns="18000" bIns="34290"/>
            <a:lstStyle/>
            <a:p>
              <a:pPr algn="ctr">
                <a:defRPr/>
              </a:pPr>
              <a:r>
                <a:rPr lang="uk-UA" sz="2000">
                  <a:latin typeface="Arial" charset="0"/>
                  <a:cs typeface="Times New Roman" pitchFamily="18" charset="0"/>
                </a:rPr>
                <a:t>Від інвестиційної</a:t>
              </a:r>
              <a:endParaRPr lang="uk-UA" sz="2000">
                <a:latin typeface="Arial" charset="0"/>
              </a:endParaRPr>
            </a:p>
          </p:txBody>
        </p:sp>
        <p:sp>
          <p:nvSpPr>
            <p:cNvPr id="67622" name="AutoShape 38"/>
            <p:cNvSpPr>
              <a:spLocks noChangeArrowheads="1"/>
            </p:cNvSpPr>
            <p:nvPr/>
          </p:nvSpPr>
          <p:spPr bwMode="auto">
            <a:xfrm>
              <a:off x="5814" y="4072"/>
              <a:ext cx="1904" cy="45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6000" tIns="34290" rIns="36000" bIns="34290"/>
            <a:lstStyle/>
            <a:p>
              <a:pPr algn="ctr">
                <a:defRPr/>
              </a:pPr>
              <a:r>
                <a:rPr lang="uk-UA" sz="2000">
                  <a:latin typeface="Arial" charset="0"/>
                  <a:cs typeface="Times New Roman" pitchFamily="18" charset="0"/>
                </a:rPr>
                <a:t>Можливий</a:t>
              </a:r>
              <a:endParaRPr lang="uk-UA" sz="2000">
                <a:latin typeface="Arial" charset="0"/>
              </a:endParaRPr>
            </a:p>
          </p:txBody>
        </p:sp>
        <p:sp>
          <p:nvSpPr>
            <p:cNvPr id="17418" name="AutoShape 37"/>
            <p:cNvSpPr>
              <a:spLocks/>
            </p:cNvSpPr>
            <p:nvPr/>
          </p:nvSpPr>
          <p:spPr bwMode="auto">
            <a:xfrm flipV="1">
              <a:off x="5634" y="6578"/>
              <a:ext cx="136" cy="342"/>
            </a:xfrm>
            <a:prstGeom prst="leftBrace">
              <a:avLst>
                <a:gd name="adj1" fmla="val 75000"/>
                <a:gd name="adj2" fmla="val 47991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10800" rIns="360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620" name="AutoShape 36"/>
            <p:cNvSpPr>
              <a:spLocks noChangeArrowheads="1"/>
            </p:cNvSpPr>
            <p:nvPr/>
          </p:nvSpPr>
          <p:spPr bwMode="auto">
            <a:xfrm>
              <a:off x="5793" y="3358"/>
              <a:ext cx="1925" cy="5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6000" tIns="34290" rIns="36000" bIns="34290"/>
            <a:lstStyle/>
            <a:p>
              <a:pPr algn="ctr">
                <a:defRPr/>
              </a:pPr>
              <a:r>
                <a:rPr lang="uk-UA" sz="2000">
                  <a:latin typeface="Arial" charset="0"/>
                  <a:cs typeface="Times New Roman" pitchFamily="18" charset="0"/>
                </a:rPr>
                <a:t>Від іншої</a:t>
              </a:r>
              <a:endParaRPr lang="uk-UA" sz="2000">
                <a:latin typeface="Arial" charset="0"/>
              </a:endParaRPr>
            </a:p>
          </p:txBody>
        </p:sp>
        <p:sp>
          <p:nvSpPr>
            <p:cNvPr id="67619" name="AutoShape 35"/>
            <p:cNvSpPr>
              <a:spLocks noChangeArrowheads="1"/>
            </p:cNvSpPr>
            <p:nvPr/>
          </p:nvSpPr>
          <p:spPr bwMode="auto">
            <a:xfrm>
              <a:off x="5814" y="2210"/>
              <a:ext cx="1904" cy="45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6000" tIns="34290" rIns="36000" bIns="34290"/>
            <a:lstStyle/>
            <a:p>
              <a:pPr algn="ctr">
                <a:defRPr/>
              </a:pPr>
              <a:r>
                <a:rPr lang="uk-UA" sz="2000">
                  <a:latin typeface="Arial" charset="0"/>
                  <a:cs typeface="Times New Roman" pitchFamily="18" charset="0"/>
                </a:rPr>
                <a:t>Від операційної</a:t>
              </a:r>
              <a:endParaRPr lang="uk-UA" sz="2000">
                <a:latin typeface="Arial" charset="0"/>
              </a:endParaRPr>
            </a:p>
          </p:txBody>
        </p:sp>
        <p:sp>
          <p:nvSpPr>
            <p:cNvPr id="67618" name="AutoShape 34"/>
            <p:cNvSpPr>
              <a:spLocks noChangeArrowheads="1"/>
            </p:cNvSpPr>
            <p:nvPr/>
          </p:nvSpPr>
          <p:spPr bwMode="auto">
            <a:xfrm>
              <a:off x="5814" y="4647"/>
              <a:ext cx="1904" cy="45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6000" tIns="34290" rIns="36000" bIns="34290"/>
            <a:lstStyle/>
            <a:p>
              <a:pPr algn="ctr">
                <a:defRPr/>
              </a:pPr>
              <a:r>
                <a:rPr lang="uk-UA" sz="2000">
                  <a:latin typeface="Arial" charset="0"/>
                  <a:cs typeface="Times New Roman" pitchFamily="18" charset="0"/>
                </a:rPr>
                <a:t>Необхідний</a:t>
              </a:r>
              <a:endParaRPr lang="uk-UA" sz="2000">
                <a:latin typeface="Arial" charset="0"/>
              </a:endParaRPr>
            </a:p>
          </p:txBody>
        </p:sp>
        <p:sp>
          <p:nvSpPr>
            <p:cNvPr id="67617" name="AutoShape 33"/>
            <p:cNvSpPr>
              <a:spLocks noChangeArrowheads="1"/>
            </p:cNvSpPr>
            <p:nvPr/>
          </p:nvSpPr>
          <p:spPr bwMode="auto">
            <a:xfrm>
              <a:off x="5814" y="5221"/>
              <a:ext cx="1904" cy="45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6000" tIns="34290" rIns="36000" bIns="34290"/>
            <a:lstStyle/>
            <a:p>
              <a:pPr algn="ctr">
                <a:defRPr/>
              </a:pPr>
              <a:r>
                <a:rPr lang="uk-UA" sz="2000">
                  <a:latin typeface="Arial" charset="0"/>
                  <a:cs typeface="Times New Roman" pitchFamily="18" charset="0"/>
                </a:rPr>
                <a:t>Мінімальний</a:t>
              </a:r>
              <a:endParaRPr lang="uk-UA" sz="2000">
                <a:latin typeface="Arial" charset="0"/>
              </a:endParaRPr>
            </a:p>
          </p:txBody>
        </p:sp>
        <p:sp>
          <p:nvSpPr>
            <p:cNvPr id="67616" name="AutoShape 32"/>
            <p:cNvSpPr>
              <a:spLocks noChangeArrowheads="1"/>
            </p:cNvSpPr>
            <p:nvPr/>
          </p:nvSpPr>
          <p:spPr bwMode="auto">
            <a:xfrm>
              <a:off x="5814" y="5793"/>
              <a:ext cx="1904" cy="45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6000" tIns="34290" rIns="36000" bIns="34290"/>
            <a:lstStyle/>
            <a:p>
              <a:pPr algn="ctr">
                <a:defRPr/>
              </a:pPr>
              <a:r>
                <a:rPr lang="uk-UA" sz="2000">
                  <a:latin typeface="Arial" charset="0"/>
                  <a:cs typeface="Times New Roman" pitchFamily="18" charset="0"/>
                </a:rPr>
                <a:t>Максимальний</a:t>
              </a:r>
              <a:endParaRPr lang="uk-UA" sz="2000">
                <a:latin typeface="Arial" charset="0"/>
              </a:endParaRPr>
            </a:p>
          </p:txBody>
        </p:sp>
        <p:sp>
          <p:nvSpPr>
            <p:cNvPr id="17424" name="AutoShape 31"/>
            <p:cNvSpPr>
              <a:spLocks/>
            </p:cNvSpPr>
            <p:nvPr/>
          </p:nvSpPr>
          <p:spPr bwMode="auto">
            <a:xfrm>
              <a:off x="5634" y="2356"/>
              <a:ext cx="135" cy="342"/>
            </a:xfrm>
            <a:prstGeom prst="leftBrace">
              <a:avLst>
                <a:gd name="adj1" fmla="val 79568"/>
                <a:gd name="adj2" fmla="val 47991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10800" rIns="360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614" name="AutoShape 30"/>
            <p:cNvSpPr>
              <a:spLocks noChangeArrowheads="1"/>
            </p:cNvSpPr>
            <p:nvPr/>
          </p:nvSpPr>
          <p:spPr bwMode="auto">
            <a:xfrm>
              <a:off x="5814" y="6367"/>
              <a:ext cx="1904" cy="45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6000" tIns="34290" rIns="36000" bIns="34290"/>
            <a:lstStyle/>
            <a:p>
              <a:pPr algn="ctr">
                <a:defRPr/>
              </a:pPr>
              <a:r>
                <a:rPr lang="uk-UA" sz="2000">
                  <a:latin typeface="Arial" charset="0"/>
                  <a:cs typeface="Times New Roman" pitchFamily="18" charset="0"/>
                </a:rPr>
                <a:t>Економічний</a:t>
              </a:r>
              <a:endParaRPr lang="uk-UA" sz="2000">
                <a:latin typeface="Arial" charset="0"/>
              </a:endParaRPr>
            </a:p>
          </p:txBody>
        </p:sp>
        <p:sp>
          <p:nvSpPr>
            <p:cNvPr id="67613" name="AutoShape 29"/>
            <p:cNvSpPr>
              <a:spLocks noChangeArrowheads="1"/>
            </p:cNvSpPr>
            <p:nvPr/>
          </p:nvSpPr>
          <p:spPr bwMode="auto">
            <a:xfrm>
              <a:off x="5814" y="7513"/>
              <a:ext cx="1901" cy="45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6000" tIns="34290" rIns="36000" bIns="34290"/>
            <a:lstStyle/>
            <a:p>
              <a:pPr algn="ctr">
                <a:defRPr/>
              </a:pPr>
              <a:r>
                <a:rPr lang="uk-UA" sz="2000">
                  <a:latin typeface="Arial" charset="0"/>
                  <a:cs typeface="Times New Roman" pitchFamily="18" charset="0"/>
                </a:rPr>
                <a:t>Податковий</a:t>
              </a:r>
              <a:endParaRPr lang="uk-UA" sz="2000">
                <a:latin typeface="Arial" charset="0"/>
              </a:endParaRPr>
            </a:p>
          </p:txBody>
        </p:sp>
        <p:sp>
          <p:nvSpPr>
            <p:cNvPr id="17427" name="AutoShape 28"/>
            <p:cNvSpPr>
              <a:spLocks/>
            </p:cNvSpPr>
            <p:nvPr/>
          </p:nvSpPr>
          <p:spPr bwMode="auto">
            <a:xfrm flipV="1">
              <a:off x="5634" y="4298"/>
              <a:ext cx="136" cy="342"/>
            </a:xfrm>
            <a:prstGeom prst="leftBrace">
              <a:avLst>
                <a:gd name="adj1" fmla="val 109252"/>
                <a:gd name="adj2" fmla="val 47991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10800" rIns="360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8" name="AutoShape 27"/>
            <p:cNvSpPr>
              <a:spLocks noChangeArrowheads="1"/>
            </p:cNvSpPr>
            <p:nvPr/>
          </p:nvSpPr>
          <p:spPr bwMode="auto">
            <a:xfrm>
              <a:off x="3099" y="2067"/>
              <a:ext cx="965" cy="132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2400" tIns="10800" rIns="324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uk-UA" altLang="en-US" sz="1600" b="1">
                  <a:cs typeface="Times New Roman" panose="02020603050405020304" pitchFamily="18" charset="0"/>
                </a:rPr>
                <a:t>За </a:t>
              </a:r>
              <a:endParaRPr lang="ru-RU" altLang="en-US" sz="1600"/>
            </a:p>
            <a:p>
              <a:pPr algn="ctr"/>
              <a:r>
                <a:rPr lang="uk-UA" altLang="en-US" sz="1600" b="1">
                  <a:cs typeface="Times New Roman" panose="02020603050405020304" pitchFamily="18" charset="0"/>
                </a:rPr>
                <a:t>обсягами виробництва</a:t>
              </a:r>
              <a:endParaRPr lang="uk-UA" altLang="en-US" sz="1600"/>
            </a:p>
          </p:txBody>
        </p:sp>
        <p:sp>
          <p:nvSpPr>
            <p:cNvPr id="67610" name="AutoShape 26"/>
            <p:cNvSpPr>
              <a:spLocks noChangeArrowheads="1"/>
            </p:cNvSpPr>
            <p:nvPr/>
          </p:nvSpPr>
          <p:spPr bwMode="auto">
            <a:xfrm>
              <a:off x="1172" y="2053"/>
              <a:ext cx="1668" cy="45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35921" dir="8100000" algn="ctr" rotWithShape="0">
                <a:srgbClr val="808080"/>
              </a:outerShdw>
            </a:effectLst>
          </p:spPr>
          <p:txBody>
            <a:bodyPr lIns="32400" tIns="34290" rIns="32400" bIns="34290"/>
            <a:lstStyle/>
            <a:p>
              <a:pPr algn="ctr">
                <a:defRPr/>
              </a:pPr>
              <a:r>
                <a:rPr lang="uk-UA">
                  <a:latin typeface="Arial" charset="0"/>
                  <a:cs typeface="Times New Roman" pitchFamily="18" charset="0"/>
                </a:rPr>
                <a:t>Загальний</a:t>
              </a:r>
              <a:endParaRPr lang="uk-UA">
                <a:latin typeface="Arial" charset="0"/>
              </a:endParaRPr>
            </a:p>
          </p:txBody>
        </p:sp>
        <p:sp>
          <p:nvSpPr>
            <p:cNvPr id="67609" name="AutoShape 25"/>
            <p:cNvSpPr>
              <a:spLocks noChangeArrowheads="1"/>
            </p:cNvSpPr>
            <p:nvPr/>
          </p:nvSpPr>
          <p:spPr bwMode="auto">
            <a:xfrm>
              <a:off x="1172" y="2627"/>
              <a:ext cx="1668" cy="4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35921" dir="8100000" algn="ctr" rotWithShape="0">
                <a:srgbClr val="808080"/>
              </a:outerShdw>
            </a:effectLst>
          </p:spPr>
          <p:txBody>
            <a:bodyPr lIns="32400" tIns="34290" rIns="32400" bIns="34290"/>
            <a:lstStyle/>
            <a:p>
              <a:pPr algn="ctr">
                <a:defRPr/>
              </a:pPr>
              <a:r>
                <a:rPr lang="uk-UA">
                  <a:latin typeface="Arial" charset="0"/>
                  <a:cs typeface="Times New Roman" pitchFamily="18" charset="0"/>
                </a:rPr>
                <a:t>Середній</a:t>
              </a:r>
              <a:endParaRPr lang="uk-UA">
                <a:latin typeface="Arial" charset="0"/>
              </a:endParaRPr>
            </a:p>
          </p:txBody>
        </p:sp>
        <p:sp>
          <p:nvSpPr>
            <p:cNvPr id="67608" name="AutoShape 24"/>
            <p:cNvSpPr>
              <a:spLocks noChangeArrowheads="1"/>
            </p:cNvSpPr>
            <p:nvPr/>
          </p:nvSpPr>
          <p:spPr bwMode="auto">
            <a:xfrm>
              <a:off x="1161" y="3199"/>
              <a:ext cx="1695" cy="45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35921" dir="8100000" algn="ctr" rotWithShape="0">
                <a:srgbClr val="808080"/>
              </a:outerShdw>
            </a:effectLst>
          </p:spPr>
          <p:txBody>
            <a:bodyPr lIns="10800" tIns="34290" rIns="10800" bIns="34290"/>
            <a:lstStyle/>
            <a:p>
              <a:pPr algn="ctr">
                <a:defRPr/>
              </a:pPr>
              <a:r>
                <a:rPr lang="uk-UA">
                  <a:latin typeface="Arial" charset="0"/>
                  <a:cs typeface="Times New Roman" pitchFamily="18" charset="0"/>
                </a:rPr>
                <a:t>Маржинальний</a:t>
              </a:r>
              <a:endParaRPr lang="uk-UA">
                <a:latin typeface="Arial" charset="0"/>
              </a:endParaRPr>
            </a:p>
          </p:txBody>
        </p:sp>
        <p:sp>
          <p:nvSpPr>
            <p:cNvPr id="17432" name="AutoShape 23"/>
            <p:cNvSpPr>
              <a:spLocks/>
            </p:cNvSpPr>
            <p:nvPr/>
          </p:nvSpPr>
          <p:spPr bwMode="auto">
            <a:xfrm rot="10800000">
              <a:off x="2934" y="2208"/>
              <a:ext cx="136" cy="1246"/>
            </a:xfrm>
            <a:prstGeom prst="leftBrace">
              <a:avLst>
                <a:gd name="adj1" fmla="val 76348"/>
                <a:gd name="adj2" fmla="val 47991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3" name="AutoShape 22"/>
            <p:cNvSpPr>
              <a:spLocks noChangeArrowheads="1"/>
            </p:cNvSpPr>
            <p:nvPr/>
          </p:nvSpPr>
          <p:spPr bwMode="auto">
            <a:xfrm>
              <a:off x="3099" y="3788"/>
              <a:ext cx="965" cy="108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2400" tIns="10800" rIns="324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uk-UA" altLang="en-US" sz="1600" b="1">
                  <a:cs typeface="Times New Roman" panose="02020603050405020304" pitchFamily="18" charset="0"/>
                </a:rPr>
                <a:t>За методикою оцінки</a:t>
              </a:r>
              <a:endParaRPr lang="uk-UA" altLang="en-US" sz="1600"/>
            </a:p>
          </p:txBody>
        </p:sp>
        <p:sp>
          <p:nvSpPr>
            <p:cNvPr id="67605" name="AutoShape 21"/>
            <p:cNvSpPr>
              <a:spLocks noChangeArrowheads="1"/>
            </p:cNvSpPr>
            <p:nvPr/>
          </p:nvSpPr>
          <p:spPr bwMode="auto">
            <a:xfrm>
              <a:off x="1172" y="3917"/>
              <a:ext cx="1668" cy="4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35921" dir="8100000" algn="ctr" rotWithShape="0">
                <a:srgbClr val="808080"/>
              </a:outerShdw>
            </a:effectLst>
          </p:spPr>
          <p:txBody>
            <a:bodyPr lIns="32400" tIns="34290" rIns="32400" bIns="34290"/>
            <a:lstStyle/>
            <a:p>
              <a:pPr algn="ctr">
                <a:defRPr/>
              </a:pPr>
              <a:r>
                <a:rPr lang="uk-UA" sz="2000">
                  <a:latin typeface="Arial" charset="0"/>
                  <a:cs typeface="Times New Roman" pitchFamily="18" charset="0"/>
                </a:rPr>
                <a:t>Реальний</a:t>
              </a:r>
              <a:endParaRPr lang="uk-UA" sz="2000">
                <a:latin typeface="Arial" charset="0"/>
              </a:endParaRPr>
            </a:p>
          </p:txBody>
        </p:sp>
        <p:sp>
          <p:nvSpPr>
            <p:cNvPr id="67604" name="AutoShape 20"/>
            <p:cNvSpPr>
              <a:spLocks noChangeArrowheads="1"/>
            </p:cNvSpPr>
            <p:nvPr/>
          </p:nvSpPr>
          <p:spPr bwMode="auto">
            <a:xfrm>
              <a:off x="1119" y="5840"/>
              <a:ext cx="1721" cy="7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35921" dir="8100000" algn="ctr" rotWithShape="0">
                <a:srgbClr val="808080"/>
              </a:outerShdw>
            </a:effectLst>
          </p:spPr>
          <p:txBody>
            <a:bodyPr lIns="0" tIns="34290" rIns="0" bIns="34290"/>
            <a:lstStyle/>
            <a:p>
              <a:pPr algn="ctr">
                <a:defRPr/>
              </a:pPr>
              <a:r>
                <a:rPr lang="uk-UA" sz="2000">
                  <a:latin typeface="Arial" charset="0"/>
                  <a:cs typeface="Times New Roman" pitchFamily="18" charset="0"/>
                </a:rPr>
                <a:t>Майбутнього періоду</a:t>
              </a:r>
              <a:endParaRPr lang="uk-UA" sz="2000">
                <a:latin typeface="Arial" charset="0"/>
              </a:endParaRPr>
            </a:p>
          </p:txBody>
        </p:sp>
        <p:sp>
          <p:nvSpPr>
            <p:cNvPr id="17436" name="AutoShape 19"/>
            <p:cNvSpPr>
              <a:spLocks/>
            </p:cNvSpPr>
            <p:nvPr/>
          </p:nvSpPr>
          <p:spPr bwMode="auto">
            <a:xfrm rot="10800000">
              <a:off x="2934" y="4046"/>
              <a:ext cx="136" cy="760"/>
            </a:xfrm>
            <a:prstGeom prst="leftBrace">
              <a:avLst>
                <a:gd name="adj1" fmla="val 46569"/>
                <a:gd name="adj2" fmla="val 47991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7" name="AutoShape 18"/>
            <p:cNvSpPr>
              <a:spLocks noChangeArrowheads="1"/>
            </p:cNvSpPr>
            <p:nvPr/>
          </p:nvSpPr>
          <p:spPr bwMode="auto">
            <a:xfrm>
              <a:off x="3099" y="5289"/>
              <a:ext cx="965" cy="132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2400" tIns="10800" rIns="324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uk-UA" altLang="en-US" sz="1600" b="1">
                  <a:cs typeface="Times New Roman" panose="02020603050405020304" pitchFamily="18" charset="0"/>
                </a:rPr>
                <a:t>За </a:t>
              </a:r>
              <a:endParaRPr lang="ru-RU" altLang="en-US" sz="1600"/>
            </a:p>
            <a:p>
              <a:pPr algn="ctr"/>
              <a:r>
                <a:rPr lang="uk-UA" altLang="en-US" sz="1600" b="1">
                  <a:cs typeface="Times New Roman" panose="02020603050405020304" pitchFamily="18" charset="0"/>
                </a:rPr>
                <a:t>періодом визнання</a:t>
              </a:r>
              <a:endParaRPr lang="uk-UA" altLang="en-US" sz="1600"/>
            </a:p>
          </p:txBody>
        </p:sp>
        <p:sp>
          <p:nvSpPr>
            <p:cNvPr id="67601" name="AutoShape 17"/>
            <p:cNvSpPr>
              <a:spLocks noChangeArrowheads="1"/>
            </p:cNvSpPr>
            <p:nvPr/>
          </p:nvSpPr>
          <p:spPr bwMode="auto">
            <a:xfrm>
              <a:off x="1159" y="5227"/>
              <a:ext cx="1695" cy="45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35921" dir="8100000" algn="ctr" rotWithShape="0">
                <a:srgbClr val="808080"/>
              </a:outerShdw>
            </a:effectLst>
          </p:spPr>
          <p:txBody>
            <a:bodyPr lIns="0" tIns="34290" rIns="0" bIns="34290"/>
            <a:lstStyle/>
            <a:p>
              <a:pPr algn="ctr">
                <a:defRPr/>
              </a:pPr>
              <a:r>
                <a:rPr lang="uk-UA" sz="2000">
                  <a:latin typeface="Arial" charset="0"/>
                  <a:cs typeface="Times New Roman" pitchFamily="18" charset="0"/>
                </a:rPr>
                <a:t>Звітного</a:t>
              </a:r>
              <a:r>
                <a:rPr lang="uk-UA">
                  <a:latin typeface="Arial" charset="0"/>
                  <a:cs typeface="Times New Roman" pitchFamily="18" charset="0"/>
                </a:rPr>
                <a:t> </a:t>
              </a:r>
              <a:r>
                <a:rPr lang="uk-UA" sz="2000">
                  <a:latin typeface="Arial" charset="0"/>
                  <a:cs typeface="Times New Roman" pitchFamily="18" charset="0"/>
                </a:rPr>
                <a:t>періоду</a:t>
              </a:r>
              <a:endParaRPr lang="uk-UA" sz="2000">
                <a:latin typeface="Arial" charset="0"/>
              </a:endParaRPr>
            </a:p>
          </p:txBody>
        </p:sp>
        <p:sp>
          <p:nvSpPr>
            <p:cNvPr id="67600" name="AutoShape 16"/>
            <p:cNvSpPr>
              <a:spLocks noChangeArrowheads="1"/>
            </p:cNvSpPr>
            <p:nvPr/>
          </p:nvSpPr>
          <p:spPr bwMode="auto">
            <a:xfrm>
              <a:off x="1172" y="4489"/>
              <a:ext cx="1669" cy="45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35921" dir="8100000" algn="ctr" rotWithShape="0">
                <a:srgbClr val="808080"/>
              </a:outerShdw>
            </a:effectLst>
          </p:spPr>
          <p:txBody>
            <a:bodyPr lIns="32400" tIns="34290" rIns="32400" bIns="34290"/>
            <a:lstStyle/>
            <a:p>
              <a:pPr algn="ctr">
                <a:defRPr/>
              </a:pPr>
              <a:r>
                <a:rPr lang="uk-UA" sz="2000" dirty="0">
                  <a:latin typeface="Arial" charset="0"/>
                  <a:cs typeface="Times New Roman" pitchFamily="18" charset="0"/>
                </a:rPr>
                <a:t>Номінальний</a:t>
              </a:r>
              <a:endParaRPr lang="uk-UA" sz="2000" dirty="0">
                <a:latin typeface="Arial" charset="0"/>
              </a:endParaRPr>
            </a:p>
          </p:txBody>
        </p:sp>
        <p:sp>
          <p:nvSpPr>
            <p:cNvPr id="17440" name="AutoShape 15"/>
            <p:cNvSpPr>
              <a:spLocks/>
            </p:cNvSpPr>
            <p:nvPr/>
          </p:nvSpPr>
          <p:spPr bwMode="auto">
            <a:xfrm rot="10800000">
              <a:off x="2934" y="5528"/>
              <a:ext cx="136" cy="760"/>
            </a:xfrm>
            <a:prstGeom prst="leftBrace">
              <a:avLst>
                <a:gd name="adj1" fmla="val 46569"/>
                <a:gd name="adj2" fmla="val 47991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41" name="AutoShape 14"/>
            <p:cNvSpPr>
              <a:spLocks noChangeArrowheads="1"/>
            </p:cNvSpPr>
            <p:nvPr/>
          </p:nvSpPr>
          <p:spPr bwMode="auto">
            <a:xfrm>
              <a:off x="3099" y="6577"/>
              <a:ext cx="965" cy="150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2400" tIns="10800" rIns="324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uk-UA" altLang="en-US" b="1">
                  <a:cs typeface="Times New Roman" panose="02020603050405020304" pitchFamily="18" charset="0"/>
                </a:rPr>
                <a:t>За </a:t>
              </a:r>
              <a:endParaRPr lang="ru-RU" altLang="en-US"/>
            </a:p>
            <a:p>
              <a:pPr algn="ctr"/>
              <a:r>
                <a:rPr lang="uk-UA" altLang="en-US" b="1">
                  <a:cs typeface="Times New Roman" panose="02020603050405020304" pitchFamily="18" charset="0"/>
                </a:rPr>
                <a:t>характером отримання</a:t>
              </a:r>
              <a:endParaRPr lang="uk-UA" altLang="en-US"/>
            </a:p>
          </p:txBody>
        </p:sp>
        <p:sp>
          <p:nvSpPr>
            <p:cNvPr id="17442" name="AutoShape 13"/>
            <p:cNvSpPr>
              <a:spLocks/>
            </p:cNvSpPr>
            <p:nvPr/>
          </p:nvSpPr>
          <p:spPr bwMode="auto">
            <a:xfrm rot="10800000">
              <a:off x="2934" y="6828"/>
              <a:ext cx="136" cy="1140"/>
            </a:xfrm>
            <a:prstGeom prst="leftBrace">
              <a:avLst>
                <a:gd name="adj1" fmla="val 69853"/>
                <a:gd name="adj2" fmla="val 47991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596" name="AutoShape 12"/>
            <p:cNvSpPr>
              <a:spLocks noChangeArrowheads="1"/>
            </p:cNvSpPr>
            <p:nvPr/>
          </p:nvSpPr>
          <p:spPr bwMode="auto">
            <a:xfrm>
              <a:off x="1137" y="6699"/>
              <a:ext cx="1739" cy="98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35921" dir="8100000" algn="ctr" rotWithShape="0">
                <a:srgbClr val="808080"/>
              </a:outerShdw>
            </a:effectLst>
          </p:spPr>
          <p:txBody>
            <a:bodyPr lIns="0" tIns="34290" rIns="0" bIns="34290">
              <a:spAutoFit/>
            </a:bodyPr>
            <a:lstStyle/>
            <a:p>
              <a:pPr algn="ctr">
                <a:defRPr/>
              </a:pPr>
              <a:r>
                <a:rPr lang="uk-UA">
                  <a:latin typeface="Arial" charset="0"/>
                  <a:cs typeface="Times New Roman" pitchFamily="18" charset="0"/>
                </a:rPr>
                <a:t>Від реалізації продукції і майна</a:t>
              </a:r>
              <a:endParaRPr lang="uk-UA">
                <a:latin typeface="Arial" charset="0"/>
              </a:endParaRPr>
            </a:p>
          </p:txBody>
        </p:sp>
        <p:sp>
          <p:nvSpPr>
            <p:cNvPr id="67595" name="AutoShape 11"/>
            <p:cNvSpPr>
              <a:spLocks noChangeArrowheads="1"/>
            </p:cNvSpPr>
            <p:nvPr/>
          </p:nvSpPr>
          <p:spPr bwMode="auto">
            <a:xfrm>
              <a:off x="1137" y="7524"/>
              <a:ext cx="1739" cy="98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35921" dir="8100000" algn="ctr" rotWithShape="0">
                <a:srgbClr val="808080"/>
              </a:outerShdw>
            </a:effectLst>
          </p:spPr>
          <p:txBody>
            <a:bodyPr lIns="32400" tIns="34290" rIns="32400" bIns="34290">
              <a:spAutoFit/>
            </a:bodyPr>
            <a:lstStyle/>
            <a:p>
              <a:pPr algn="ctr">
                <a:defRPr/>
              </a:pPr>
              <a:r>
                <a:rPr lang="uk-UA">
                  <a:latin typeface="Arial" charset="0"/>
                  <a:cs typeface="Times New Roman" pitchFamily="18" charset="0"/>
                </a:rPr>
                <a:t>Від використання майна</a:t>
              </a:r>
              <a:endParaRPr lang="uk-UA">
                <a:latin typeface="Arial" charset="0"/>
              </a:endParaRPr>
            </a:p>
          </p:txBody>
        </p:sp>
        <p:sp>
          <p:nvSpPr>
            <p:cNvPr id="17445" name="Text Box 10"/>
            <p:cNvSpPr txBox="1">
              <a:spLocks noChangeArrowheads="1"/>
            </p:cNvSpPr>
            <p:nvPr/>
          </p:nvSpPr>
          <p:spPr bwMode="auto">
            <a:xfrm>
              <a:off x="4199" y="2089"/>
              <a:ext cx="550" cy="580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uk-UA" altLang="en-US" sz="2000" b="1">
                  <a:ea typeface="Times New Roman" panose="02020603050405020304" pitchFamily="18" charset="0"/>
                  <a:cs typeface="Arial" panose="020B0604020202020204" pitchFamily="34" charset="0"/>
                </a:rPr>
                <a:t>Д</a:t>
              </a:r>
              <a:endParaRPr lang="ru-RU" altLang="en-US" sz="2000"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uk-UA" altLang="en-US" sz="2000" b="1">
                  <a:ea typeface="Times New Roman" panose="02020603050405020304" pitchFamily="18" charset="0"/>
                  <a:cs typeface="Arial" panose="020B0604020202020204" pitchFamily="34" charset="0"/>
                </a:rPr>
                <a:t>ОХ</a:t>
              </a:r>
              <a:endParaRPr lang="ru-RU" altLang="en-US" sz="2000"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uk-UA" altLang="en-US" sz="2000" b="1">
                  <a:ea typeface="Times New Roman" panose="02020603050405020304" pitchFamily="18" charset="0"/>
                  <a:cs typeface="Arial" panose="020B0604020202020204" pitchFamily="34" charset="0"/>
                </a:rPr>
                <a:t>І</a:t>
              </a:r>
              <a:endParaRPr lang="ru-RU" altLang="en-US" sz="2000"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uk-UA" altLang="en-US" sz="2000" b="1">
                  <a:ea typeface="Times New Roman" panose="02020603050405020304" pitchFamily="18" charset="0"/>
                  <a:cs typeface="Arial" panose="020B0604020202020204" pitchFamily="34" charset="0"/>
                </a:rPr>
                <a:t>Д</a:t>
              </a:r>
              <a:endParaRPr lang="ru-RU" altLang="en-US" sz="2000"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endParaRPr lang="en-US" altLang="en-US" sz="2400"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endParaRPr lang="en-US" altLang="en-US" sz="2400"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endParaRPr lang="en-US" altLang="en-US" sz="2400"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endParaRPr lang="ru-RU" altLang="en-US" sz="2400"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uk-UA" altLang="en-US" sz="2000" b="1">
                  <a:ea typeface="Times New Roman" panose="02020603050405020304" pitchFamily="18" charset="0"/>
                  <a:cs typeface="Arial" panose="020B0604020202020204" pitchFamily="34" charset="0"/>
                </a:rPr>
                <a:t>ПРИБУТОК</a:t>
              </a:r>
              <a:endParaRPr lang="uk-UA" altLang="en-US" sz="200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446" name="AutoShape 9"/>
            <p:cNvSpPr>
              <a:spLocks noChangeArrowheads="1"/>
            </p:cNvSpPr>
            <p:nvPr/>
          </p:nvSpPr>
          <p:spPr bwMode="auto">
            <a:xfrm>
              <a:off x="4014" y="2778"/>
              <a:ext cx="180" cy="420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592" name="AutoShape 8"/>
            <p:cNvSpPr>
              <a:spLocks noChangeArrowheads="1"/>
            </p:cNvSpPr>
            <p:nvPr/>
          </p:nvSpPr>
          <p:spPr bwMode="auto">
            <a:xfrm>
              <a:off x="5814" y="6940"/>
              <a:ext cx="1904" cy="45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6000" tIns="34290" rIns="36000" bIns="34290"/>
            <a:lstStyle/>
            <a:p>
              <a:pPr algn="ctr">
                <a:defRPr/>
              </a:pPr>
              <a:r>
                <a:rPr lang="uk-UA" sz="2000">
                  <a:latin typeface="Arial" charset="0"/>
                  <a:cs typeface="Times New Roman" pitchFamily="18" charset="0"/>
                </a:rPr>
                <a:t>Бухгалтерський</a:t>
              </a:r>
              <a:endParaRPr lang="uk-UA" sz="2000">
                <a:latin typeface="Arial" charset="0"/>
              </a:endParaRPr>
            </a:p>
          </p:txBody>
        </p:sp>
        <p:sp>
          <p:nvSpPr>
            <p:cNvPr id="17448" name="AutoShape 7"/>
            <p:cNvSpPr>
              <a:spLocks noChangeArrowheads="1"/>
            </p:cNvSpPr>
            <p:nvPr/>
          </p:nvSpPr>
          <p:spPr bwMode="auto">
            <a:xfrm>
              <a:off x="4014" y="4298"/>
              <a:ext cx="180" cy="420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49" name="AutoShape 6"/>
            <p:cNvSpPr>
              <a:spLocks noChangeArrowheads="1"/>
            </p:cNvSpPr>
            <p:nvPr/>
          </p:nvSpPr>
          <p:spPr bwMode="auto">
            <a:xfrm>
              <a:off x="4014" y="5818"/>
              <a:ext cx="180" cy="420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50" name="AutoShape 5"/>
            <p:cNvSpPr>
              <a:spLocks noChangeArrowheads="1"/>
            </p:cNvSpPr>
            <p:nvPr/>
          </p:nvSpPr>
          <p:spPr bwMode="auto">
            <a:xfrm>
              <a:off x="4014" y="7464"/>
              <a:ext cx="180" cy="420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51" name="AutoShape 4"/>
            <p:cNvSpPr>
              <a:spLocks noChangeArrowheads="1"/>
            </p:cNvSpPr>
            <p:nvPr/>
          </p:nvSpPr>
          <p:spPr bwMode="auto">
            <a:xfrm flipH="1">
              <a:off x="4734" y="4828"/>
              <a:ext cx="180" cy="420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52" name="AutoShape 3"/>
            <p:cNvSpPr>
              <a:spLocks noChangeArrowheads="1"/>
            </p:cNvSpPr>
            <p:nvPr/>
          </p:nvSpPr>
          <p:spPr bwMode="auto">
            <a:xfrm flipH="1">
              <a:off x="4734" y="6918"/>
              <a:ext cx="180" cy="420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53" name="AutoShape 2"/>
            <p:cNvSpPr>
              <a:spLocks noChangeArrowheads="1"/>
            </p:cNvSpPr>
            <p:nvPr/>
          </p:nvSpPr>
          <p:spPr bwMode="auto">
            <a:xfrm flipH="1">
              <a:off x="4734" y="2778"/>
              <a:ext cx="180" cy="420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8289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274640"/>
            <a:ext cx="6172200" cy="777875"/>
          </a:xfrm>
        </p:spPr>
        <p:txBody>
          <a:bodyPr/>
          <a:lstStyle/>
          <a:p>
            <a:pPr eaLnBrk="1" hangingPunct="1"/>
            <a:r>
              <a:rPr lang="uk-UA" altLang="en-US" sz="2800" b="1"/>
              <a:t>Склад доходів підприємства</a:t>
            </a:r>
            <a:endParaRPr lang="ru-RU" altLang="en-US" sz="2800" b="1"/>
          </a:p>
        </p:txBody>
      </p:sp>
      <p:graphicFrame>
        <p:nvGraphicFramePr>
          <p:cNvPr id="8220" name="Group 2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32841116"/>
              </p:ext>
            </p:extLst>
          </p:nvPr>
        </p:nvGraphicFramePr>
        <p:xfrm>
          <a:off x="439615" y="1125538"/>
          <a:ext cx="8387862" cy="5256212"/>
        </p:xfrm>
        <a:graphic>
          <a:graphicData uri="http://schemas.openxmlformats.org/drawingml/2006/table">
            <a:tbl>
              <a:tblPr/>
              <a:tblGrid>
                <a:gridCol w="2651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59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08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Дохід (виручка) від реалізації продукції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(товарів, робіт, послуг</a:t>
                      </a: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Сума оплати покупцями продукції  за умови передачі їм ризиків і вигод, що пов’язані з правом власності на об’єкт купівлі-продажу; можливості достовірної оцінки доходу і витрат.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7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Чистий дохід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(виручка) від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реалізації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продукції (товарів, робіт, послуг)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Різниця між</a:t>
                      </a: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доходом  від реалізації продукції  та відповідними податками, зборами, що входять до ціни товару. Останніми є податок на додану вартість, акцизний збір, мито,  тощо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50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3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448088"/>
              </p:ext>
            </p:extLst>
          </p:nvPr>
        </p:nvGraphicFramePr>
        <p:xfrm>
          <a:off x="342900" y="549277"/>
          <a:ext cx="8528538" cy="5616575"/>
        </p:xfrm>
        <a:graphic>
          <a:graphicData uri="http://schemas.openxmlformats.org/drawingml/2006/table">
            <a:tbl>
              <a:tblPr/>
              <a:tblGrid>
                <a:gridCol w="25008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276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1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Інші операційні доходи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Дохід від операційної оренди активів, дохід від операційних курсових різниць, відшкодування раніше списаних активів, дохід від реалізації оборотних активів (крім фінансових інвестицій); дохід від списання кредиторської заборгованості; отримані штрафи, пеня, неустойки, дохід від безоплатно отриманих оборотних активів; дохід від реалізації тари, дохід, визнаний в результаті виявлення надлишків товарно-матеріальних цінностей тощо</a:t>
                      </a:r>
                      <a:endParaRPr kumimoji="0" lang="ru-RU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30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91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502803"/>
              </p:ext>
            </p:extLst>
          </p:nvPr>
        </p:nvGraphicFramePr>
        <p:xfrm>
          <a:off x="281354" y="549277"/>
          <a:ext cx="8651631" cy="6048375"/>
        </p:xfrm>
        <a:graphic>
          <a:graphicData uri="http://schemas.openxmlformats.org/drawingml/2006/table">
            <a:tbl>
              <a:tblPr/>
              <a:tblGrid>
                <a:gridCol w="25786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72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17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Дохід від участі в капіталі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Дохід від інвестицій в асоційовані, дочірні або спільні підприємства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3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Інші фінансові доходи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Дивіденди, відсотки та інші доходи, які отримані від фінансових інвестицій (крім  доходів від участі в капіталі)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24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Інші доходи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Дохід від реалізації фінансових інвестицій, необоротних активів і майнових комплексів; дохід від не операційних курсових різниць та інші доходи, які виникають у процесі звичайної діяльності, але не пов’язані з операційною діяльністю підприємства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0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91307" y="257053"/>
            <a:ext cx="7332786" cy="5826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altLang="en-US" sz="3200" dirty="0"/>
              <a:t>Класифікація прибутку підприємства</a:t>
            </a:r>
            <a:r>
              <a:rPr lang="ru-RU" altLang="en-US" sz="3200" dirty="0"/>
              <a:t> </a:t>
            </a:r>
          </a:p>
        </p:txBody>
      </p:sp>
      <p:graphicFrame>
        <p:nvGraphicFramePr>
          <p:cNvPr id="35879" name="Group 3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52238219"/>
              </p:ext>
            </p:extLst>
          </p:nvPr>
        </p:nvGraphicFramePr>
        <p:xfrm>
          <a:off x="290144" y="1071563"/>
          <a:ext cx="8686801" cy="4926012"/>
        </p:xfrm>
        <a:graphic>
          <a:graphicData uri="http://schemas.openxmlformats.org/drawingml/2006/table">
            <a:tbl>
              <a:tblPr/>
              <a:tblGrid>
                <a:gridCol w="24323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274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69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10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Залежно від порядку визначення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68577" marR="68577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Валовий прибуток = Виручка від реалізації – податки, що входять до складу ціни – собівартість реалізованої продукції.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77" marR="6857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77" marR="6857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5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77" marR="68577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2800" dirty="0" smtClean="0"/>
                        <a:t>Прибуток від звичайної діяльності до оподаткування.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2800" dirty="0" smtClean="0"/>
                        <a:t>Чистий  прибуток</a:t>
                      </a:r>
                      <a:r>
                        <a:rPr lang="uk-UA" sz="4000" dirty="0" smtClean="0"/>
                        <a:t> </a:t>
                      </a:r>
                      <a:r>
                        <a:rPr lang="uk-UA" sz="2800" dirty="0" smtClean="0"/>
                        <a:t/>
                      </a:r>
                      <a:br>
                        <a:rPr lang="uk-UA" sz="2800" dirty="0" smtClean="0"/>
                      </a:br>
                      <a:endParaRPr kumimoji="0" 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77" marR="6857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77" marR="6857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80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06"/>
          <p:cNvSpPr>
            <a:spLocks noChangeArrowheads="1"/>
          </p:cNvSpPr>
          <p:nvPr/>
        </p:nvSpPr>
        <p:spPr bwMode="auto">
          <a:xfrm>
            <a:off x="1277542" y="333375"/>
            <a:ext cx="6588919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2400">
              <a:latin typeface="Times New Roman" panose="02020603050405020304" pitchFamily="18" charset="0"/>
            </a:endParaRPr>
          </a:p>
        </p:txBody>
      </p:sp>
      <p:sp>
        <p:nvSpPr>
          <p:cNvPr id="50179" name="Rectangle 28"/>
          <p:cNvSpPr>
            <a:spLocks noChangeArrowheads="1"/>
          </p:cNvSpPr>
          <p:nvPr/>
        </p:nvSpPr>
        <p:spPr bwMode="auto">
          <a:xfrm>
            <a:off x="1143001" y="56450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2400">
              <a:latin typeface="Times New Roman" panose="02020603050405020304" pitchFamily="18" charset="0"/>
            </a:endParaRPr>
          </a:p>
        </p:txBody>
      </p:sp>
      <p:sp>
        <p:nvSpPr>
          <p:cNvPr id="50180" name="Rectangle 31"/>
          <p:cNvSpPr>
            <a:spLocks noChangeArrowheads="1"/>
          </p:cNvSpPr>
          <p:nvPr/>
        </p:nvSpPr>
        <p:spPr bwMode="auto">
          <a:xfrm>
            <a:off x="1143001" y="1478392"/>
            <a:ext cx="18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2400">
              <a:latin typeface="Times New Roman" panose="02020603050405020304" pitchFamily="18" charset="0"/>
            </a:endParaRPr>
          </a:p>
        </p:txBody>
      </p:sp>
      <p:sp>
        <p:nvSpPr>
          <p:cNvPr id="50181" name="Rectangle 32"/>
          <p:cNvSpPr>
            <a:spLocks noChangeArrowheads="1"/>
          </p:cNvSpPr>
          <p:nvPr/>
        </p:nvSpPr>
        <p:spPr bwMode="auto">
          <a:xfrm>
            <a:off x="1143001" y="190277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2400">
              <a:latin typeface="Times New Roman" panose="02020603050405020304" pitchFamily="18" charset="0"/>
            </a:endParaRPr>
          </a:p>
        </p:txBody>
      </p:sp>
      <p:sp>
        <p:nvSpPr>
          <p:cNvPr id="50182" name="Rectangle 258"/>
          <p:cNvSpPr>
            <a:spLocks noChangeArrowheads="1"/>
          </p:cNvSpPr>
          <p:nvPr/>
        </p:nvSpPr>
        <p:spPr bwMode="auto">
          <a:xfrm>
            <a:off x="1172767" y="-784870"/>
            <a:ext cx="639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08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2400">
              <a:latin typeface="Times New Roman" panose="02020603050405020304" pitchFamily="18" charset="0"/>
            </a:endParaRPr>
          </a:p>
        </p:txBody>
      </p:sp>
      <p:sp>
        <p:nvSpPr>
          <p:cNvPr id="50183" name="Rectangle 278"/>
          <p:cNvSpPr>
            <a:spLocks noChangeArrowheads="1"/>
          </p:cNvSpPr>
          <p:nvPr/>
        </p:nvSpPr>
        <p:spPr bwMode="auto">
          <a:xfrm>
            <a:off x="1172767" y="-784870"/>
            <a:ext cx="639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0850">
              <a:spcBef>
                <a:spcPct val="20000"/>
              </a:spcBef>
              <a:buChar char="•"/>
              <a:tabLst>
                <a:tab pos="2700338" algn="l"/>
                <a:tab pos="31511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700338" algn="l"/>
                <a:tab pos="31511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700338" algn="l"/>
                <a:tab pos="31511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700338" algn="l"/>
                <a:tab pos="3151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700338" algn="l"/>
                <a:tab pos="3151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00338" algn="l"/>
                <a:tab pos="3151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00338" algn="l"/>
                <a:tab pos="3151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00338" algn="l"/>
                <a:tab pos="3151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00338" algn="l"/>
                <a:tab pos="3151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2400">
              <a:latin typeface="Times New Roman" panose="02020603050405020304" pitchFamily="18" charset="0"/>
            </a:endParaRPr>
          </a:p>
        </p:txBody>
      </p:sp>
      <p:grpSp>
        <p:nvGrpSpPr>
          <p:cNvPr id="50185" name="Group 9"/>
          <p:cNvGrpSpPr>
            <a:grpSpLocks/>
          </p:cNvGrpSpPr>
          <p:nvPr/>
        </p:nvGrpSpPr>
        <p:grpSpPr bwMode="auto">
          <a:xfrm>
            <a:off x="87954" y="760436"/>
            <a:ext cx="8845030" cy="5561421"/>
            <a:chOff x="622" y="300"/>
            <a:chExt cx="5036" cy="3947"/>
          </a:xfrm>
        </p:grpSpPr>
        <p:sp>
          <p:nvSpPr>
            <p:cNvPr id="146689" name="Text Box 257"/>
            <p:cNvSpPr txBox="1">
              <a:spLocks noChangeArrowheads="1"/>
            </p:cNvSpPr>
            <p:nvPr/>
          </p:nvSpPr>
          <p:spPr bwMode="auto">
            <a:xfrm>
              <a:off x="675" y="300"/>
              <a:ext cx="2249" cy="37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uk-UA" sz="1600" b="1" dirty="0" err="1">
                  <a:solidFill>
                    <a:srgbClr val="FEFDE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Дохід</a:t>
              </a:r>
              <a:r>
                <a:rPr lang="ru-RU" altLang="uk-UA" sz="1600" b="1" dirty="0">
                  <a:solidFill>
                    <a:srgbClr val="FEFDE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uk-UA" sz="1600" b="1" dirty="0" err="1">
                  <a:solidFill>
                    <a:srgbClr val="FEFDE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</a:t>
              </a:r>
              <a:r>
                <a:rPr lang="ru-RU" altLang="uk-UA" sz="1600" b="1" dirty="0">
                  <a:solidFill>
                    <a:srgbClr val="FEFDE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uk-UA" sz="1600" b="1" dirty="0" err="1">
                  <a:solidFill>
                    <a:srgbClr val="FEFDE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реалізації</a:t>
              </a:r>
              <a:r>
                <a:rPr lang="ru-RU" altLang="uk-UA" sz="1600" b="1" dirty="0">
                  <a:solidFill>
                    <a:srgbClr val="FEFDE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uk-UA" sz="1600" b="1" dirty="0" err="1">
                  <a:solidFill>
                    <a:srgbClr val="FEFDE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продукції</a:t>
              </a:r>
              <a:r>
                <a:rPr lang="ru-RU" altLang="uk-UA" sz="1600" b="1" dirty="0">
                  <a:solidFill>
                    <a:srgbClr val="FEFDE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ru-RU" altLang="uk-UA" sz="1600" b="1" dirty="0" err="1">
                  <a:solidFill>
                    <a:srgbClr val="FEFDE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товарів</a:t>
              </a:r>
              <a:r>
                <a:rPr lang="ru-RU" altLang="uk-UA" sz="1600" b="1" dirty="0">
                  <a:solidFill>
                    <a:srgbClr val="FEFDE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altLang="uk-UA" sz="1600" b="1" dirty="0" err="1">
                  <a:solidFill>
                    <a:srgbClr val="FEFDE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роабіт</a:t>
              </a:r>
              <a:r>
                <a:rPr lang="ru-RU" altLang="uk-UA" sz="1600" b="1" dirty="0">
                  <a:solidFill>
                    <a:srgbClr val="FEFDE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altLang="uk-UA" sz="1600" b="1" dirty="0" err="1">
                  <a:solidFill>
                    <a:srgbClr val="FEFDE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послуг</a:t>
              </a:r>
              <a:r>
                <a:rPr lang="ru-RU" altLang="uk-UA" sz="1600" b="1" dirty="0">
                  <a:solidFill>
                    <a:srgbClr val="FEFDE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altLang="uk-UA" sz="1600" dirty="0">
                <a:solidFill>
                  <a:srgbClr val="FEFDE3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0188" name="Text Box 256"/>
            <p:cNvSpPr txBox="1">
              <a:spLocks noChangeArrowheads="1"/>
            </p:cNvSpPr>
            <p:nvPr/>
          </p:nvSpPr>
          <p:spPr bwMode="auto">
            <a:xfrm>
              <a:off x="3787" y="300"/>
              <a:ext cx="1815" cy="4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ru-RU" altLang="uk-UA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 на добавленную стоимость, акцизный сбор, другие вычеты из дохода</a:t>
              </a:r>
              <a:endParaRPr lang="ru-RU" altLang="uk-UA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6686" name="Line 254"/>
            <p:cNvSpPr>
              <a:spLocks noChangeShapeType="1"/>
            </p:cNvSpPr>
            <p:nvPr/>
          </p:nvSpPr>
          <p:spPr bwMode="auto">
            <a:xfrm>
              <a:off x="3198" y="845"/>
              <a:ext cx="173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2400"/>
            </a:p>
          </p:txBody>
        </p:sp>
        <p:sp>
          <p:nvSpPr>
            <p:cNvPr id="146685" name="Text Box 253"/>
            <p:cNvSpPr txBox="1">
              <a:spLocks noChangeArrowheads="1"/>
            </p:cNvSpPr>
            <p:nvPr/>
          </p:nvSpPr>
          <p:spPr bwMode="auto">
            <a:xfrm>
              <a:off x="667" y="754"/>
              <a:ext cx="2305" cy="37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uk-UA" sz="1600" b="1" dirty="0" err="1">
                  <a:solidFill>
                    <a:srgbClr val="FEFDE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Чистий</a:t>
              </a:r>
              <a:r>
                <a:rPr lang="ru-RU" altLang="uk-UA" sz="1600" b="1" dirty="0">
                  <a:solidFill>
                    <a:srgbClr val="FEFDE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uk-UA" sz="1600" b="1" dirty="0" err="1">
                  <a:solidFill>
                    <a:srgbClr val="FEFDE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дохід</a:t>
              </a:r>
              <a:r>
                <a:rPr lang="ru-RU" altLang="uk-UA" sz="1600" b="1" dirty="0">
                  <a:solidFill>
                    <a:srgbClr val="FEFDE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uk-UA" sz="1600" b="1" dirty="0" err="1">
                  <a:solidFill>
                    <a:srgbClr val="FEFDE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</a:t>
              </a:r>
              <a:r>
                <a:rPr lang="ru-RU" altLang="uk-UA" sz="1600" b="1" dirty="0">
                  <a:solidFill>
                    <a:srgbClr val="FEFDE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uk-UA" sz="1600" b="1" dirty="0" err="1">
                  <a:solidFill>
                    <a:srgbClr val="FEFDE3"/>
                  </a:solidFill>
                  <a:latin typeface="Times New Roman" panose="02020603050405020304" pitchFamily="18" charset="0"/>
                </a:rPr>
                <a:t>реалізації</a:t>
              </a:r>
              <a:r>
                <a:rPr lang="ru-RU" altLang="uk-UA" sz="1600" b="1" dirty="0">
                  <a:solidFill>
                    <a:srgbClr val="FEFDE3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altLang="uk-UA" sz="1600" b="1" dirty="0" err="1">
                  <a:solidFill>
                    <a:srgbClr val="FEFDE3"/>
                  </a:solidFill>
                  <a:latin typeface="Times New Roman" panose="02020603050405020304" pitchFamily="18" charset="0"/>
                </a:rPr>
                <a:t>продукції</a:t>
              </a:r>
              <a:r>
                <a:rPr lang="ru-RU" altLang="uk-UA" sz="1600" b="1" dirty="0">
                  <a:solidFill>
                    <a:srgbClr val="FEFDE3"/>
                  </a:solidFill>
                  <a:latin typeface="Times New Roman" panose="02020603050405020304" pitchFamily="18" charset="0"/>
                </a:rPr>
                <a:t> (</a:t>
              </a:r>
              <a:r>
                <a:rPr lang="ru-RU" altLang="uk-UA" sz="1600" b="1" dirty="0" err="1">
                  <a:solidFill>
                    <a:srgbClr val="FEFDE3"/>
                  </a:solidFill>
                  <a:latin typeface="Times New Roman" panose="02020603050405020304" pitchFamily="18" charset="0"/>
                </a:rPr>
                <a:t>товарів</a:t>
              </a:r>
              <a:r>
                <a:rPr lang="ru-RU" altLang="uk-UA" sz="1600" b="1" dirty="0">
                  <a:solidFill>
                    <a:srgbClr val="FEFDE3"/>
                  </a:solidFill>
                  <a:latin typeface="Times New Roman" panose="02020603050405020304" pitchFamily="18" charset="0"/>
                </a:rPr>
                <a:t>, </a:t>
              </a:r>
              <a:r>
                <a:rPr lang="ru-RU" altLang="uk-UA" sz="1600" b="1" dirty="0" err="1">
                  <a:solidFill>
                    <a:srgbClr val="FEFDE3"/>
                  </a:solidFill>
                  <a:latin typeface="Times New Roman" panose="02020603050405020304" pitchFamily="18" charset="0"/>
                </a:rPr>
                <a:t>роабіт</a:t>
              </a:r>
              <a:r>
                <a:rPr lang="ru-RU" altLang="uk-UA" sz="1600" b="1" dirty="0">
                  <a:solidFill>
                    <a:srgbClr val="FEFDE3"/>
                  </a:solidFill>
                  <a:latin typeface="Times New Roman" panose="02020603050405020304" pitchFamily="18" charset="0"/>
                </a:rPr>
                <a:t>, </a:t>
              </a:r>
              <a:r>
                <a:rPr lang="ru-RU" altLang="uk-UA" sz="1600" b="1" dirty="0" err="1">
                  <a:solidFill>
                    <a:srgbClr val="FEFDE3"/>
                  </a:solidFill>
                  <a:latin typeface="Times New Roman" panose="02020603050405020304" pitchFamily="18" charset="0"/>
                </a:rPr>
                <a:t>послуг</a:t>
              </a:r>
              <a:r>
                <a:rPr lang="ru-RU" altLang="uk-UA" sz="1600" b="1" dirty="0">
                  <a:solidFill>
                    <a:srgbClr val="FEFDE3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46684" name="Line 252"/>
            <p:cNvSpPr>
              <a:spLocks noChangeShapeType="1"/>
            </p:cNvSpPr>
            <p:nvPr/>
          </p:nvSpPr>
          <p:spPr bwMode="auto">
            <a:xfrm>
              <a:off x="1882" y="663"/>
              <a:ext cx="0" cy="11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2400"/>
            </a:p>
          </p:txBody>
        </p:sp>
        <p:sp>
          <p:nvSpPr>
            <p:cNvPr id="50192" name="Text Box 251"/>
            <p:cNvSpPr txBox="1">
              <a:spLocks noChangeArrowheads="1"/>
            </p:cNvSpPr>
            <p:nvPr/>
          </p:nvSpPr>
          <p:spPr bwMode="auto">
            <a:xfrm>
              <a:off x="3787" y="799"/>
              <a:ext cx="1815" cy="3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ru-RU" altLang="uk-UA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Себестоимость реализованной продукции (товаров, работ, услуг)</a:t>
              </a:r>
              <a:endParaRPr lang="ru-RU" altLang="uk-UA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6682" name="Line 250"/>
            <p:cNvSpPr>
              <a:spLocks noChangeShapeType="1"/>
            </p:cNvSpPr>
            <p:nvPr/>
          </p:nvSpPr>
          <p:spPr bwMode="auto">
            <a:xfrm>
              <a:off x="2925" y="527"/>
              <a:ext cx="634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2400"/>
            </a:p>
          </p:txBody>
        </p:sp>
        <p:sp>
          <p:nvSpPr>
            <p:cNvPr id="146680" name="Text Box 248"/>
            <p:cNvSpPr txBox="1">
              <a:spLocks noChangeArrowheads="1"/>
            </p:cNvSpPr>
            <p:nvPr/>
          </p:nvSpPr>
          <p:spPr bwMode="auto">
            <a:xfrm>
              <a:off x="683" y="1298"/>
              <a:ext cx="2197" cy="35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uk-UA" sz="1600" b="1">
                  <a:solidFill>
                    <a:srgbClr val="FEFDE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Валовий прибуток</a:t>
              </a:r>
              <a:endParaRPr lang="en-US" altLang="uk-UA" sz="1600" b="1">
                <a:solidFill>
                  <a:srgbClr val="FEFDE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r>
                <a:rPr lang="ru-RU" altLang="uk-UA" sz="1600" b="1">
                  <a:solidFill>
                    <a:srgbClr val="FEFDE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(збиток)</a:t>
              </a:r>
              <a:endParaRPr lang="ru-RU" altLang="uk-UA" sz="1600">
                <a:solidFill>
                  <a:srgbClr val="FEFDE3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6679" name="Line 247"/>
            <p:cNvSpPr>
              <a:spLocks noChangeShapeType="1"/>
            </p:cNvSpPr>
            <p:nvPr/>
          </p:nvSpPr>
          <p:spPr bwMode="auto">
            <a:xfrm>
              <a:off x="1882" y="1117"/>
              <a:ext cx="0" cy="17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2400"/>
            </a:p>
          </p:txBody>
        </p:sp>
        <p:sp>
          <p:nvSpPr>
            <p:cNvPr id="50196" name="Text Box 246"/>
            <p:cNvSpPr txBox="1">
              <a:spLocks noChangeArrowheads="1"/>
            </p:cNvSpPr>
            <p:nvPr/>
          </p:nvSpPr>
          <p:spPr bwMode="auto">
            <a:xfrm>
              <a:off x="3787" y="1162"/>
              <a:ext cx="1860" cy="4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uk-UA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Административные расходы</a:t>
              </a:r>
              <a:endParaRPr lang="ru-RU" altLang="uk-UA" sz="900" dirty="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uk-UA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 на сбыт</a:t>
              </a:r>
              <a:endParaRPr lang="ru-RU" altLang="uk-UA" sz="900" dirty="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uk-UA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Другие операционные расходы</a:t>
              </a:r>
              <a:endParaRPr lang="ru-RU" altLang="uk-UA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6677" name="Line 245"/>
            <p:cNvSpPr>
              <a:spLocks noChangeShapeType="1"/>
            </p:cNvSpPr>
            <p:nvPr/>
          </p:nvSpPr>
          <p:spPr bwMode="auto">
            <a:xfrm>
              <a:off x="2971" y="935"/>
              <a:ext cx="816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2400"/>
            </a:p>
          </p:txBody>
        </p:sp>
        <p:sp>
          <p:nvSpPr>
            <p:cNvPr id="146676" name="Line 244"/>
            <p:cNvSpPr>
              <a:spLocks noChangeShapeType="1"/>
            </p:cNvSpPr>
            <p:nvPr/>
          </p:nvSpPr>
          <p:spPr bwMode="auto">
            <a:xfrm>
              <a:off x="3198" y="436"/>
              <a:ext cx="173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2400"/>
            </a:p>
          </p:txBody>
        </p:sp>
        <p:sp>
          <p:nvSpPr>
            <p:cNvPr id="50199" name="Text Box 243"/>
            <p:cNvSpPr txBox="1">
              <a:spLocks noChangeArrowheads="1"/>
            </p:cNvSpPr>
            <p:nvPr/>
          </p:nvSpPr>
          <p:spPr bwMode="auto">
            <a:xfrm>
              <a:off x="3787" y="1661"/>
              <a:ext cx="1860" cy="2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uk-UA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Другие операционные доходы</a:t>
              </a:r>
              <a:endParaRPr lang="ru-RU" altLang="uk-UA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6674" name="Text Box 242"/>
            <p:cNvSpPr txBox="1">
              <a:spLocks noChangeArrowheads="1"/>
            </p:cNvSpPr>
            <p:nvPr/>
          </p:nvSpPr>
          <p:spPr bwMode="auto">
            <a:xfrm>
              <a:off x="622" y="1888"/>
              <a:ext cx="2303" cy="46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uk-UA" sz="1600" b="1">
                  <a:solidFill>
                    <a:srgbClr val="FEFDE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Фінансовий результат від</a:t>
              </a:r>
            </a:p>
            <a:p>
              <a:pPr algn="ctr" eaLnBrk="1" hangingPunct="1">
                <a:defRPr/>
              </a:pPr>
              <a:r>
                <a:rPr lang="uk-UA" altLang="uk-UA" sz="1600" b="1">
                  <a:solidFill>
                    <a:srgbClr val="FEFDE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операційної діяльності</a:t>
              </a:r>
              <a:endParaRPr lang="ru-RU" altLang="uk-UA" sz="1600">
                <a:solidFill>
                  <a:srgbClr val="FEFDE3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6673" name="Line 241"/>
            <p:cNvSpPr>
              <a:spLocks noChangeShapeType="1"/>
            </p:cNvSpPr>
            <p:nvPr/>
          </p:nvSpPr>
          <p:spPr bwMode="auto">
            <a:xfrm>
              <a:off x="1882" y="2341"/>
              <a:ext cx="0" cy="36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2400"/>
            </a:p>
          </p:txBody>
        </p:sp>
        <p:sp>
          <p:nvSpPr>
            <p:cNvPr id="146672" name="Line 240"/>
            <p:cNvSpPr>
              <a:spLocks noChangeShapeType="1"/>
            </p:cNvSpPr>
            <p:nvPr/>
          </p:nvSpPr>
          <p:spPr bwMode="auto">
            <a:xfrm flipH="1">
              <a:off x="1882" y="1797"/>
              <a:ext cx="1836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2400"/>
            </a:p>
          </p:txBody>
        </p:sp>
        <p:sp>
          <p:nvSpPr>
            <p:cNvPr id="146671" name="Line 239"/>
            <p:cNvSpPr>
              <a:spLocks noChangeShapeType="1"/>
            </p:cNvSpPr>
            <p:nvPr/>
          </p:nvSpPr>
          <p:spPr bwMode="auto">
            <a:xfrm>
              <a:off x="3288" y="1661"/>
              <a:ext cx="0" cy="11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2400"/>
            </a:p>
          </p:txBody>
        </p:sp>
        <p:sp>
          <p:nvSpPr>
            <p:cNvPr id="146670" name="Line 238"/>
            <p:cNvSpPr>
              <a:spLocks noChangeShapeType="1"/>
            </p:cNvSpPr>
            <p:nvPr/>
          </p:nvSpPr>
          <p:spPr bwMode="auto">
            <a:xfrm>
              <a:off x="3243" y="1706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2400"/>
            </a:p>
          </p:txBody>
        </p:sp>
        <p:sp>
          <p:nvSpPr>
            <p:cNvPr id="50205" name="Text Box 237"/>
            <p:cNvSpPr txBox="1">
              <a:spLocks noChangeArrowheads="1"/>
            </p:cNvSpPr>
            <p:nvPr/>
          </p:nvSpPr>
          <p:spPr bwMode="auto">
            <a:xfrm>
              <a:off x="3787" y="1933"/>
              <a:ext cx="1860" cy="4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uk-UA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Финансовые расходы</a:t>
              </a:r>
              <a:endParaRPr lang="ru-RU" altLang="uk-UA" sz="90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uk-UA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Потери от участи в капитале</a:t>
              </a:r>
              <a:endParaRPr lang="ru-RU" altLang="uk-UA" sz="90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uk-UA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Другие расходы</a:t>
              </a:r>
              <a:endParaRPr lang="ru-RU" altLang="uk-UA" sz="2400">
                <a:latin typeface="Times New Roman" panose="02020603050405020304" pitchFamily="18" charset="0"/>
              </a:endParaRPr>
            </a:p>
          </p:txBody>
        </p:sp>
        <p:sp>
          <p:nvSpPr>
            <p:cNvPr id="146668" name="Line 236"/>
            <p:cNvSpPr>
              <a:spLocks noChangeShapeType="1"/>
            </p:cNvSpPr>
            <p:nvPr/>
          </p:nvSpPr>
          <p:spPr bwMode="auto">
            <a:xfrm>
              <a:off x="2880" y="1480"/>
              <a:ext cx="907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2400"/>
            </a:p>
          </p:txBody>
        </p:sp>
        <p:sp>
          <p:nvSpPr>
            <p:cNvPr id="146667" name="Text Box 235"/>
            <p:cNvSpPr txBox="1">
              <a:spLocks noChangeArrowheads="1"/>
            </p:cNvSpPr>
            <p:nvPr/>
          </p:nvSpPr>
          <p:spPr bwMode="auto">
            <a:xfrm>
              <a:off x="675" y="2704"/>
              <a:ext cx="2249" cy="6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uk-UA" sz="1600" b="1">
                  <a:solidFill>
                    <a:srgbClr val="FEFDE3"/>
                  </a:solidFill>
                </a:rPr>
                <a:t>Фінансовий результат від</a:t>
              </a:r>
            </a:p>
            <a:p>
              <a:pPr algn="ctr" eaLnBrk="1" hangingPunct="1">
                <a:defRPr/>
              </a:pPr>
              <a:r>
                <a:rPr lang="uk-UA" altLang="uk-UA" sz="1600" b="1">
                  <a:solidFill>
                    <a:srgbClr val="FEFDE3"/>
                  </a:solidFill>
                </a:rPr>
                <a:t>звичайної діяльності до оподаткування</a:t>
              </a:r>
              <a:endParaRPr lang="ru-RU" altLang="uk-UA" sz="1600">
                <a:solidFill>
                  <a:srgbClr val="FEFDE3"/>
                </a:solidFill>
              </a:endParaRPr>
            </a:p>
            <a:p>
              <a:pPr algn="ctr" eaLnBrk="1" hangingPunct="1">
                <a:defRPr/>
              </a:pPr>
              <a:endParaRPr lang="ru-RU" altLang="uk-UA" sz="1600">
                <a:solidFill>
                  <a:srgbClr val="FEFDE3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0208" name="Text Box 234"/>
            <p:cNvSpPr txBox="1">
              <a:spLocks noChangeArrowheads="1"/>
            </p:cNvSpPr>
            <p:nvPr/>
          </p:nvSpPr>
          <p:spPr bwMode="auto">
            <a:xfrm>
              <a:off x="3787" y="2432"/>
              <a:ext cx="1860" cy="4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ru-RU" altLang="uk-UA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 от участия в капитале</a:t>
              </a:r>
              <a:endParaRPr lang="ru-RU" altLang="uk-UA" sz="900">
                <a:latin typeface="Times New Roman" panose="02020603050405020304" pitchFamily="18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ru-RU" altLang="uk-UA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Другие финансовые доходы</a:t>
              </a:r>
              <a:endParaRPr lang="ru-RU" altLang="uk-UA" sz="900">
                <a:latin typeface="Times New Roman" panose="02020603050405020304" pitchFamily="18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ru-RU" altLang="uk-UA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Другие доходы</a:t>
              </a:r>
              <a:endParaRPr lang="ru-RU" altLang="uk-UA" sz="2400">
                <a:latin typeface="Times New Roman" panose="02020603050405020304" pitchFamily="18" charset="0"/>
              </a:endParaRPr>
            </a:p>
          </p:txBody>
        </p:sp>
        <p:sp>
          <p:nvSpPr>
            <p:cNvPr id="146665" name="Line 233"/>
            <p:cNvSpPr>
              <a:spLocks noChangeShapeType="1"/>
            </p:cNvSpPr>
            <p:nvPr/>
          </p:nvSpPr>
          <p:spPr bwMode="auto">
            <a:xfrm>
              <a:off x="1882" y="1661"/>
              <a:ext cx="0" cy="23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2400"/>
            </a:p>
          </p:txBody>
        </p:sp>
        <p:sp>
          <p:nvSpPr>
            <p:cNvPr id="146664" name="Line 232"/>
            <p:cNvSpPr>
              <a:spLocks noChangeShapeType="1"/>
            </p:cNvSpPr>
            <p:nvPr/>
          </p:nvSpPr>
          <p:spPr bwMode="auto">
            <a:xfrm flipH="1">
              <a:off x="1882" y="2568"/>
              <a:ext cx="188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2400"/>
            </a:p>
          </p:txBody>
        </p:sp>
        <p:sp>
          <p:nvSpPr>
            <p:cNvPr id="146663" name="Line 231"/>
            <p:cNvSpPr>
              <a:spLocks noChangeShapeType="1"/>
            </p:cNvSpPr>
            <p:nvPr/>
          </p:nvSpPr>
          <p:spPr bwMode="auto">
            <a:xfrm>
              <a:off x="3288" y="2478"/>
              <a:ext cx="117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2400"/>
            </a:p>
          </p:txBody>
        </p:sp>
        <p:sp>
          <p:nvSpPr>
            <p:cNvPr id="146662" name="Line 230"/>
            <p:cNvSpPr>
              <a:spLocks noChangeShapeType="1"/>
            </p:cNvSpPr>
            <p:nvPr/>
          </p:nvSpPr>
          <p:spPr bwMode="auto">
            <a:xfrm>
              <a:off x="3334" y="2432"/>
              <a:ext cx="0" cy="116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2400"/>
            </a:p>
          </p:txBody>
        </p:sp>
        <p:sp>
          <p:nvSpPr>
            <p:cNvPr id="50213" name="Text Box 229"/>
            <p:cNvSpPr txBox="1">
              <a:spLocks noChangeArrowheads="1"/>
            </p:cNvSpPr>
            <p:nvPr/>
          </p:nvSpPr>
          <p:spPr bwMode="auto">
            <a:xfrm>
              <a:off x="3787" y="2931"/>
              <a:ext cx="1860" cy="3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ru-RU" altLang="uk-UA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 на прибыль от обычной деятельности</a:t>
              </a:r>
              <a:endParaRPr lang="ru-RU" altLang="uk-UA" sz="2400">
                <a:latin typeface="Times New Roman" panose="02020603050405020304" pitchFamily="18" charset="0"/>
              </a:endParaRPr>
            </a:p>
          </p:txBody>
        </p:sp>
        <p:sp>
          <p:nvSpPr>
            <p:cNvPr id="146660" name="Line 228"/>
            <p:cNvSpPr>
              <a:spLocks noChangeShapeType="1"/>
            </p:cNvSpPr>
            <p:nvPr/>
          </p:nvSpPr>
          <p:spPr bwMode="auto">
            <a:xfrm>
              <a:off x="2925" y="3113"/>
              <a:ext cx="84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2400"/>
            </a:p>
          </p:txBody>
        </p:sp>
        <p:sp>
          <p:nvSpPr>
            <p:cNvPr id="146659" name="Line 227"/>
            <p:cNvSpPr>
              <a:spLocks noChangeShapeType="1"/>
            </p:cNvSpPr>
            <p:nvPr/>
          </p:nvSpPr>
          <p:spPr bwMode="auto">
            <a:xfrm>
              <a:off x="3288" y="3022"/>
              <a:ext cx="117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2400"/>
            </a:p>
          </p:txBody>
        </p:sp>
        <p:sp>
          <p:nvSpPr>
            <p:cNvPr id="146658" name="Text Box 226"/>
            <p:cNvSpPr txBox="1">
              <a:spLocks noChangeArrowheads="1"/>
            </p:cNvSpPr>
            <p:nvPr/>
          </p:nvSpPr>
          <p:spPr bwMode="auto">
            <a:xfrm>
              <a:off x="622" y="3475"/>
              <a:ext cx="2303" cy="35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uk-UA" sz="1600" b="1">
                  <a:solidFill>
                    <a:srgbClr val="FEFDE3"/>
                  </a:solidFill>
                </a:rPr>
                <a:t>Фінансовий результат від</a:t>
              </a:r>
            </a:p>
            <a:p>
              <a:pPr algn="ctr" eaLnBrk="1" hangingPunct="1">
                <a:defRPr/>
              </a:pPr>
              <a:r>
                <a:rPr lang="uk-UA" altLang="uk-UA" sz="1600" b="1">
                  <a:solidFill>
                    <a:srgbClr val="FEFDE3"/>
                  </a:solidFill>
                </a:rPr>
                <a:t>звичайної діяльності</a:t>
              </a:r>
              <a:endParaRPr lang="ru-RU" altLang="uk-UA" sz="1600" b="1">
                <a:solidFill>
                  <a:srgbClr val="FEFDE3"/>
                </a:solidFill>
              </a:endParaRPr>
            </a:p>
          </p:txBody>
        </p:sp>
        <p:sp>
          <p:nvSpPr>
            <p:cNvPr id="146657" name="Line 225"/>
            <p:cNvSpPr>
              <a:spLocks noChangeShapeType="1"/>
            </p:cNvSpPr>
            <p:nvPr/>
          </p:nvSpPr>
          <p:spPr bwMode="auto">
            <a:xfrm>
              <a:off x="1973" y="3339"/>
              <a:ext cx="0" cy="127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2400"/>
            </a:p>
          </p:txBody>
        </p:sp>
        <p:sp>
          <p:nvSpPr>
            <p:cNvPr id="50218" name="Text Box 224"/>
            <p:cNvSpPr txBox="1">
              <a:spLocks noChangeArrowheads="1"/>
            </p:cNvSpPr>
            <p:nvPr/>
          </p:nvSpPr>
          <p:spPr bwMode="auto">
            <a:xfrm>
              <a:off x="3833" y="3294"/>
              <a:ext cx="749" cy="5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uk-UA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Чрезвы-чайные доходы</a:t>
              </a:r>
              <a:endParaRPr lang="ru-RU" altLang="uk-UA" sz="2400">
                <a:latin typeface="Times New Roman" panose="02020603050405020304" pitchFamily="18" charset="0"/>
              </a:endParaRPr>
            </a:p>
          </p:txBody>
        </p:sp>
        <p:sp>
          <p:nvSpPr>
            <p:cNvPr id="50219" name="Text Box 223"/>
            <p:cNvSpPr txBox="1">
              <a:spLocks noChangeArrowheads="1"/>
            </p:cNvSpPr>
            <p:nvPr/>
          </p:nvSpPr>
          <p:spPr bwMode="auto">
            <a:xfrm>
              <a:off x="4967" y="3294"/>
              <a:ext cx="691" cy="5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uk-UA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Чрезвы-чайные расходы</a:t>
              </a:r>
              <a:endParaRPr lang="ru-RU" altLang="uk-UA" sz="2400">
                <a:latin typeface="Times New Roman" panose="02020603050405020304" pitchFamily="18" charset="0"/>
              </a:endParaRPr>
            </a:p>
          </p:txBody>
        </p:sp>
        <p:sp>
          <p:nvSpPr>
            <p:cNvPr id="50220" name="Text Box 222"/>
            <p:cNvSpPr txBox="1">
              <a:spLocks noChangeArrowheads="1"/>
            </p:cNvSpPr>
            <p:nvPr/>
          </p:nvSpPr>
          <p:spPr bwMode="auto">
            <a:xfrm>
              <a:off x="4830" y="3859"/>
              <a:ext cx="806" cy="3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uk-UA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Налоги с чрезвычайной прибыли</a:t>
              </a:r>
              <a:endParaRPr lang="ru-RU" altLang="uk-UA" sz="1200">
                <a:latin typeface="Times New Roman" panose="02020603050405020304" pitchFamily="18" charset="0"/>
              </a:endParaRPr>
            </a:p>
          </p:txBody>
        </p:sp>
        <p:sp>
          <p:nvSpPr>
            <p:cNvPr id="50221" name="Text Box 221"/>
            <p:cNvSpPr txBox="1">
              <a:spLocks noChangeArrowheads="1"/>
            </p:cNvSpPr>
            <p:nvPr/>
          </p:nvSpPr>
          <p:spPr bwMode="auto">
            <a:xfrm>
              <a:off x="3651" y="3884"/>
              <a:ext cx="922" cy="3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uk-UA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Чрезвычайная прибыль</a:t>
              </a:r>
              <a:endParaRPr lang="ru-RU" altLang="uk-UA" sz="2400">
                <a:latin typeface="Times New Roman" panose="02020603050405020304" pitchFamily="18" charset="0"/>
              </a:endParaRPr>
            </a:p>
          </p:txBody>
        </p:sp>
        <p:sp>
          <p:nvSpPr>
            <p:cNvPr id="146652" name="Line 220"/>
            <p:cNvSpPr>
              <a:spLocks noChangeShapeType="1"/>
            </p:cNvSpPr>
            <p:nvPr/>
          </p:nvSpPr>
          <p:spPr bwMode="auto">
            <a:xfrm>
              <a:off x="3198" y="1389"/>
              <a:ext cx="173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2400"/>
            </a:p>
          </p:txBody>
        </p:sp>
        <p:sp>
          <p:nvSpPr>
            <p:cNvPr id="146651" name="Text Box 219"/>
            <p:cNvSpPr txBox="1">
              <a:spLocks noChangeArrowheads="1"/>
            </p:cNvSpPr>
            <p:nvPr/>
          </p:nvSpPr>
          <p:spPr bwMode="auto">
            <a:xfrm>
              <a:off x="622" y="3884"/>
              <a:ext cx="2303" cy="35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uk-UA" sz="1600" b="1">
                  <a:solidFill>
                    <a:srgbClr val="FEFDE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Чистий прибуток</a:t>
              </a:r>
            </a:p>
            <a:p>
              <a:pPr algn="ctr" eaLnBrk="1" hangingPunct="1">
                <a:defRPr/>
              </a:pPr>
              <a:r>
                <a:rPr lang="uk-UA" altLang="uk-UA" sz="1600" b="1">
                  <a:solidFill>
                    <a:srgbClr val="FEFDE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(збиток)</a:t>
              </a:r>
              <a:endParaRPr lang="ru-RU" altLang="uk-UA" sz="1600">
                <a:solidFill>
                  <a:srgbClr val="FEFDE3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6650" name="Line 218"/>
            <p:cNvSpPr>
              <a:spLocks noChangeShapeType="1"/>
            </p:cNvSpPr>
            <p:nvPr/>
          </p:nvSpPr>
          <p:spPr bwMode="auto">
            <a:xfrm>
              <a:off x="1927" y="3793"/>
              <a:ext cx="0" cy="10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2400"/>
            </a:p>
          </p:txBody>
        </p:sp>
        <p:sp>
          <p:nvSpPr>
            <p:cNvPr id="146649" name="Line 217"/>
            <p:cNvSpPr>
              <a:spLocks noChangeShapeType="1"/>
            </p:cNvSpPr>
            <p:nvPr/>
          </p:nvSpPr>
          <p:spPr bwMode="auto">
            <a:xfrm>
              <a:off x="4604" y="3566"/>
              <a:ext cx="345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2400"/>
            </a:p>
          </p:txBody>
        </p:sp>
        <p:sp>
          <p:nvSpPr>
            <p:cNvPr id="146648" name="Line 216"/>
            <p:cNvSpPr>
              <a:spLocks noChangeShapeType="1"/>
            </p:cNvSpPr>
            <p:nvPr/>
          </p:nvSpPr>
          <p:spPr bwMode="auto">
            <a:xfrm>
              <a:off x="4694" y="3475"/>
              <a:ext cx="117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2400"/>
            </a:p>
          </p:txBody>
        </p:sp>
        <p:sp>
          <p:nvSpPr>
            <p:cNvPr id="146647" name="Line 215"/>
            <p:cNvSpPr>
              <a:spLocks noChangeShapeType="1"/>
            </p:cNvSpPr>
            <p:nvPr/>
          </p:nvSpPr>
          <p:spPr bwMode="auto">
            <a:xfrm>
              <a:off x="4195" y="3793"/>
              <a:ext cx="0" cy="11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2400"/>
            </a:p>
          </p:txBody>
        </p:sp>
        <p:sp>
          <p:nvSpPr>
            <p:cNvPr id="146646" name="Line 214"/>
            <p:cNvSpPr>
              <a:spLocks noChangeShapeType="1"/>
            </p:cNvSpPr>
            <p:nvPr/>
          </p:nvSpPr>
          <p:spPr bwMode="auto">
            <a:xfrm>
              <a:off x="4604" y="4065"/>
              <a:ext cx="228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2400"/>
            </a:p>
          </p:txBody>
        </p:sp>
        <p:sp>
          <p:nvSpPr>
            <p:cNvPr id="146645" name="Line 213"/>
            <p:cNvSpPr>
              <a:spLocks noChangeShapeType="1"/>
            </p:cNvSpPr>
            <p:nvPr/>
          </p:nvSpPr>
          <p:spPr bwMode="auto">
            <a:xfrm>
              <a:off x="4649" y="4020"/>
              <a:ext cx="116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2400"/>
            </a:p>
          </p:txBody>
        </p:sp>
        <p:sp>
          <p:nvSpPr>
            <p:cNvPr id="146644" name="Line 212"/>
            <p:cNvSpPr>
              <a:spLocks noChangeShapeType="1"/>
            </p:cNvSpPr>
            <p:nvPr/>
          </p:nvSpPr>
          <p:spPr bwMode="auto">
            <a:xfrm flipH="1">
              <a:off x="2925" y="4065"/>
              <a:ext cx="734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2400"/>
            </a:p>
          </p:txBody>
        </p:sp>
        <p:sp>
          <p:nvSpPr>
            <p:cNvPr id="146711" name="Line 279"/>
            <p:cNvSpPr>
              <a:spLocks noChangeShapeType="1"/>
            </p:cNvSpPr>
            <p:nvPr/>
          </p:nvSpPr>
          <p:spPr bwMode="auto">
            <a:xfrm>
              <a:off x="2925" y="2115"/>
              <a:ext cx="862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2400"/>
            </a:p>
          </p:txBody>
        </p:sp>
        <p:sp>
          <p:nvSpPr>
            <p:cNvPr id="146712" name="Line 280"/>
            <p:cNvSpPr>
              <a:spLocks noChangeShapeType="1"/>
            </p:cNvSpPr>
            <p:nvPr/>
          </p:nvSpPr>
          <p:spPr bwMode="auto">
            <a:xfrm>
              <a:off x="3243" y="2024"/>
              <a:ext cx="173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2400"/>
            </a:p>
          </p:txBody>
        </p:sp>
      </p:grpSp>
      <p:sp>
        <p:nvSpPr>
          <p:cNvPr id="50186" name="Rectangle 70"/>
          <p:cNvSpPr>
            <a:spLocks noChangeArrowheads="1"/>
          </p:cNvSpPr>
          <p:nvPr/>
        </p:nvSpPr>
        <p:spPr bwMode="auto">
          <a:xfrm>
            <a:off x="1439467" y="6381750"/>
            <a:ext cx="6265069" cy="287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/>
              <a:t>Алгоритм формування чистого прибутку підприємства</a:t>
            </a:r>
            <a:endParaRPr lang="ru-RU" altLang="uk-UA"/>
          </a:p>
        </p:txBody>
      </p:sp>
      <p:sp>
        <p:nvSpPr>
          <p:cNvPr id="57" name="Прямоугольник 56"/>
          <p:cNvSpPr/>
          <p:nvPr/>
        </p:nvSpPr>
        <p:spPr>
          <a:xfrm>
            <a:off x="87954" y="1682"/>
            <a:ext cx="88995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3. </a:t>
            </a:r>
            <a:r>
              <a:rPr lang="ru-RU" sz="24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Етапи</a:t>
            </a:r>
            <a:r>
              <a:rPr lang="ru-RU" sz="2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формування</a:t>
            </a:r>
            <a:r>
              <a:rPr lang="ru-RU" sz="2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чистого </a:t>
            </a:r>
            <a:r>
              <a:rPr lang="ru-RU" sz="24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прибутку</a:t>
            </a:r>
            <a:r>
              <a:rPr lang="ru-RU" sz="2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підприємства</a:t>
            </a:r>
            <a:endParaRPr lang="ru-RU" sz="2400" b="1" i="1" cap="none" spc="0" dirty="0">
              <a:ln w="9525">
                <a:solidFill>
                  <a:schemeClr val="bg1"/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529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 algn="just">
              <a:buAutoNum type="arabicPeriod"/>
            </a:pP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</a:rPr>
              <a:t>Сутність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 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</a:rPr>
              <a:t>та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</a:rPr>
              <a:t>види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</a:rPr>
              <a:t>доходів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</a:rPr>
              <a:t>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</a:rPr>
              <a:t>підприємства</a:t>
            </a:r>
            <a:endParaRPr lang="ru-RU" sz="3200" b="1" dirty="0" smtClean="0">
              <a:ln w="9525">
                <a:solidFill>
                  <a:schemeClr val="bg1"/>
                </a:solidFill>
                <a:prstDash val="solid"/>
              </a:ln>
            </a:endParaRPr>
          </a:p>
          <a:p>
            <a:pPr marL="742950" indent="-742950" algn="just">
              <a:buAutoNum type="arabicPeriod"/>
            </a:pP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</a:rPr>
              <a:t>Сутність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 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</a:rPr>
              <a:t>та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</a:rPr>
              <a:t>функції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</a:rPr>
              <a:t>прибутку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</a:rPr>
              <a:t>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</a:rPr>
              <a:t>підприємства</a:t>
            </a:r>
            <a:endParaRPr lang="ru-RU" sz="3200" b="1" dirty="0" smtClean="0">
              <a:ln w="9525">
                <a:solidFill>
                  <a:schemeClr val="bg1"/>
                </a:solidFill>
                <a:prstDash val="solid"/>
              </a:ln>
            </a:endParaRPr>
          </a:p>
          <a:p>
            <a:pPr marL="742950" indent="-742950" algn="just">
              <a:buAutoNum type="arabicPeriod"/>
            </a:pP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</a:rPr>
              <a:t>Етапи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</a:rPr>
              <a:t>формування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</a:rPr>
              <a:t> чистого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</a:rPr>
              <a:t>прибутку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</a:rPr>
              <a:t>підприємства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 </a:t>
            </a:r>
          </a:p>
          <a:p>
            <a:pPr marL="742950" indent="-742950" algn="just">
              <a:buAutoNum type="arabicPeriod"/>
            </a:pP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</a:rPr>
              <a:t>Показники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</a:rPr>
              <a:t>аналізу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</a:rPr>
              <a:t>фінансових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</a:rPr>
              <a:t>результатів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</a:rPr>
              <a:t>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</a:rPr>
              <a:t>підприємства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buAutoNum type="arabicPeriod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9972" y="476672"/>
            <a:ext cx="8785225" cy="7921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ПЛАН</a:t>
            </a:r>
            <a:endParaRPr lang="ru-RU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102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70"/>
          <p:cNvGrpSpPr>
            <a:grpSpLocks/>
          </p:cNvGrpSpPr>
          <p:nvPr/>
        </p:nvGrpSpPr>
        <p:grpSpPr bwMode="auto">
          <a:xfrm>
            <a:off x="272562" y="260352"/>
            <a:ext cx="8713176" cy="6183313"/>
            <a:chOff x="521" y="164"/>
            <a:chExt cx="4672" cy="3895"/>
          </a:xfrm>
        </p:grpSpPr>
        <p:sp>
          <p:nvSpPr>
            <p:cNvPr id="51203" name="Rectangle 56"/>
            <p:cNvSpPr>
              <a:spLocks noChangeArrowheads="1"/>
            </p:cNvSpPr>
            <p:nvPr/>
          </p:nvSpPr>
          <p:spPr bwMode="auto">
            <a:xfrm>
              <a:off x="1674" y="236"/>
              <a:ext cx="1801" cy="361"/>
            </a:xfrm>
            <a:prstGeom prst="rect">
              <a:avLst/>
            </a:prstGeom>
            <a:solidFill>
              <a:srgbClr val="C0C0C0">
                <a:alpha val="2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uk-UA" altLang="uk-UA" sz="1800"/>
            </a:p>
          </p:txBody>
        </p:sp>
        <p:sp>
          <p:nvSpPr>
            <p:cNvPr id="51204" name="Text Box 57"/>
            <p:cNvSpPr txBox="1">
              <a:spLocks noChangeArrowheads="1"/>
            </p:cNvSpPr>
            <p:nvPr/>
          </p:nvSpPr>
          <p:spPr bwMode="auto">
            <a:xfrm>
              <a:off x="1746" y="164"/>
              <a:ext cx="1800" cy="3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1400" b="1"/>
                <a:t>Фактори, що впливають на прибуток підприємства</a:t>
              </a:r>
              <a:endParaRPr lang="uk-UA" altLang="uk-UA" sz="1800"/>
            </a:p>
          </p:txBody>
        </p:sp>
        <p:sp>
          <p:nvSpPr>
            <p:cNvPr id="51205" name="AutoShape 58"/>
            <p:cNvSpPr>
              <a:spLocks noChangeArrowheads="1"/>
            </p:cNvSpPr>
            <p:nvPr/>
          </p:nvSpPr>
          <p:spPr bwMode="auto">
            <a:xfrm>
              <a:off x="521" y="812"/>
              <a:ext cx="1657" cy="622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2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1400" b="1"/>
                <a:t>Зовнішні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1400" b="1"/>
                <a:t>Чинники, що не залежать від розвитку підприємства</a:t>
              </a:r>
              <a:endParaRPr lang="uk-UA" altLang="uk-UA" sz="1800"/>
            </a:p>
          </p:txBody>
        </p:sp>
        <p:sp>
          <p:nvSpPr>
            <p:cNvPr id="51206" name="AutoShape 59"/>
            <p:cNvSpPr>
              <a:spLocks noChangeArrowheads="1"/>
            </p:cNvSpPr>
            <p:nvPr/>
          </p:nvSpPr>
          <p:spPr bwMode="auto">
            <a:xfrm>
              <a:off x="2426" y="799"/>
              <a:ext cx="2722" cy="635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2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uk-UA" sz="1400" b="1"/>
                <a:t>Внутрішні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1400" b="1"/>
                <a:t>Чинники, що залежать від розвитку конкретного підприємства</a:t>
              </a:r>
              <a:endParaRPr lang="uk-UA" altLang="uk-UA" sz="1400"/>
            </a:p>
          </p:txBody>
        </p:sp>
        <p:sp>
          <p:nvSpPr>
            <p:cNvPr id="51207" name="Text Box 60"/>
            <p:cNvSpPr txBox="1">
              <a:spLocks noChangeArrowheads="1"/>
            </p:cNvSpPr>
            <p:nvPr/>
          </p:nvSpPr>
          <p:spPr bwMode="auto">
            <a:xfrm>
              <a:off x="567" y="1480"/>
              <a:ext cx="1587" cy="14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Char char="-"/>
              </a:pPr>
              <a:r>
                <a:rPr lang="uk-UA" altLang="uk-UA" sz="1400" b="1" dirty="0"/>
                <a:t>інфляційні процеси;</a:t>
              </a:r>
            </a:p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Char char="-"/>
              </a:pPr>
              <a:r>
                <a:rPr lang="uk-UA" altLang="uk-UA" sz="1400" b="1" dirty="0"/>
                <a:t>законодавство;</a:t>
              </a:r>
            </a:p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Char char="-"/>
              </a:pPr>
              <a:r>
                <a:rPr lang="uk-UA" altLang="uk-UA" sz="1400" b="1" dirty="0"/>
                <a:t>політика;</a:t>
              </a:r>
            </a:p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Char char="-"/>
              </a:pPr>
              <a:r>
                <a:rPr lang="uk-UA" altLang="uk-UA" sz="1400" b="1" dirty="0"/>
                <a:t>науково-технічне і соціальний розвиток регіону;</a:t>
              </a:r>
            </a:p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Char char="-"/>
              </a:pPr>
              <a:r>
                <a:rPr lang="uk-UA" altLang="uk-UA" sz="1400" b="1" dirty="0"/>
                <a:t>політика оподаткування</a:t>
              </a:r>
            </a:p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Char char="-"/>
              </a:pPr>
              <a:r>
                <a:rPr lang="uk-UA" altLang="uk-UA" sz="1400" b="1" dirty="0"/>
                <a:t>та інші.</a:t>
              </a:r>
              <a:endParaRPr lang="uk-UA" altLang="uk-UA" sz="1800" dirty="0"/>
            </a:p>
          </p:txBody>
        </p:sp>
        <p:sp>
          <p:nvSpPr>
            <p:cNvPr id="51208" name="Text Box 61"/>
            <p:cNvSpPr txBox="1">
              <a:spLocks noChangeArrowheads="1"/>
            </p:cNvSpPr>
            <p:nvPr/>
          </p:nvSpPr>
          <p:spPr bwMode="auto">
            <a:xfrm>
              <a:off x="2400" y="1616"/>
              <a:ext cx="1296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1400" b="1"/>
                <a:t>Фактори безпосереднього впливу</a:t>
              </a:r>
              <a:endParaRPr lang="uk-UA" altLang="uk-UA" sz="1800"/>
            </a:p>
          </p:txBody>
        </p:sp>
        <p:sp>
          <p:nvSpPr>
            <p:cNvPr id="51209" name="Text Box 62"/>
            <p:cNvSpPr txBox="1">
              <a:spLocks noChangeArrowheads="1"/>
            </p:cNvSpPr>
            <p:nvPr/>
          </p:nvSpPr>
          <p:spPr bwMode="auto">
            <a:xfrm>
              <a:off x="3742" y="1616"/>
              <a:ext cx="1383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1400" b="1"/>
                <a:t>Фактори опосередкованого впливу</a:t>
              </a:r>
              <a:endParaRPr lang="ru-RU" altLang="uk-UA" sz="1800"/>
            </a:p>
          </p:txBody>
        </p:sp>
        <p:cxnSp>
          <p:nvCxnSpPr>
            <p:cNvPr id="51210" name="AutoShape 63"/>
            <p:cNvCxnSpPr>
              <a:cxnSpLocks noChangeShapeType="1"/>
              <a:stCxn id="51204" idx="1"/>
            </p:cNvCxnSpPr>
            <p:nvPr/>
          </p:nvCxnSpPr>
          <p:spPr bwMode="auto">
            <a:xfrm rot="10800000" flipV="1">
              <a:off x="1422" y="345"/>
              <a:ext cx="324" cy="467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11" name="Line 64"/>
            <p:cNvSpPr>
              <a:spLocks noChangeShapeType="1"/>
            </p:cNvSpPr>
            <p:nvPr/>
          </p:nvSpPr>
          <p:spPr bwMode="auto">
            <a:xfrm>
              <a:off x="3787" y="346"/>
              <a:ext cx="0" cy="4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2" name="Line 65"/>
            <p:cNvSpPr>
              <a:spLocks noChangeShapeType="1"/>
            </p:cNvSpPr>
            <p:nvPr/>
          </p:nvSpPr>
          <p:spPr bwMode="auto">
            <a:xfrm flipH="1">
              <a:off x="3560" y="346"/>
              <a:ext cx="2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3" name="Line 66"/>
            <p:cNvSpPr>
              <a:spLocks noChangeShapeType="1"/>
            </p:cNvSpPr>
            <p:nvPr/>
          </p:nvSpPr>
          <p:spPr bwMode="auto">
            <a:xfrm>
              <a:off x="2904" y="1472"/>
              <a:ext cx="1" cy="1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4" name="Line 67"/>
            <p:cNvSpPr>
              <a:spLocks noChangeShapeType="1"/>
            </p:cNvSpPr>
            <p:nvPr/>
          </p:nvSpPr>
          <p:spPr bwMode="auto">
            <a:xfrm>
              <a:off x="4390" y="1472"/>
              <a:ext cx="1" cy="1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5" name="Text Box 68"/>
            <p:cNvSpPr txBox="1">
              <a:spLocks noChangeArrowheads="1"/>
            </p:cNvSpPr>
            <p:nvPr/>
          </p:nvSpPr>
          <p:spPr bwMode="auto">
            <a:xfrm>
              <a:off x="2381" y="2115"/>
              <a:ext cx="1407" cy="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Char char="-"/>
              </a:pPr>
              <a:r>
                <a:rPr lang="uk-UA" altLang="uk-UA" sz="1400" b="1"/>
                <a:t>обсяг продукції, що випускається;</a:t>
              </a:r>
            </a:p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Char char="-"/>
              </a:pPr>
              <a:r>
                <a:rPr lang="uk-UA" altLang="uk-UA" sz="1400" b="1"/>
                <a:t>собівартість виробництва;</a:t>
              </a:r>
            </a:p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Char char="-"/>
              </a:pPr>
              <a:r>
                <a:rPr lang="uk-UA" altLang="uk-UA" sz="1400" b="1"/>
                <a:t>ціна реалізованої</a:t>
              </a:r>
            </a:p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Char char="-"/>
              </a:pPr>
              <a:r>
                <a:rPr lang="uk-UA" altLang="uk-UA" sz="1400" b="1"/>
                <a:t>продукції;</a:t>
              </a:r>
            </a:p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Char char="-"/>
              </a:pPr>
              <a:r>
                <a:rPr lang="uk-UA" altLang="uk-UA" sz="1400" b="1"/>
                <a:t>найменування продукції, що випускається (асортимент) та інші.</a:t>
              </a:r>
              <a:endParaRPr lang="uk-UA" altLang="uk-UA" sz="1800"/>
            </a:p>
          </p:txBody>
        </p:sp>
        <p:sp>
          <p:nvSpPr>
            <p:cNvPr id="51216" name="Text Box 69"/>
            <p:cNvSpPr txBox="1">
              <a:spLocks noChangeArrowheads="1"/>
            </p:cNvSpPr>
            <p:nvPr/>
          </p:nvSpPr>
          <p:spPr bwMode="auto">
            <a:xfrm>
              <a:off x="3742" y="2115"/>
              <a:ext cx="1451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Char char="-"/>
              </a:pPr>
              <a:r>
                <a:rPr lang="uk-UA" altLang="uk-UA" sz="1400" b="1"/>
                <a:t>післяпродажний сервіс;</a:t>
              </a:r>
            </a:p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Char char="-"/>
              </a:pPr>
              <a:r>
                <a:rPr lang="uk-UA" altLang="uk-UA" sz="1400" b="1"/>
                <a:t>збільшення або зменшення зносу основних виробничих фондів;</a:t>
              </a:r>
            </a:p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Char char="-"/>
              </a:pPr>
              <a:r>
                <a:rPr lang="uk-UA" altLang="uk-UA" sz="1400" b="1"/>
                <a:t>реклама;</a:t>
              </a:r>
            </a:p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Char char="-"/>
              </a:pPr>
              <a:r>
                <a:rPr lang="uk-UA" altLang="uk-UA" sz="1400" b="1"/>
                <a:t>співвідношення власного і позикового капіталу та інші.</a:t>
              </a:r>
              <a:endParaRPr lang="uk-UA" altLang="uk-UA" sz="1800"/>
            </a:p>
          </p:txBody>
        </p:sp>
      </p:grpSp>
    </p:spTree>
    <p:extLst>
      <p:ext uri="{BB962C8B-B14F-4D97-AF65-F5344CB8AC3E}">
        <p14:creationId xmlns:p14="http://schemas.microsoft.com/office/powerpoint/2010/main" val="2195661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9774" y="1372479"/>
            <a:ext cx="8603306" cy="863600"/>
          </a:xfrm>
        </p:spPr>
        <p:txBody>
          <a:bodyPr/>
          <a:lstStyle/>
          <a:p>
            <a:pPr eaLnBrk="1" hangingPunct="1"/>
            <a:r>
              <a:rPr lang="uk-UA" altLang="en-US" sz="2800" dirty="0"/>
              <a:t>Етапи аналізу фінансових результатів діяльності.</a:t>
            </a:r>
            <a:endParaRPr lang="ru-RU" altLang="en-US" sz="28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81355" y="2400300"/>
            <a:ext cx="8685092" cy="426878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uk-UA" altLang="en-US" sz="2600" dirty="0"/>
              <a:t>1</a:t>
            </a:r>
            <a:r>
              <a:rPr lang="uk-UA" altLang="en-US" dirty="0" smtClean="0"/>
              <a:t>. Формування інформаційної бази аналізу</a:t>
            </a:r>
          </a:p>
          <a:p>
            <a:pPr eaLnBrk="1" hangingPunct="1">
              <a:lnSpc>
                <a:spcPct val="80000"/>
              </a:lnSpc>
            </a:pPr>
            <a:r>
              <a:rPr lang="uk-UA" altLang="en-US" dirty="0" smtClean="0"/>
              <a:t>2. Аналіз динаміки загального обсягу  фінансових результатів діяльності підприємства.</a:t>
            </a:r>
          </a:p>
          <a:p>
            <a:pPr eaLnBrk="1" hangingPunct="1">
              <a:lnSpc>
                <a:spcPct val="80000"/>
              </a:lnSpc>
            </a:pPr>
            <a:r>
              <a:rPr lang="uk-UA" altLang="en-US" dirty="0" smtClean="0"/>
              <a:t>3.  Аналіз змін в обсязі доходів та прибутків за джерелами їх формування..</a:t>
            </a:r>
          </a:p>
          <a:p>
            <a:pPr eaLnBrk="1" hangingPunct="1">
              <a:lnSpc>
                <a:spcPct val="80000"/>
              </a:lnSpc>
            </a:pPr>
            <a:r>
              <a:rPr lang="uk-UA" altLang="en-US" dirty="0" smtClean="0"/>
              <a:t>4. Кількісна оцінка впливу факторів .</a:t>
            </a:r>
          </a:p>
          <a:p>
            <a:pPr eaLnBrk="1" hangingPunct="1">
              <a:lnSpc>
                <a:spcPct val="80000"/>
              </a:lnSpc>
            </a:pPr>
            <a:r>
              <a:rPr lang="uk-UA" altLang="en-US" dirty="0" smtClean="0"/>
              <a:t>5.  </a:t>
            </a:r>
            <a:r>
              <a:rPr lang="en-US" altLang="en-US" dirty="0" smtClean="0"/>
              <a:t>CVP-</a:t>
            </a:r>
            <a:r>
              <a:rPr lang="uk-UA" altLang="en-US" dirty="0" smtClean="0"/>
              <a:t> аналіз. Оцінка взаємозв’язку фінансових результатів (доходів, прибутків, витрат)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en-US" dirty="0" smtClean="0"/>
              <a:t>6. Оцінка втрачених можливостей підприємства щодо отримання доходів і прибутків. </a:t>
            </a:r>
            <a:endParaRPr lang="ru-RU" altLang="en-US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dirty="0" smtClean="0"/>
              <a:t/>
            </a:r>
            <a:br>
              <a:rPr lang="ru-RU" altLang="en-US" dirty="0" smtClean="0"/>
            </a:br>
            <a:endParaRPr lang="ru-RU" altLang="en-US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-1" y="104428"/>
            <a:ext cx="891015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4. </a:t>
            </a:r>
            <a:r>
              <a:rPr lang="ru-RU" sz="28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Показники</a:t>
            </a:r>
            <a:r>
              <a:rPr lang="ru-RU" sz="28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аналізу</a:t>
            </a:r>
            <a:r>
              <a:rPr lang="ru-RU" sz="28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фінансових</a:t>
            </a:r>
            <a:r>
              <a:rPr lang="ru-RU" sz="28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результатів</a:t>
            </a:r>
            <a:r>
              <a:rPr lang="ru-RU" sz="28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підприємства</a:t>
            </a:r>
            <a:endParaRPr lang="ru-RU" sz="2800" b="1" i="1" cap="none" spc="0" dirty="0">
              <a:ln w="9525">
                <a:solidFill>
                  <a:schemeClr val="bg1"/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836613"/>
            <a:ext cx="6172200" cy="1008062"/>
          </a:xfrm>
        </p:spPr>
        <p:txBody>
          <a:bodyPr/>
          <a:lstStyle/>
          <a:p>
            <a:pPr eaLnBrk="1" hangingPunct="1"/>
            <a:r>
              <a:rPr lang="uk-UA" altLang="en-US" sz="2800"/>
              <a:t>Алгоритми розрахунку основних показників рентабельності</a:t>
            </a:r>
            <a:endParaRPr lang="ru-RU" altLang="en-US" sz="2800"/>
          </a:p>
        </p:txBody>
      </p:sp>
      <p:sp>
        <p:nvSpPr>
          <p:cNvPr id="10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altLang="en-US" dirty="0" smtClean="0"/>
              <a:t>Рентабельність майна підприємства (</a:t>
            </a:r>
            <a:r>
              <a:rPr lang="uk-UA" altLang="en-US" b="1" i="1" dirty="0" smtClean="0"/>
              <a:t>РСА</a:t>
            </a:r>
            <a:r>
              <a:rPr lang="uk-UA" altLang="en-US" dirty="0" smtClean="0"/>
              <a:t>, %)</a:t>
            </a:r>
            <a:r>
              <a:rPr lang="ru-RU" altLang="en-US" dirty="0" smtClean="0"/>
              <a:t> </a:t>
            </a:r>
          </a:p>
          <a:p>
            <a:pPr eaLnBrk="1" hangingPunct="1"/>
            <a:endParaRPr lang="uk-UA" altLang="en-US" dirty="0" smtClean="0"/>
          </a:p>
          <a:p>
            <a:pPr eaLnBrk="1" hangingPunct="1"/>
            <a:endParaRPr lang="uk-UA" altLang="en-US" dirty="0" smtClean="0"/>
          </a:p>
          <a:p>
            <a:pPr eaLnBrk="1" hangingPunct="1"/>
            <a:endParaRPr lang="uk-UA" altLang="en-US" dirty="0" smtClean="0"/>
          </a:p>
          <a:p>
            <a:pPr eaLnBrk="1" hangingPunct="1"/>
            <a:endParaRPr lang="uk-UA" altLang="en-US" dirty="0" smtClean="0"/>
          </a:p>
          <a:p>
            <a:pPr eaLnBrk="1" hangingPunct="1"/>
            <a:r>
              <a:rPr lang="uk-UA" altLang="en-US" dirty="0" smtClean="0"/>
              <a:t>Рентабельність основних засобів (</a:t>
            </a:r>
            <a:r>
              <a:rPr lang="uk-UA" altLang="en-US" b="1" i="1" dirty="0" smtClean="0"/>
              <a:t>РОЗ, %)</a:t>
            </a:r>
            <a:endParaRPr lang="ru-RU" altLang="en-US" b="1" i="1" dirty="0" smtClean="0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1143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493226"/>
              </p:ext>
            </p:extLst>
          </p:nvPr>
        </p:nvGraphicFramePr>
        <p:xfrm>
          <a:off x="2614338" y="2416421"/>
          <a:ext cx="4199699" cy="159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Формула" r:id="rId3" imgW="1333500" imgH="482600" progId="Equation.3">
                  <p:embed/>
                </p:oleObj>
              </mc:Choice>
              <mc:Fallback>
                <p:oleObj name="Формула" r:id="rId3" imgW="1333500" imgH="4826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338" y="2416421"/>
                        <a:ext cx="4199699" cy="15986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143001" y="29633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2789636" y="5003802"/>
          <a:ext cx="3673078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Формула" r:id="rId5" imgW="1536700" imgH="558800" progId="Equation.3">
                  <p:embed/>
                </p:oleObj>
              </mc:Choice>
              <mc:Fallback>
                <p:oleObj name="Формула" r:id="rId5" imgW="1536700" imgH="5588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636" y="5003802"/>
                        <a:ext cx="3673078" cy="1477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77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0026" y="501135"/>
            <a:ext cx="67444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en-US" sz="3600" dirty="0" smtClean="0"/>
              <a:t>Рентабельність власного капіталу</a:t>
            </a:r>
          </a:p>
          <a:p>
            <a:r>
              <a:rPr lang="uk-UA" altLang="en-US" sz="3600" dirty="0" smtClean="0"/>
              <a:t>підприємства (</a:t>
            </a:r>
            <a:r>
              <a:rPr lang="uk-UA" altLang="en-US" sz="3600" b="1" i="1" dirty="0" err="1" smtClean="0"/>
              <a:t>Рвк</a:t>
            </a:r>
            <a:r>
              <a:rPr lang="uk-UA" altLang="en-US" sz="3600" dirty="0" smtClean="0"/>
              <a:t>, %)</a:t>
            </a:r>
            <a:r>
              <a:rPr lang="ru-RU" altLang="en-US" sz="3600" dirty="0" smtClean="0"/>
              <a:t> 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923986"/>
              </p:ext>
            </p:extLst>
          </p:nvPr>
        </p:nvGraphicFramePr>
        <p:xfrm>
          <a:off x="2077642" y="1701464"/>
          <a:ext cx="4797943" cy="165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6" name="Формула" r:id="rId3" imgW="965200" imgH="393700" progId="Equation.3">
                  <p:embed/>
                </p:oleObj>
              </mc:Choice>
              <mc:Fallback>
                <p:oleObj name="Формула" r:id="rId3" imgW="965200" imgH="3937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7642" y="1701464"/>
                        <a:ext cx="4797943" cy="165649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81572" y="3420182"/>
            <a:ext cx="69286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en-US" sz="3600" dirty="0" smtClean="0"/>
              <a:t>Рентабельність реалізації (</a:t>
            </a:r>
            <a:r>
              <a:rPr lang="uk-UA" altLang="en-US" sz="3600" b="1" i="1" dirty="0" err="1" smtClean="0"/>
              <a:t>Рчд</a:t>
            </a:r>
            <a:r>
              <a:rPr lang="uk-UA" altLang="en-US" sz="3600" dirty="0" smtClean="0"/>
              <a:t>, %)</a:t>
            </a:r>
            <a:r>
              <a:rPr lang="ru-RU" altLang="en-US" sz="3600" dirty="0" smtClean="0"/>
              <a:t> </a:t>
            </a: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84582"/>
              </p:ext>
            </p:extLst>
          </p:nvPr>
        </p:nvGraphicFramePr>
        <p:xfrm>
          <a:off x="2081213" y="4144963"/>
          <a:ext cx="5022972" cy="176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7" name="Формула" r:id="rId5" imgW="965200" imgH="419100" progId="Equation.3">
                  <p:embed/>
                </p:oleObj>
              </mc:Choice>
              <mc:Fallback>
                <p:oleObj name="Формула" r:id="rId5" imgW="965200" imgH="4191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213" y="4144963"/>
                        <a:ext cx="5022972" cy="17637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0026" y="501135"/>
            <a:ext cx="6709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en-US" sz="3600" dirty="0" smtClean="0"/>
              <a:t>Рентабельність персоналу підприємства (</a:t>
            </a:r>
            <a:r>
              <a:rPr lang="uk-UA" altLang="en-US" sz="3600" b="1" i="1" dirty="0" err="1" smtClean="0"/>
              <a:t>Рвк</a:t>
            </a:r>
            <a:r>
              <a:rPr lang="uk-UA" altLang="en-US" sz="3600" dirty="0" smtClean="0"/>
              <a:t>, %)</a:t>
            </a:r>
            <a:r>
              <a:rPr lang="ru-RU" altLang="en-US" sz="3600" dirty="0" smtClean="0"/>
              <a:t>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430805"/>
              </p:ext>
            </p:extLst>
          </p:nvPr>
        </p:nvGraphicFramePr>
        <p:xfrm>
          <a:off x="2524976" y="2101305"/>
          <a:ext cx="4790224" cy="181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9" name="Уравнение" r:id="rId3" imgW="1193760" imgH="431640" progId="Equation.3">
                  <p:embed/>
                </p:oleObj>
              </mc:Choice>
              <mc:Fallback>
                <p:oleObj name="Уравнение" r:id="rId3" imgW="119376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976" y="2101305"/>
                        <a:ext cx="4790224" cy="18176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56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231" t="10625" r="22759" b="10178"/>
          <a:stretch/>
        </p:blipFill>
        <p:spPr>
          <a:xfrm>
            <a:off x="190093" y="69667"/>
            <a:ext cx="6016478" cy="67381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795779" y="1589384"/>
            <a:ext cx="852351" cy="31350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Овал 3"/>
          <p:cNvSpPr/>
          <p:nvPr/>
        </p:nvSpPr>
        <p:spPr>
          <a:xfrm>
            <a:off x="4726828" y="1589385"/>
            <a:ext cx="852351" cy="31350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4797849" y="6205825"/>
            <a:ext cx="852351" cy="31350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3873514" y="6205825"/>
            <a:ext cx="852351" cy="31350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6453266" y="1812239"/>
            <a:ext cx="2585802" cy="39703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uk-UA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ЗВІТ ПРО</a:t>
            </a:r>
          </a:p>
          <a:p>
            <a:pPr algn="ctr" eaLnBrk="1" hangingPunct="1">
              <a:defRPr/>
            </a:pPr>
            <a:r>
              <a:rPr lang="uk-UA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ФІНАНСОВІ</a:t>
            </a:r>
          </a:p>
          <a:p>
            <a:pPr algn="ctr" eaLnBrk="1" hangingPunct="1">
              <a:defRPr/>
            </a:pPr>
            <a:r>
              <a:rPr lang="uk-UA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РЕЗУЛЬТАТИ</a:t>
            </a:r>
          </a:p>
          <a:p>
            <a:pPr algn="ctr" eaLnBrk="1" hangingPunct="1">
              <a:defRPr/>
            </a:pPr>
            <a:r>
              <a:rPr lang="uk-UA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ПАТ «УКРТЕЛЕКОМ»</a:t>
            </a:r>
          </a:p>
          <a:p>
            <a:pPr algn="ctr" eaLnBrk="1" hangingPunct="1">
              <a:defRPr/>
            </a:pPr>
            <a:r>
              <a:rPr lang="uk-UA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ЗА</a:t>
            </a:r>
          </a:p>
          <a:p>
            <a:pPr algn="ctr" eaLnBrk="1" hangingPunct="1">
              <a:defRPr/>
            </a:pPr>
            <a:r>
              <a:rPr lang="uk-UA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2017 РІК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9" name="Picture 14" descr="ÐÐ°ÑÑÐ¸Ð½ÐºÐ¸ Ð¿Ð¾ Ð·Ð°Ð¿ÑÐ¾ÑÑ ÐºÑÐ°ÑÐ¸Ð²Ð°Ñ ÑÑÑÐµÐ»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76" y="3158901"/>
            <a:ext cx="442790" cy="63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938954" y="187569"/>
            <a:ext cx="1573823" cy="386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2017         2016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50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378" t="18492" r="6413" b="12449"/>
          <a:stretch/>
        </p:blipFill>
        <p:spPr>
          <a:xfrm>
            <a:off x="236095" y="764498"/>
            <a:ext cx="8802975" cy="5051685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4007300" y="3290340"/>
            <a:ext cx="852351" cy="31350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755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171" t="15215" r="15744" b="5021"/>
          <a:stretch/>
        </p:blipFill>
        <p:spPr>
          <a:xfrm>
            <a:off x="1" y="0"/>
            <a:ext cx="8038475" cy="676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8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564" t="16240" r="11482" b="6097"/>
          <a:stretch/>
        </p:blipFill>
        <p:spPr>
          <a:xfrm>
            <a:off x="0" y="1"/>
            <a:ext cx="9181691" cy="668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8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023" t="8248" r="12404" b="7530"/>
          <a:stretch/>
        </p:blipFill>
        <p:spPr>
          <a:xfrm>
            <a:off x="78700" y="0"/>
            <a:ext cx="8152514" cy="655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1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04005" y="1162784"/>
            <a:ext cx="8056417" cy="5281978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uk-UA" altLang="en-US" sz="4000" dirty="0" smtClean="0"/>
              <a:t>Дохід підприємства є результатом здійснення всіх видів діяльності суб’єктом господарювання за певний проміжок часу при використанні наявних ресурсів та врахуванні фінансово-господарських ризиків.  </a:t>
            </a:r>
            <a:endParaRPr lang="uk-UA" altLang="en-US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4006" y="396130"/>
            <a:ext cx="81835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1. </a:t>
            </a:r>
            <a:r>
              <a:rPr lang="ru-RU" sz="28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Сутність</a:t>
            </a:r>
            <a:r>
              <a:rPr lang="ru-RU" sz="28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та </a:t>
            </a:r>
            <a:r>
              <a:rPr lang="ru-RU" sz="28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види</a:t>
            </a:r>
            <a:r>
              <a:rPr lang="ru-RU" sz="28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доходів</a:t>
            </a:r>
            <a:r>
              <a:rPr lang="ru-RU" sz="28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підприємства</a:t>
            </a:r>
            <a:endParaRPr lang="ru-RU" sz="2800" b="1" i="1" cap="none" spc="0" dirty="0">
              <a:ln w="9525">
                <a:solidFill>
                  <a:schemeClr val="bg1"/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20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274640"/>
            <a:ext cx="61722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en-US" sz="3200" i="1"/>
              <a:t>Рентабельність доходів і витрат</a:t>
            </a:r>
            <a:r>
              <a:rPr lang="ru-RU" altLang="en-US" smtClean="0"/>
              <a:t> 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idx="1"/>
          </p:nvPr>
        </p:nvSpPr>
        <p:spPr>
          <a:xfrm>
            <a:off x="1494236" y="1412875"/>
            <a:ext cx="6001940" cy="4751388"/>
          </a:xfrm>
        </p:spPr>
        <p:txBody>
          <a:bodyPr/>
          <a:lstStyle/>
          <a:p>
            <a:pPr eaLnBrk="1" hangingPunct="1"/>
            <a:endParaRPr lang="uk-UA" altLang="en-US" dirty="0" smtClean="0"/>
          </a:p>
          <a:p>
            <a:pPr eaLnBrk="1" hangingPunct="1"/>
            <a:r>
              <a:rPr lang="uk-UA" altLang="en-US" dirty="0" smtClean="0"/>
              <a:t>Рентабельність одиниці реалізованої продукції (</a:t>
            </a:r>
            <a:r>
              <a:rPr lang="uk-UA" altLang="en-US" dirty="0" err="1" smtClean="0"/>
              <a:t>Рі</a:t>
            </a:r>
            <a:r>
              <a:rPr lang="uk-UA" altLang="en-US" dirty="0" smtClean="0"/>
              <a:t>, %)</a:t>
            </a:r>
            <a:endParaRPr lang="ru-RU" altLang="en-US" dirty="0" smtClean="0"/>
          </a:p>
          <a:p>
            <a:pPr eaLnBrk="1" hangingPunct="1"/>
            <a:endParaRPr lang="uk-UA" altLang="en-US" dirty="0" smtClean="0"/>
          </a:p>
          <a:p>
            <a:pPr eaLnBrk="1" hangingPunct="1"/>
            <a:endParaRPr lang="uk-UA" altLang="en-US" dirty="0" smtClean="0"/>
          </a:p>
          <a:p>
            <a:pPr eaLnBrk="1" hangingPunct="1"/>
            <a:r>
              <a:rPr lang="uk-UA" altLang="en-US" dirty="0" smtClean="0"/>
              <a:t>Рентабельність поточних витрат (</a:t>
            </a:r>
            <a:r>
              <a:rPr lang="uk-UA" altLang="en-US" b="1" i="1" dirty="0" smtClean="0"/>
              <a:t>РПВ, %)</a:t>
            </a:r>
            <a:r>
              <a:rPr lang="ru-RU" altLang="en-US" dirty="0" smtClean="0"/>
              <a:t> </a:t>
            </a:r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1143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1143001" y="29776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05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295513"/>
              </p:ext>
            </p:extLst>
          </p:nvPr>
        </p:nvGraphicFramePr>
        <p:xfrm>
          <a:off x="2224454" y="2662754"/>
          <a:ext cx="4484077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Формула" r:id="rId3" imgW="1790700" imgH="533400" progId="Equation.3">
                  <p:embed/>
                </p:oleObj>
              </mc:Choice>
              <mc:Fallback>
                <p:oleObj name="Формула" r:id="rId3" imgW="1790700" imgH="5334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454" y="2662754"/>
                        <a:ext cx="4484077" cy="13684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143001" y="30014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0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085403"/>
              </p:ext>
            </p:extLst>
          </p:nvPr>
        </p:nvGraphicFramePr>
        <p:xfrm>
          <a:off x="2409093" y="4539714"/>
          <a:ext cx="3378166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Формула" r:id="rId5" imgW="1384300" imgH="482600" progId="Equation.3">
                  <p:embed/>
                </p:oleObj>
              </mc:Choice>
              <mc:Fallback>
                <p:oleObj name="Формула" r:id="rId5" imgW="1384300" imgH="4826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093" y="4539714"/>
                        <a:ext cx="3378166" cy="11160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10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altLang="en-US" sz="2800" i="1"/>
              <a:t>Обґрунтування планового обсягу прибутку підприємства  здійснюється з використанням таких методів</a:t>
            </a:r>
            <a:r>
              <a:rPr lang="ru-RU" altLang="en-US" smtClean="0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altLang="en-US" smtClean="0"/>
              <a:t>прямого розрахунку, </a:t>
            </a:r>
          </a:p>
          <a:p>
            <a:pPr eaLnBrk="1" hangingPunct="1"/>
            <a:r>
              <a:rPr lang="uk-UA" altLang="en-US" smtClean="0"/>
              <a:t>цільового формування, </a:t>
            </a:r>
          </a:p>
          <a:p>
            <a:pPr eaLnBrk="1" hangingPunct="1"/>
            <a:r>
              <a:rPr lang="uk-UA" altLang="en-US" smtClean="0"/>
              <a:t>нормативного, </a:t>
            </a:r>
          </a:p>
          <a:p>
            <a:pPr eaLnBrk="1" hangingPunct="1"/>
            <a:r>
              <a:rPr lang="uk-UA" altLang="en-US" smtClean="0"/>
              <a:t>екстраполяції, </a:t>
            </a:r>
          </a:p>
          <a:p>
            <a:pPr eaLnBrk="1" hangingPunct="1"/>
            <a:r>
              <a:rPr lang="uk-UA" altLang="en-US" smtClean="0"/>
              <a:t>"</a:t>
            </a:r>
            <a:r>
              <a:rPr lang="en-US" altLang="en-US" smtClean="0"/>
              <a:t>CVP</a:t>
            </a:r>
            <a:r>
              <a:rPr lang="uk-UA" altLang="en-US" smtClean="0"/>
              <a:t>", </a:t>
            </a:r>
          </a:p>
          <a:p>
            <a:pPr eaLnBrk="1" hangingPunct="1"/>
            <a:r>
              <a:rPr lang="uk-UA" altLang="en-US" smtClean="0"/>
              <a:t>імітаційного моделювання.</a:t>
            </a:r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127508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4"/>
          <p:cNvGrpSpPr>
            <a:grpSpLocks noChangeAspect="1"/>
          </p:cNvGrpSpPr>
          <p:nvPr/>
        </p:nvGrpSpPr>
        <p:grpSpPr bwMode="auto">
          <a:xfrm>
            <a:off x="193431" y="246185"/>
            <a:ext cx="8809892" cy="6250114"/>
            <a:chOff x="1885" y="2242"/>
            <a:chExt cx="9316" cy="7804"/>
          </a:xfrm>
        </p:grpSpPr>
        <p:sp>
          <p:nvSpPr>
            <p:cNvPr id="27651" name="AutoShape 5"/>
            <p:cNvSpPr>
              <a:spLocks noChangeAspect="1" noChangeArrowheads="1"/>
            </p:cNvSpPr>
            <p:nvPr/>
          </p:nvSpPr>
          <p:spPr bwMode="auto">
            <a:xfrm>
              <a:off x="1969" y="2242"/>
              <a:ext cx="9232" cy="7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52" name="Rectangle 6"/>
            <p:cNvSpPr>
              <a:spLocks noChangeArrowheads="1"/>
            </p:cNvSpPr>
            <p:nvPr/>
          </p:nvSpPr>
          <p:spPr bwMode="auto">
            <a:xfrm>
              <a:off x="4142" y="2242"/>
              <a:ext cx="5067" cy="754"/>
            </a:xfrm>
            <a:prstGeom prst="rect">
              <a:avLst/>
            </a:prstGeom>
            <a:solidFill>
              <a:srgbClr val="FFFFFF"/>
            </a:solidFill>
            <a:ln w="38100" cmpd="dbl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000" tIns="36000" rIns="54000" b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en-US" sz="2000" b="1"/>
                <a:t>Фінансовий результат </a:t>
              </a:r>
            </a:p>
            <a:p>
              <a:pPr algn="ctr" eaLnBrk="1" hangingPunct="1"/>
              <a:r>
                <a:rPr lang="ru-RU" altLang="en-US" sz="2000" b="1"/>
                <a:t>до оподаткування</a:t>
              </a:r>
              <a:endParaRPr lang="ru-RU" altLang="en-US" sz="2000"/>
            </a:p>
          </p:txBody>
        </p:sp>
        <p:sp>
          <p:nvSpPr>
            <p:cNvPr id="27653" name="AutoShape 7"/>
            <p:cNvSpPr>
              <a:spLocks noChangeArrowheads="1"/>
            </p:cNvSpPr>
            <p:nvPr/>
          </p:nvSpPr>
          <p:spPr bwMode="auto">
            <a:xfrm>
              <a:off x="3417" y="4057"/>
              <a:ext cx="6516" cy="90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en-US" sz="2000"/>
                <a:t>Податкові платежі з прибутку відповідно </a:t>
              </a:r>
            </a:p>
            <a:p>
              <a:pPr algn="ctr" eaLnBrk="1" hangingPunct="1"/>
              <a:r>
                <a:rPr lang="ru-RU" altLang="en-US" sz="2000"/>
                <a:t>до чинного законодавства</a:t>
              </a:r>
            </a:p>
          </p:txBody>
        </p:sp>
        <p:sp>
          <p:nvSpPr>
            <p:cNvPr id="27654" name="Line 8"/>
            <p:cNvSpPr>
              <a:spLocks noChangeShapeType="1"/>
            </p:cNvSpPr>
            <p:nvPr/>
          </p:nvSpPr>
          <p:spPr bwMode="auto">
            <a:xfrm>
              <a:off x="6314" y="3334"/>
              <a:ext cx="0" cy="72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5" name="Line 9"/>
            <p:cNvSpPr>
              <a:spLocks noChangeShapeType="1"/>
            </p:cNvSpPr>
            <p:nvPr/>
          </p:nvSpPr>
          <p:spPr bwMode="auto">
            <a:xfrm>
              <a:off x="6314" y="3334"/>
              <a:ext cx="0" cy="72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Line 10"/>
            <p:cNvSpPr>
              <a:spLocks noChangeShapeType="1"/>
            </p:cNvSpPr>
            <p:nvPr/>
          </p:nvSpPr>
          <p:spPr bwMode="auto">
            <a:xfrm>
              <a:off x="6675" y="3152"/>
              <a:ext cx="2" cy="9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AutoShape 11"/>
            <p:cNvSpPr>
              <a:spLocks noChangeArrowheads="1"/>
            </p:cNvSpPr>
            <p:nvPr/>
          </p:nvSpPr>
          <p:spPr bwMode="auto">
            <a:xfrm>
              <a:off x="4922" y="5868"/>
              <a:ext cx="3440" cy="72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300"/>
                </a:spcBef>
              </a:pPr>
              <a:r>
                <a:rPr lang="ru-RU" altLang="en-US" sz="2400" b="1"/>
                <a:t>Чистий прибуток</a:t>
              </a:r>
              <a:endParaRPr lang="ru-RU" altLang="en-US" sz="2400"/>
            </a:p>
          </p:txBody>
        </p:sp>
        <p:sp>
          <p:nvSpPr>
            <p:cNvPr id="27658" name="AutoShape 12"/>
            <p:cNvSpPr>
              <a:spLocks noChangeArrowheads="1"/>
            </p:cNvSpPr>
            <p:nvPr/>
          </p:nvSpPr>
          <p:spPr bwMode="auto">
            <a:xfrm>
              <a:off x="1885" y="7160"/>
              <a:ext cx="3785" cy="189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36000" tIns="10800" rIns="360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en-US" sz="2000" dirty="0" err="1"/>
                <a:t>Відрахування</a:t>
              </a:r>
              <a:r>
                <a:rPr lang="ru-RU" altLang="en-US" sz="2000" dirty="0"/>
                <a:t> у </a:t>
              </a:r>
              <a:r>
                <a:rPr lang="ru-RU" altLang="en-US" sz="2000" dirty="0" err="1"/>
                <a:t>фонди</a:t>
              </a:r>
              <a:r>
                <a:rPr lang="ru-RU" altLang="en-US" sz="2000" dirty="0"/>
                <a:t>, </a:t>
              </a:r>
              <a:r>
                <a:rPr lang="ru-RU" altLang="en-US" sz="2000" dirty="0" err="1"/>
                <a:t>передбачені</a:t>
              </a:r>
              <a:r>
                <a:rPr lang="ru-RU" altLang="en-US" sz="2000" dirty="0"/>
                <a:t> </a:t>
              </a:r>
              <a:r>
                <a:rPr lang="ru-RU" altLang="en-US" sz="2000" dirty="0" err="1"/>
                <a:t>чинним</a:t>
              </a:r>
              <a:r>
                <a:rPr lang="ru-RU" altLang="en-US" sz="2000" dirty="0"/>
                <a:t> </a:t>
              </a:r>
              <a:r>
                <a:rPr lang="ru-RU" altLang="en-US" sz="2000" dirty="0" err="1"/>
                <a:t>законодавством</a:t>
              </a:r>
              <a:r>
                <a:rPr lang="ru-RU" altLang="en-US" sz="2000" dirty="0"/>
                <a:t> і статутом</a:t>
              </a:r>
            </a:p>
          </p:txBody>
        </p:sp>
        <p:sp>
          <p:nvSpPr>
            <p:cNvPr id="27659" name="AutoShape 13"/>
            <p:cNvSpPr>
              <a:spLocks noChangeArrowheads="1"/>
            </p:cNvSpPr>
            <p:nvPr/>
          </p:nvSpPr>
          <p:spPr bwMode="auto">
            <a:xfrm>
              <a:off x="5721" y="7130"/>
              <a:ext cx="2992" cy="259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36000" tIns="10800" rIns="360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en-US" sz="2400" dirty="0"/>
                <a:t>Фонд </a:t>
              </a:r>
              <a:r>
                <a:rPr lang="ru-RU" altLang="en-US" sz="2200" dirty="0" err="1"/>
                <a:t>нагромадження</a:t>
              </a:r>
              <a:endParaRPr lang="ru-RU" altLang="en-US" sz="2200" dirty="0"/>
            </a:p>
            <a:p>
              <a:pPr algn="ctr" eaLnBrk="1" hangingPunct="1"/>
              <a:r>
                <a:rPr lang="ru-RU" altLang="en-US" sz="2400" dirty="0"/>
                <a:t>(</a:t>
              </a:r>
              <a:r>
                <a:rPr lang="ru-RU" altLang="en-US" sz="2400" dirty="0" err="1" smtClean="0"/>
                <a:t>капіталізація</a:t>
              </a:r>
              <a:r>
                <a:rPr lang="ru-RU" altLang="en-US" sz="2400" dirty="0" smtClean="0"/>
                <a:t> </a:t>
              </a:r>
              <a:endParaRPr lang="ru-RU" altLang="en-US" sz="2400" dirty="0"/>
            </a:p>
            <a:p>
              <a:pPr algn="ctr" eaLnBrk="1" hangingPunct="1"/>
              <a:r>
                <a:rPr lang="ru-RU" altLang="en-US" sz="2400" dirty="0" err="1"/>
                <a:t>прибутку</a:t>
              </a:r>
              <a:r>
                <a:rPr lang="ru-RU" altLang="en-US" sz="2400" dirty="0"/>
                <a:t>)</a:t>
              </a:r>
            </a:p>
          </p:txBody>
        </p:sp>
        <p:sp>
          <p:nvSpPr>
            <p:cNvPr id="27660" name="AutoShape 14"/>
            <p:cNvSpPr>
              <a:spLocks noChangeArrowheads="1"/>
            </p:cNvSpPr>
            <p:nvPr/>
          </p:nvSpPr>
          <p:spPr bwMode="auto">
            <a:xfrm>
              <a:off x="8846" y="7165"/>
              <a:ext cx="2354" cy="112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36000" tIns="10800" rIns="36000" bIns="108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en-US" sz="2400"/>
                <a:t>Фонд </a:t>
              </a:r>
            </a:p>
            <a:p>
              <a:pPr algn="ctr" eaLnBrk="1" hangingPunct="1"/>
              <a:r>
                <a:rPr lang="ru-RU" altLang="en-US" sz="2400"/>
                <a:t>споживання</a:t>
              </a:r>
            </a:p>
          </p:txBody>
        </p:sp>
        <p:sp>
          <p:nvSpPr>
            <p:cNvPr id="27661" name="Line 15"/>
            <p:cNvSpPr>
              <a:spLocks noChangeShapeType="1"/>
            </p:cNvSpPr>
            <p:nvPr/>
          </p:nvSpPr>
          <p:spPr bwMode="auto">
            <a:xfrm>
              <a:off x="6675" y="4962"/>
              <a:ext cx="0" cy="90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Line 16"/>
            <p:cNvSpPr>
              <a:spLocks noChangeShapeType="1"/>
            </p:cNvSpPr>
            <p:nvPr/>
          </p:nvSpPr>
          <p:spPr bwMode="auto">
            <a:xfrm>
              <a:off x="6674" y="4962"/>
              <a:ext cx="1" cy="9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Text Box 17"/>
            <p:cNvSpPr txBox="1">
              <a:spLocks noChangeArrowheads="1"/>
            </p:cNvSpPr>
            <p:nvPr/>
          </p:nvSpPr>
          <p:spPr bwMode="auto">
            <a:xfrm>
              <a:off x="2152" y="9771"/>
              <a:ext cx="8685" cy="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4000" tIns="10800" rIns="540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en-US" sz="1500" b="1" i="1" dirty="0"/>
                <a:t>  </a:t>
              </a:r>
              <a:r>
                <a:rPr lang="ru-RU" altLang="en-US" sz="1500" b="1" i="1" dirty="0" err="1"/>
                <a:t>Основні</a:t>
              </a:r>
              <a:r>
                <a:rPr lang="ru-RU" altLang="en-US" sz="1500" b="1" i="1" dirty="0"/>
                <a:t> </a:t>
              </a:r>
              <a:r>
                <a:rPr lang="ru-RU" altLang="en-US" sz="1500" b="1" i="1" dirty="0" err="1"/>
                <a:t>напрями</a:t>
              </a:r>
              <a:r>
                <a:rPr lang="ru-RU" altLang="en-US" sz="1500" b="1" i="1" dirty="0"/>
                <a:t> </a:t>
              </a:r>
              <a:r>
                <a:rPr lang="ru-RU" altLang="en-US" sz="1500" b="1" i="1" dirty="0" err="1"/>
                <a:t>розподілу</a:t>
              </a:r>
              <a:r>
                <a:rPr lang="ru-RU" altLang="en-US" sz="1500" b="1" i="1" dirty="0"/>
                <a:t> </a:t>
              </a:r>
              <a:r>
                <a:rPr lang="ru-RU" altLang="en-US" sz="1500" b="1" i="1" dirty="0" err="1"/>
                <a:t>прибутку</a:t>
              </a:r>
              <a:r>
                <a:rPr lang="ru-RU" altLang="en-US" sz="1500" b="1" i="1" dirty="0"/>
                <a:t> </a:t>
              </a:r>
              <a:r>
                <a:rPr lang="ru-RU" altLang="en-US" sz="1500" b="1" i="1" dirty="0" err="1"/>
                <a:t>підприємства</a:t>
              </a:r>
              <a:endParaRPr lang="ru-RU" altLang="en-US" dirty="0"/>
            </a:p>
          </p:txBody>
        </p:sp>
        <p:sp>
          <p:nvSpPr>
            <p:cNvPr id="27664" name="AutoShape 18"/>
            <p:cNvSpPr>
              <a:spLocks noChangeArrowheads="1"/>
            </p:cNvSpPr>
            <p:nvPr/>
          </p:nvSpPr>
          <p:spPr bwMode="auto">
            <a:xfrm>
              <a:off x="6402" y="3278"/>
              <a:ext cx="543" cy="540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en-US" sz="1600" b="1"/>
                <a:t>−</a:t>
              </a:r>
              <a:endParaRPr lang="ru-RU" altLang="en-US"/>
            </a:p>
          </p:txBody>
        </p:sp>
        <p:sp>
          <p:nvSpPr>
            <p:cNvPr id="27665" name="AutoShape 19"/>
            <p:cNvSpPr>
              <a:spLocks noChangeArrowheads="1"/>
            </p:cNvSpPr>
            <p:nvPr/>
          </p:nvSpPr>
          <p:spPr bwMode="auto">
            <a:xfrm>
              <a:off x="6402" y="5087"/>
              <a:ext cx="543" cy="542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en-US" sz="1500" b="1"/>
                <a:t>=</a:t>
              </a:r>
              <a:endParaRPr lang="ru-RU" altLang="en-US"/>
            </a:p>
          </p:txBody>
        </p:sp>
        <p:sp>
          <p:nvSpPr>
            <p:cNvPr id="27666" name="Freeform 20"/>
            <p:cNvSpPr>
              <a:spLocks/>
            </p:cNvSpPr>
            <p:nvPr/>
          </p:nvSpPr>
          <p:spPr bwMode="auto">
            <a:xfrm>
              <a:off x="3766" y="6768"/>
              <a:ext cx="6167" cy="6"/>
            </a:xfrm>
            <a:custGeom>
              <a:avLst/>
              <a:gdLst>
                <a:gd name="T0" fmla="*/ 0 w 6167"/>
                <a:gd name="T1" fmla="*/ 6 h 6"/>
                <a:gd name="T2" fmla="*/ 6167 w 6167"/>
                <a:gd name="T3" fmla="*/ 0 h 6"/>
                <a:gd name="T4" fmla="*/ 0 60000 65536"/>
                <a:gd name="T5" fmla="*/ 0 60000 65536"/>
                <a:gd name="T6" fmla="*/ 0 w 6167"/>
                <a:gd name="T7" fmla="*/ 0 h 6"/>
                <a:gd name="T8" fmla="*/ 6167 w 6167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167" h="6">
                  <a:moveTo>
                    <a:pt x="0" y="6"/>
                  </a:moveTo>
                  <a:lnTo>
                    <a:pt x="616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Line 21"/>
            <p:cNvSpPr>
              <a:spLocks noChangeShapeType="1"/>
            </p:cNvSpPr>
            <p:nvPr/>
          </p:nvSpPr>
          <p:spPr bwMode="auto">
            <a:xfrm>
              <a:off x="3779" y="6767"/>
              <a:ext cx="1" cy="3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Line 22"/>
            <p:cNvSpPr>
              <a:spLocks noChangeShapeType="1"/>
            </p:cNvSpPr>
            <p:nvPr/>
          </p:nvSpPr>
          <p:spPr bwMode="auto">
            <a:xfrm>
              <a:off x="7217" y="6766"/>
              <a:ext cx="1" cy="3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Line 23"/>
            <p:cNvSpPr>
              <a:spLocks noChangeShapeType="1"/>
            </p:cNvSpPr>
            <p:nvPr/>
          </p:nvSpPr>
          <p:spPr bwMode="auto">
            <a:xfrm>
              <a:off x="9933" y="6766"/>
              <a:ext cx="1" cy="3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Line 24"/>
            <p:cNvSpPr>
              <a:spLocks noChangeShapeType="1"/>
            </p:cNvSpPr>
            <p:nvPr/>
          </p:nvSpPr>
          <p:spPr bwMode="auto">
            <a:xfrm>
              <a:off x="6675" y="6586"/>
              <a:ext cx="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721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3577" y="299184"/>
            <a:ext cx="8405446" cy="10080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i="1" dirty="0" smtClean="0"/>
              <a:t>Отримання підприємством доходу</a:t>
            </a:r>
            <a:r>
              <a:rPr lang="uk-UA" dirty="0" smtClean="0"/>
              <a:t>:</a:t>
            </a:r>
            <a:endParaRPr lang="ru-RU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16067" y="1377584"/>
            <a:ext cx="8493825" cy="514630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uk-UA" altLang="en-US" sz="3200" dirty="0"/>
              <a:t>свідчить про відповідність продукції (товарів, робіт, послуг)  попиту на ринку де працює підприємство;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en-US" sz="3200" dirty="0"/>
              <a:t> забезпечує покриття витрат, які виникли в процесі господарсько-фінансової діяльності підприємства;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en-US" sz="3200" dirty="0"/>
              <a:t>спричиняє виникнення об’єкта розрахунку  та джерела забезпечення виконання зобов’язань підприємства перед державою;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en-US" sz="3200" dirty="0"/>
              <a:t>забезпечує фінансування розширеного відтворення на підприємстві. </a:t>
            </a:r>
            <a:endParaRPr lang="ru-RU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4418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2" y="239469"/>
            <a:ext cx="8387861" cy="2074862"/>
          </a:xfrm>
        </p:spPr>
        <p:txBody>
          <a:bodyPr/>
          <a:lstStyle/>
          <a:p>
            <a:pPr eaLnBrk="1" hangingPunct="1"/>
            <a:r>
              <a:rPr lang="uk-UA" altLang="en-US" sz="2800" b="1" i="1" dirty="0"/>
              <a:t>Бухгалтерський підхід</a:t>
            </a:r>
            <a:r>
              <a:rPr lang="uk-UA" altLang="en-US" sz="2800" dirty="0"/>
              <a:t> щодо визначення сутності доходу передбачає оцінку доходу окремо за кожною операцією. Згідно з П(С)БО №15.</a:t>
            </a:r>
            <a:endParaRPr lang="ru-RU" altLang="en-US" sz="28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86862" y="2259623"/>
            <a:ext cx="8299938" cy="4338029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en-US" sz="3200" dirty="0"/>
              <a:t>дохід – це збільшення економічних вигод у вигляді надходження активу підприємства або зменшення зобов’язання, що зумовлює зростання власного капіталу (за винятком зростання капіталу за рахунок внесків учасників підприємства), за умови, що оцінка доходу може бути достовірно визначена. </a:t>
            </a:r>
            <a:endParaRPr lang="ru-RU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6162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30"/>
          <p:cNvGrpSpPr>
            <a:grpSpLocks/>
          </p:cNvGrpSpPr>
          <p:nvPr/>
        </p:nvGrpSpPr>
        <p:grpSpPr bwMode="auto">
          <a:xfrm>
            <a:off x="219808" y="574190"/>
            <a:ext cx="8686800" cy="5883216"/>
            <a:chOff x="703" y="250"/>
            <a:chExt cx="4218" cy="3847"/>
          </a:xfrm>
        </p:grpSpPr>
        <p:sp>
          <p:nvSpPr>
            <p:cNvPr id="45060" name="Text Box 5"/>
            <p:cNvSpPr txBox="1">
              <a:spLocks noChangeArrowheads="1"/>
            </p:cNvSpPr>
            <p:nvPr/>
          </p:nvSpPr>
          <p:spPr bwMode="auto">
            <a:xfrm>
              <a:off x="2789" y="1162"/>
              <a:ext cx="2132" cy="5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None/>
              </a:pPr>
              <a:r>
                <a:rPr lang="uk-UA" altLang="uk-UA" sz="1600"/>
                <a:t>-</a:t>
              </a:r>
              <a:r>
                <a:rPr lang="uk-UA" altLang="uk-UA" sz="1600" b="1"/>
                <a:t> доходи від звичайної діяльності;</a:t>
              </a:r>
            </a:p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Char char="-"/>
              </a:pPr>
              <a:r>
                <a:rPr lang="uk-UA" altLang="uk-UA" sz="1600" b="1"/>
                <a:t> надзвичайні доходи</a:t>
              </a:r>
            </a:p>
          </p:txBody>
        </p:sp>
        <p:sp>
          <p:nvSpPr>
            <p:cNvPr id="45061" name="Text Box 6"/>
            <p:cNvSpPr txBox="1">
              <a:spLocks noChangeArrowheads="1"/>
            </p:cNvSpPr>
            <p:nvPr/>
          </p:nvSpPr>
          <p:spPr bwMode="auto">
            <a:xfrm>
              <a:off x="2789" y="1842"/>
              <a:ext cx="2129" cy="15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Char char="-"/>
              </a:pPr>
              <a:r>
                <a:rPr lang="uk-UA" altLang="uk-UA" sz="1600" b="1"/>
                <a:t> доходи від операційної діяльності;</a:t>
              </a:r>
            </a:p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Char char="-"/>
              </a:pPr>
              <a:r>
                <a:rPr lang="uk-UA" altLang="uk-UA" sz="1600" b="1"/>
                <a:t> доходи від інвестиційної діяльності;</a:t>
              </a:r>
            </a:p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Char char="-"/>
              </a:pPr>
              <a:r>
                <a:rPr lang="uk-UA" altLang="uk-UA" sz="1600" b="1"/>
                <a:t> доходи від фінансової діяльності;</a:t>
              </a:r>
            </a:p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Char char="-"/>
              </a:pPr>
              <a:r>
                <a:rPr lang="uk-UA" altLang="uk-UA" sz="1600" b="1"/>
                <a:t> доходи від інших видів діяльності.</a:t>
              </a:r>
              <a:endParaRPr lang="uk-UA" altLang="uk-UA" sz="1800"/>
            </a:p>
          </p:txBody>
        </p:sp>
        <p:sp>
          <p:nvSpPr>
            <p:cNvPr id="45062" name="Text Box 7"/>
            <p:cNvSpPr txBox="1">
              <a:spLocks noChangeArrowheads="1"/>
            </p:cNvSpPr>
            <p:nvPr/>
          </p:nvSpPr>
          <p:spPr bwMode="auto">
            <a:xfrm>
              <a:off x="2789" y="3521"/>
              <a:ext cx="213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1" eaLnBrk="1" hangingPunct="1">
                <a:spcBef>
                  <a:spcPct val="0"/>
                </a:spcBef>
                <a:buFontTx/>
                <a:buNone/>
              </a:pPr>
              <a:endParaRPr lang="uk-UA" altLang="uk-UA" sz="800"/>
            </a:p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Char char="-"/>
              </a:pPr>
              <a:r>
                <a:rPr lang="uk-UA" altLang="uk-UA" sz="1600" b="1"/>
                <a:t> бухгалтерські доходи;</a:t>
              </a:r>
            </a:p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Char char="-"/>
              </a:pPr>
              <a:r>
                <a:rPr lang="uk-UA" altLang="uk-UA" sz="1600" b="1"/>
                <a:t> приховані доходи.</a:t>
              </a:r>
              <a:endParaRPr lang="uk-UA" altLang="uk-UA" sz="1800"/>
            </a:p>
          </p:txBody>
        </p:sp>
        <p:grpSp>
          <p:nvGrpSpPr>
            <p:cNvPr id="45063" name="Group 23"/>
            <p:cNvGrpSpPr>
              <a:grpSpLocks/>
            </p:cNvGrpSpPr>
            <p:nvPr/>
          </p:nvGrpSpPr>
          <p:grpSpPr bwMode="auto">
            <a:xfrm>
              <a:off x="919" y="1117"/>
              <a:ext cx="1853" cy="646"/>
              <a:chOff x="919" y="1115"/>
              <a:chExt cx="1853" cy="648"/>
            </a:xfrm>
          </p:grpSpPr>
          <p:sp>
            <p:nvSpPr>
              <p:cNvPr id="45079" name="AutoShape 8"/>
              <p:cNvSpPr>
                <a:spLocks noChangeArrowheads="1"/>
              </p:cNvSpPr>
              <p:nvPr/>
            </p:nvSpPr>
            <p:spPr bwMode="auto">
              <a:xfrm>
                <a:off x="919" y="1259"/>
                <a:ext cx="1853" cy="504"/>
              </a:xfrm>
              <a:prstGeom prst="rightArrowCallout">
                <a:avLst>
                  <a:gd name="adj1" fmla="val 25000"/>
                  <a:gd name="adj2" fmla="val 38333"/>
                  <a:gd name="adj3" fmla="val 61276"/>
                  <a:gd name="adj4" fmla="val 66667"/>
                </a:avLst>
              </a:prstGeom>
              <a:solidFill>
                <a:srgbClr val="C0C0C0">
                  <a:alpha val="30196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uk-UA" altLang="uk-UA" sz="1800"/>
              </a:p>
            </p:txBody>
          </p:sp>
          <p:sp>
            <p:nvSpPr>
              <p:cNvPr id="2057" name="AutoShape 9"/>
              <p:cNvSpPr>
                <a:spLocks noChangeArrowheads="1"/>
              </p:cNvSpPr>
              <p:nvPr/>
            </p:nvSpPr>
            <p:spPr bwMode="auto">
              <a:xfrm>
                <a:off x="991" y="1115"/>
                <a:ext cx="1751" cy="575"/>
              </a:xfrm>
              <a:prstGeom prst="rightArrowCallout">
                <a:avLst>
                  <a:gd name="adj1" fmla="val 25000"/>
                  <a:gd name="adj2" fmla="val 44991"/>
                  <a:gd name="adj3" fmla="val 50989"/>
                  <a:gd name="adj4" fmla="val 6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uk-UA" sz="10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  <a:p>
                <a:pPr algn="ctr" eaLnBrk="1" hangingPunct="1">
                  <a:defRPr/>
                </a:pPr>
                <a:r>
                  <a:rPr lang="ru-RU" sz="1600" b="1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За характером </a:t>
                </a:r>
                <a:r>
                  <a:rPr lang="ru-RU" sz="1600" b="1" i="1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отримання</a:t>
                </a:r>
                <a:endParaRPr lang="ru-RU" dirty="0">
                  <a:latin typeface="Arial" charset="0"/>
                </a:endParaRPr>
              </a:p>
            </p:txBody>
          </p:sp>
        </p:grpSp>
        <p:grpSp>
          <p:nvGrpSpPr>
            <p:cNvPr id="45064" name="Group 22"/>
            <p:cNvGrpSpPr>
              <a:grpSpLocks/>
            </p:cNvGrpSpPr>
            <p:nvPr/>
          </p:nvGrpSpPr>
          <p:grpSpPr bwMode="auto">
            <a:xfrm>
              <a:off x="930" y="2251"/>
              <a:ext cx="1814" cy="576"/>
              <a:chOff x="930" y="1842"/>
              <a:chExt cx="1814" cy="576"/>
            </a:xfrm>
          </p:grpSpPr>
          <p:sp>
            <p:nvSpPr>
              <p:cNvPr id="45077" name="AutoShape 10"/>
              <p:cNvSpPr>
                <a:spLocks noChangeArrowheads="1"/>
              </p:cNvSpPr>
              <p:nvPr/>
            </p:nvSpPr>
            <p:spPr bwMode="auto">
              <a:xfrm>
                <a:off x="930" y="1914"/>
                <a:ext cx="1814" cy="504"/>
              </a:xfrm>
              <a:prstGeom prst="rightArrowCallout">
                <a:avLst>
                  <a:gd name="adj1" fmla="val 25000"/>
                  <a:gd name="adj2" fmla="val 39815"/>
                  <a:gd name="adj3" fmla="val 59987"/>
                  <a:gd name="adj4" fmla="val 66667"/>
                </a:avLst>
              </a:prstGeom>
              <a:solidFill>
                <a:srgbClr val="C0C0C0">
                  <a:alpha val="30196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uk-UA" altLang="uk-UA" sz="1800"/>
              </a:p>
            </p:txBody>
          </p:sp>
          <p:sp>
            <p:nvSpPr>
              <p:cNvPr id="2059" name="AutoShape 11"/>
              <p:cNvSpPr>
                <a:spLocks noChangeArrowheads="1"/>
              </p:cNvSpPr>
              <p:nvPr/>
            </p:nvSpPr>
            <p:spPr bwMode="auto">
              <a:xfrm>
                <a:off x="976" y="1842"/>
                <a:ext cx="1768" cy="504"/>
              </a:xfrm>
              <a:prstGeom prst="rightArrowCallout">
                <a:avLst>
                  <a:gd name="adj1" fmla="val 25000"/>
                  <a:gd name="adj2" fmla="val 45000"/>
                  <a:gd name="adj3" fmla="val 58499"/>
                  <a:gd name="adj4" fmla="val 6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uk-UA" sz="8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  <a:p>
                <a:pPr algn="ctr" eaLnBrk="1" hangingPunct="1">
                  <a:defRPr/>
                </a:pPr>
                <a:r>
                  <a:rPr lang="uk-UA" sz="1600" b="1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За видами діяльності</a:t>
                </a:r>
                <a:endParaRPr lang="ru-RU" dirty="0">
                  <a:latin typeface="Arial" charset="0"/>
                </a:endParaRPr>
              </a:p>
            </p:txBody>
          </p:sp>
        </p:grpSp>
        <p:grpSp>
          <p:nvGrpSpPr>
            <p:cNvPr id="45065" name="Group 21"/>
            <p:cNvGrpSpPr>
              <a:grpSpLocks/>
            </p:cNvGrpSpPr>
            <p:nvPr/>
          </p:nvGrpSpPr>
          <p:grpSpPr bwMode="auto">
            <a:xfrm>
              <a:off x="884" y="3430"/>
              <a:ext cx="1905" cy="602"/>
              <a:chOff x="948" y="3249"/>
              <a:chExt cx="1930" cy="602"/>
            </a:xfrm>
          </p:grpSpPr>
          <p:sp>
            <p:nvSpPr>
              <p:cNvPr id="45075" name="AutoShape 12"/>
              <p:cNvSpPr>
                <a:spLocks noChangeArrowheads="1"/>
              </p:cNvSpPr>
              <p:nvPr/>
            </p:nvSpPr>
            <p:spPr bwMode="auto">
              <a:xfrm>
                <a:off x="948" y="3347"/>
                <a:ext cx="1930" cy="504"/>
              </a:xfrm>
              <a:prstGeom prst="rightArrowCallout">
                <a:avLst>
                  <a:gd name="adj1" fmla="val 41537"/>
                  <a:gd name="adj2" fmla="val 37690"/>
                  <a:gd name="adj3" fmla="val 63823"/>
                  <a:gd name="adj4" fmla="val 66667"/>
                </a:avLst>
              </a:prstGeom>
              <a:solidFill>
                <a:srgbClr val="C0C0C0">
                  <a:alpha val="50195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uk-UA" altLang="uk-UA" sz="1800"/>
              </a:p>
            </p:txBody>
          </p:sp>
          <p:sp>
            <p:nvSpPr>
              <p:cNvPr id="2061" name="AutoShape 13"/>
              <p:cNvSpPr>
                <a:spLocks noChangeArrowheads="1"/>
              </p:cNvSpPr>
              <p:nvPr/>
            </p:nvSpPr>
            <p:spPr bwMode="auto">
              <a:xfrm>
                <a:off x="1020" y="3249"/>
                <a:ext cx="1833" cy="576"/>
              </a:xfrm>
              <a:prstGeom prst="rightArrowCallout">
                <a:avLst>
                  <a:gd name="adj1" fmla="val 18639"/>
                  <a:gd name="adj2" fmla="val 34537"/>
                  <a:gd name="adj3" fmla="val 49502"/>
                  <a:gd name="adj4" fmla="val 6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r>
                  <a:rPr lang="uk-UA" sz="1600" b="1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З повнотою та місцем відображення</a:t>
                </a:r>
                <a:endParaRPr lang="uk-UA" dirty="0">
                  <a:latin typeface="Arial" charset="0"/>
                </a:endParaRPr>
              </a:p>
            </p:txBody>
          </p:sp>
        </p:grpSp>
        <p:grpSp>
          <p:nvGrpSpPr>
            <p:cNvPr id="45066" name="Group 24"/>
            <p:cNvGrpSpPr>
              <a:grpSpLocks/>
            </p:cNvGrpSpPr>
            <p:nvPr/>
          </p:nvGrpSpPr>
          <p:grpSpPr bwMode="auto">
            <a:xfrm>
              <a:off x="1927" y="618"/>
              <a:ext cx="2129" cy="360"/>
              <a:chOff x="1872" y="300"/>
              <a:chExt cx="2129" cy="360"/>
            </a:xfrm>
          </p:grpSpPr>
          <p:sp>
            <p:nvSpPr>
              <p:cNvPr id="45073" name="AutoShape 14"/>
              <p:cNvSpPr>
                <a:spLocks noChangeArrowheads="1"/>
              </p:cNvSpPr>
              <p:nvPr/>
            </p:nvSpPr>
            <p:spPr bwMode="auto">
              <a:xfrm>
                <a:off x="1872" y="444"/>
                <a:ext cx="2056" cy="216"/>
              </a:xfrm>
              <a:prstGeom prst="roundRect">
                <a:avLst>
                  <a:gd name="adj" fmla="val 16667"/>
                </a:avLst>
              </a:prstGeom>
              <a:solidFill>
                <a:srgbClr val="C0C0C0">
                  <a:alpha val="30196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uk-UA" altLang="uk-UA" sz="1800"/>
              </a:p>
            </p:txBody>
          </p:sp>
          <p:sp>
            <p:nvSpPr>
              <p:cNvPr id="45074" name="AutoShape 15"/>
              <p:cNvSpPr>
                <a:spLocks noChangeArrowheads="1"/>
              </p:cNvSpPr>
              <p:nvPr/>
            </p:nvSpPr>
            <p:spPr bwMode="auto">
              <a:xfrm>
                <a:off x="1945" y="300"/>
                <a:ext cx="2056" cy="28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uk-UA" sz="1600" b="1"/>
                  <a:t>Види доходів підприємства</a:t>
                </a:r>
                <a:endParaRPr lang="ru-RU" altLang="uk-UA" sz="1800"/>
              </a:p>
            </p:txBody>
          </p:sp>
        </p:grpSp>
        <p:sp>
          <p:nvSpPr>
            <p:cNvPr id="45067" name="Line 16"/>
            <p:cNvSpPr>
              <a:spLocks noChangeShapeType="1"/>
            </p:cNvSpPr>
            <p:nvPr/>
          </p:nvSpPr>
          <p:spPr bwMode="auto">
            <a:xfrm flipH="1">
              <a:off x="703" y="845"/>
              <a:ext cx="12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8" name="Line 17"/>
            <p:cNvSpPr>
              <a:spLocks noChangeShapeType="1"/>
            </p:cNvSpPr>
            <p:nvPr/>
          </p:nvSpPr>
          <p:spPr bwMode="auto">
            <a:xfrm>
              <a:off x="703" y="845"/>
              <a:ext cx="0" cy="29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Line 18"/>
            <p:cNvSpPr>
              <a:spLocks noChangeShapeType="1"/>
            </p:cNvSpPr>
            <p:nvPr/>
          </p:nvSpPr>
          <p:spPr bwMode="auto">
            <a:xfrm>
              <a:off x="703" y="3748"/>
              <a:ext cx="2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0" name="Line 19"/>
            <p:cNvSpPr>
              <a:spLocks noChangeShapeType="1"/>
            </p:cNvSpPr>
            <p:nvPr/>
          </p:nvSpPr>
          <p:spPr bwMode="auto">
            <a:xfrm>
              <a:off x="703" y="2523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Line 20"/>
            <p:cNvSpPr>
              <a:spLocks noChangeShapeType="1"/>
            </p:cNvSpPr>
            <p:nvPr/>
          </p:nvSpPr>
          <p:spPr bwMode="auto">
            <a:xfrm>
              <a:off x="703" y="1403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2" name="Rectangle 26"/>
            <p:cNvSpPr>
              <a:spLocks noChangeArrowheads="1"/>
            </p:cNvSpPr>
            <p:nvPr/>
          </p:nvSpPr>
          <p:spPr bwMode="auto">
            <a:xfrm>
              <a:off x="1113" y="250"/>
              <a:ext cx="3655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uk-UA" sz="2000" b="1"/>
                <a:t>ВИДИ ДОХОДІВ ПІДПРИЄМСТВА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579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72561" y="188913"/>
            <a:ext cx="8730761" cy="5762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b="1" dirty="0"/>
              <a:t>ВИДИ ДОХОДІВ ПІДПРИЄМСТВА</a:t>
            </a:r>
          </a:p>
        </p:txBody>
      </p:sp>
      <p:sp>
        <p:nvSpPr>
          <p:cNvPr id="47109" name="Прямоугольник 3"/>
          <p:cNvSpPr>
            <a:spLocks noChangeArrowheads="1"/>
          </p:cNvSpPr>
          <p:nvPr/>
        </p:nvSpPr>
        <p:spPr bwMode="auto">
          <a:xfrm>
            <a:off x="272561" y="981075"/>
            <a:ext cx="2715359" cy="55435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800" b="1" dirty="0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800" b="1" dirty="0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b="1" dirty="0">
                <a:latin typeface="Trebuchet MS" panose="020B0603020202020204" pitchFamily="34" charset="0"/>
              </a:rPr>
              <a:t>ВІД ОПЕРАЦІЙНОЇ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b="1" dirty="0">
                <a:latin typeface="Trebuchet MS" panose="020B0603020202020204" pitchFamily="34" charset="0"/>
              </a:rPr>
              <a:t>ДІЯЛЬНОСТІ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1600" dirty="0"/>
              <a:t>доходи (</a:t>
            </a:r>
            <a:r>
              <a:rPr lang="ru-RU" altLang="uk-UA" sz="1600" dirty="0" err="1"/>
              <a:t>виручка</a:t>
            </a:r>
            <a:r>
              <a:rPr lang="ru-RU" altLang="uk-UA" sz="1600" dirty="0"/>
              <a:t>) </a:t>
            </a:r>
            <a:r>
              <a:rPr lang="ru-RU" altLang="uk-UA" sz="1600" dirty="0" err="1"/>
              <a:t>від</a:t>
            </a:r>
            <a:r>
              <a:rPr lang="ru-RU" altLang="uk-UA" sz="1600" dirty="0"/>
              <a:t> </a:t>
            </a:r>
            <a:r>
              <a:rPr lang="ru-RU" altLang="uk-UA" sz="1600" dirty="0" err="1"/>
              <a:t>реалізації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продукції</a:t>
            </a:r>
            <a:r>
              <a:rPr lang="ru-RU" altLang="uk-UA" sz="1600" dirty="0"/>
              <a:t> та </a:t>
            </a:r>
            <a:r>
              <a:rPr lang="ru-RU" altLang="uk-UA" sz="1600" dirty="0" err="1"/>
              <a:t>інші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операційні</a:t>
            </a:r>
            <a:r>
              <a:rPr lang="ru-RU" altLang="uk-UA" sz="1600" dirty="0"/>
              <a:t> доходи (доходи </a:t>
            </a:r>
            <a:r>
              <a:rPr lang="ru-RU" altLang="uk-UA" sz="1600" dirty="0" err="1"/>
              <a:t>від</a:t>
            </a:r>
            <a:r>
              <a:rPr lang="ru-RU" altLang="uk-UA" sz="1600" dirty="0"/>
              <a:t> </a:t>
            </a:r>
            <a:r>
              <a:rPr lang="ru-RU" altLang="uk-UA" sz="1600" dirty="0" err="1"/>
              <a:t>реалізації</a:t>
            </a:r>
            <a:r>
              <a:rPr lang="ru-RU" altLang="uk-UA" sz="1600" dirty="0"/>
              <a:t> </a:t>
            </a:r>
            <a:r>
              <a:rPr lang="ru-RU" altLang="uk-UA" sz="1600" dirty="0" err="1"/>
              <a:t>іноземної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валюти</a:t>
            </a:r>
            <a:r>
              <a:rPr lang="ru-RU" altLang="uk-UA" sz="1600" dirty="0"/>
              <a:t>; доходи </a:t>
            </a:r>
            <a:r>
              <a:rPr lang="ru-RU" altLang="uk-UA" sz="1600" dirty="0" err="1"/>
              <a:t>від</a:t>
            </a:r>
            <a:r>
              <a:rPr lang="ru-RU" altLang="uk-UA" sz="1600" dirty="0"/>
              <a:t> продажу </a:t>
            </a:r>
            <a:r>
              <a:rPr lang="ru-RU" altLang="uk-UA" sz="1600" dirty="0" err="1"/>
              <a:t>оборотних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активів</a:t>
            </a:r>
            <a:r>
              <a:rPr lang="ru-RU" altLang="uk-UA" sz="1600" dirty="0"/>
              <a:t> (</a:t>
            </a:r>
            <a:r>
              <a:rPr lang="ru-RU" altLang="uk-UA" sz="1600" dirty="0" err="1"/>
              <a:t>крім</a:t>
            </a:r>
            <a:r>
              <a:rPr lang="ru-RU" altLang="uk-UA" sz="1600" dirty="0"/>
              <a:t> </a:t>
            </a:r>
            <a:r>
              <a:rPr lang="ru-RU" altLang="uk-UA" sz="1600" dirty="0" err="1"/>
              <a:t>фінансових</a:t>
            </a:r>
            <a:r>
              <a:rPr lang="ru-RU" altLang="uk-UA" sz="1600" dirty="0"/>
              <a:t> </a:t>
            </a:r>
            <a:r>
              <a:rPr lang="ru-RU" altLang="uk-UA" sz="1600" dirty="0" err="1"/>
              <a:t>інвестицій</a:t>
            </a:r>
            <a:r>
              <a:rPr lang="ru-RU" altLang="uk-UA" sz="1600" dirty="0"/>
              <a:t>); доходи, </a:t>
            </a:r>
            <a:r>
              <a:rPr lang="ru-RU" altLang="uk-UA" sz="1600" dirty="0" err="1"/>
              <a:t>одержані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від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операційної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оренди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активів</a:t>
            </a:r>
            <a:r>
              <a:rPr lang="ru-RU" altLang="uk-UA" sz="1600" dirty="0"/>
              <a:t>; доходи </a:t>
            </a:r>
            <a:r>
              <a:rPr lang="ru-RU" altLang="uk-UA" sz="1600" dirty="0" err="1"/>
              <a:t>від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операційної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курсової</a:t>
            </a:r>
            <a:r>
              <a:rPr lang="ru-RU" altLang="uk-UA" sz="1600" dirty="0"/>
              <a:t> </a:t>
            </a:r>
            <a:r>
              <a:rPr lang="ru-RU" altLang="uk-UA" sz="1600" dirty="0" err="1"/>
              <a:t>різниці</a:t>
            </a:r>
            <a:r>
              <a:rPr lang="ru-RU" altLang="uk-UA" sz="1600" dirty="0"/>
              <a:t> за </a:t>
            </a:r>
            <a:r>
              <a:rPr lang="ru-RU" altLang="uk-UA" sz="1600" dirty="0" err="1"/>
              <a:t>операціями</a:t>
            </a:r>
            <a:r>
              <a:rPr lang="ru-RU" altLang="uk-UA" sz="1600" dirty="0"/>
              <a:t> в </a:t>
            </a:r>
            <a:r>
              <a:rPr lang="ru-RU" altLang="uk-UA" sz="1600" dirty="0" err="1"/>
              <a:t>іноземній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валюті</a:t>
            </a:r>
            <a:r>
              <a:rPr lang="ru-RU" altLang="uk-UA" sz="1600" dirty="0"/>
              <a:t>; </a:t>
            </a:r>
            <a:r>
              <a:rPr lang="ru-RU" altLang="uk-UA" sz="1600" dirty="0" err="1"/>
              <a:t>суми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одержаних</a:t>
            </a:r>
            <a:r>
              <a:rPr lang="ru-RU" altLang="uk-UA" sz="1600" dirty="0"/>
              <a:t> </a:t>
            </a:r>
            <a:r>
              <a:rPr lang="ru-RU" altLang="uk-UA" sz="1600" dirty="0" err="1"/>
              <a:t>штрафів</a:t>
            </a:r>
            <a:r>
              <a:rPr lang="ru-RU" altLang="uk-UA" sz="1600" dirty="0"/>
              <a:t>, </a:t>
            </a:r>
            <a:r>
              <a:rPr lang="ru-RU" altLang="uk-UA" sz="1600" dirty="0" err="1"/>
              <a:t>пені</a:t>
            </a:r>
            <a:r>
              <a:rPr lang="ru-RU" altLang="uk-UA" sz="1600" dirty="0"/>
              <a:t>, </a:t>
            </a:r>
            <a:r>
              <a:rPr lang="ru-RU" altLang="uk-UA" sz="1600" dirty="0" err="1"/>
              <a:t>неустойок</a:t>
            </a:r>
            <a:r>
              <a:rPr lang="ru-RU" altLang="uk-UA" sz="1600" dirty="0"/>
              <a:t> та </a:t>
            </a:r>
            <a:r>
              <a:rPr lang="ru-RU" altLang="uk-UA" sz="1600" dirty="0" err="1"/>
              <a:t>інших</a:t>
            </a:r>
            <a:r>
              <a:rPr lang="ru-RU" altLang="uk-UA" sz="1600" dirty="0"/>
              <a:t> </a:t>
            </a:r>
            <a:r>
              <a:rPr lang="ru-RU" altLang="uk-UA" sz="1600" dirty="0" err="1"/>
              <a:t>санкцій</a:t>
            </a:r>
            <a:r>
              <a:rPr lang="ru-RU" altLang="uk-UA" sz="1600" dirty="0"/>
              <a:t> за </a:t>
            </a:r>
            <a:r>
              <a:rPr lang="ru-RU" altLang="uk-UA" sz="1600" dirty="0" err="1"/>
              <a:t>порушення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господарських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договорів</a:t>
            </a:r>
            <a:r>
              <a:rPr lang="ru-RU" altLang="uk-UA" sz="1600" dirty="0"/>
              <a:t>; доходи </a:t>
            </a:r>
            <a:r>
              <a:rPr lang="ru-RU" altLang="uk-UA" sz="1600" dirty="0" err="1"/>
              <a:t>від</a:t>
            </a:r>
            <a:r>
              <a:rPr lang="ru-RU" altLang="uk-UA" sz="1600" dirty="0"/>
              <a:t> </a:t>
            </a:r>
            <a:r>
              <a:rPr lang="ru-RU" altLang="uk-UA" sz="1600" dirty="0" err="1"/>
              <a:t>списання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кредиторської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заборгованості</a:t>
            </a:r>
            <a:r>
              <a:rPr lang="ru-RU" altLang="uk-UA" sz="1600" dirty="0"/>
              <a:t>  </a:t>
            </a:r>
            <a:endParaRPr lang="uk-UA" altLang="uk-UA" sz="1600" b="1" dirty="0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600" dirty="0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dirty="0">
                <a:latin typeface="Trebuchet MS" panose="020B0603020202020204" pitchFamily="34" charset="0"/>
              </a:rPr>
              <a:t> </a:t>
            </a:r>
            <a:endParaRPr lang="ru-RU" altLang="uk-UA" sz="1800" dirty="0">
              <a:latin typeface="Trebuchet MS" panose="020B0603020202020204" pitchFamily="34" charset="0"/>
            </a:endParaRPr>
          </a:p>
        </p:txBody>
      </p:sp>
      <p:sp>
        <p:nvSpPr>
          <p:cNvPr id="47110" name="Прямоугольник 3"/>
          <p:cNvSpPr>
            <a:spLocks noChangeArrowheads="1"/>
          </p:cNvSpPr>
          <p:nvPr/>
        </p:nvSpPr>
        <p:spPr bwMode="auto">
          <a:xfrm>
            <a:off x="3235569" y="981077"/>
            <a:ext cx="3587262" cy="5616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b="1" dirty="0"/>
              <a:t>ВІД ФІНАСОВОЇ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b="1" dirty="0"/>
              <a:t>ДІЯЛЬНОСТІ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1600" dirty="0"/>
              <a:t>доходи, </a:t>
            </a:r>
            <a:r>
              <a:rPr lang="ru-RU" altLang="uk-UA" sz="1600" dirty="0" err="1"/>
              <a:t>отримані</a:t>
            </a:r>
            <a:r>
              <a:rPr lang="ru-RU" altLang="uk-UA" sz="1600" dirty="0"/>
              <a:t> в </a:t>
            </a:r>
            <a:r>
              <a:rPr lang="ru-RU" altLang="uk-UA" sz="1600" dirty="0" err="1"/>
              <a:t>процесі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проведення</a:t>
            </a:r>
            <a:r>
              <a:rPr lang="ru-RU" altLang="uk-UA" sz="1600" dirty="0"/>
              <a:t> </a:t>
            </a:r>
            <a:r>
              <a:rPr lang="ru-RU" altLang="uk-UA" sz="1600" dirty="0" err="1"/>
              <a:t>інвестиційної</a:t>
            </a:r>
            <a:r>
              <a:rPr lang="ru-RU" altLang="uk-UA" sz="1600" dirty="0"/>
              <a:t> та </a:t>
            </a:r>
            <a:r>
              <a:rPr lang="ru-RU" altLang="uk-UA" sz="1600" dirty="0" err="1"/>
              <a:t>фінансової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діяльності</a:t>
            </a:r>
            <a:r>
              <a:rPr lang="ru-RU" altLang="uk-UA" sz="1600" dirty="0"/>
              <a:t>. </a:t>
            </a:r>
            <a:r>
              <a:rPr lang="ru-RU" altLang="uk-UA" sz="1600" dirty="0" err="1"/>
              <a:t>Це</a:t>
            </a:r>
            <a:r>
              <a:rPr lang="ru-RU" altLang="uk-UA" sz="1600" dirty="0"/>
              <a:t>, </a:t>
            </a:r>
            <a:r>
              <a:rPr lang="ru-RU" altLang="uk-UA" sz="1600" dirty="0" err="1"/>
              <a:t>зокрема</a:t>
            </a:r>
            <a:r>
              <a:rPr lang="ru-RU" altLang="uk-UA" sz="1600" dirty="0"/>
              <a:t>, доходи </a:t>
            </a:r>
            <a:r>
              <a:rPr lang="ru-RU" altLang="uk-UA" sz="1600" dirty="0" err="1"/>
              <a:t>від</a:t>
            </a:r>
            <a:r>
              <a:rPr lang="ru-RU" altLang="uk-UA" sz="1600" dirty="0"/>
              <a:t> </a:t>
            </a:r>
            <a:r>
              <a:rPr lang="ru-RU" altLang="uk-UA" sz="1600" dirty="0" err="1"/>
              <a:t>участі</a:t>
            </a:r>
            <a:r>
              <a:rPr lang="ru-RU" altLang="uk-UA" sz="1600" dirty="0"/>
              <a:t> в </a:t>
            </a:r>
            <a:r>
              <a:rPr lang="ru-RU" altLang="uk-UA" sz="1600" dirty="0" err="1"/>
              <a:t>капіталі</a:t>
            </a:r>
            <a:r>
              <a:rPr lang="ru-RU" altLang="uk-UA" sz="1600" dirty="0"/>
              <a:t> та </a:t>
            </a:r>
            <a:r>
              <a:rPr lang="ru-RU" altLang="uk-UA" sz="1600" dirty="0" err="1"/>
              <a:t>інші</a:t>
            </a:r>
            <a:r>
              <a:rPr lang="ru-RU" altLang="uk-UA" sz="1600" dirty="0"/>
              <a:t> </a:t>
            </a:r>
            <a:r>
              <a:rPr lang="ru-RU" altLang="uk-UA" sz="1600" dirty="0" err="1"/>
              <a:t>фінансові</a:t>
            </a:r>
            <a:r>
              <a:rPr lang="ru-RU" altLang="uk-UA" sz="1600" dirty="0"/>
              <a:t> доходи. </a:t>
            </a:r>
            <a:r>
              <a:rPr lang="ru-RU" altLang="uk-UA" sz="1600" dirty="0" err="1"/>
              <a:t>Дохід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від</a:t>
            </a:r>
            <a:r>
              <a:rPr lang="ru-RU" altLang="uk-UA" sz="1600" dirty="0"/>
              <a:t> </a:t>
            </a:r>
            <a:r>
              <a:rPr lang="ru-RU" altLang="uk-UA" sz="1600" dirty="0" err="1"/>
              <a:t>участі</a:t>
            </a:r>
            <a:r>
              <a:rPr lang="ru-RU" altLang="uk-UA" sz="1600" dirty="0"/>
              <a:t> в </a:t>
            </a:r>
            <a:r>
              <a:rPr lang="ru-RU" altLang="uk-UA" sz="1600" dirty="0" err="1"/>
              <a:t>капіталі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відображає</a:t>
            </a:r>
            <a:r>
              <a:rPr lang="ru-RU" altLang="uk-UA" sz="1600" dirty="0"/>
              <a:t> доходи, </a:t>
            </a:r>
            <a:r>
              <a:rPr lang="ru-RU" altLang="uk-UA" sz="1600" dirty="0" err="1"/>
              <a:t>одержані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від</a:t>
            </a:r>
            <a:r>
              <a:rPr lang="ru-RU" altLang="uk-UA" sz="1600" dirty="0"/>
              <a:t> </a:t>
            </a:r>
            <a:r>
              <a:rPr lang="ru-RU" altLang="uk-UA" sz="1600" dirty="0" err="1"/>
              <a:t>інвестицій</a:t>
            </a:r>
            <a:r>
              <a:rPr lang="ru-RU" altLang="uk-UA" sz="1600" dirty="0"/>
              <a:t> в </a:t>
            </a:r>
            <a:r>
              <a:rPr lang="ru-RU" altLang="uk-UA" sz="1600" dirty="0" err="1"/>
              <a:t>асоційовані</a:t>
            </a:r>
            <a:r>
              <a:rPr lang="ru-RU" altLang="uk-UA" sz="1600" dirty="0"/>
              <a:t>, </a:t>
            </a:r>
            <a:r>
              <a:rPr lang="ru-RU" altLang="uk-UA" sz="1600" dirty="0" err="1"/>
              <a:t>дочірні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або</a:t>
            </a:r>
            <a:r>
              <a:rPr lang="ru-RU" altLang="uk-UA" sz="1600" dirty="0"/>
              <a:t> </a:t>
            </a:r>
            <a:r>
              <a:rPr lang="ru-RU" altLang="uk-UA" sz="1600" dirty="0" err="1"/>
              <a:t>спільні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підприємства</a:t>
            </a:r>
            <a:r>
              <a:rPr lang="ru-RU" altLang="uk-UA" sz="1600" dirty="0"/>
              <a:t>. Вони </a:t>
            </a:r>
            <a:r>
              <a:rPr lang="ru-RU" altLang="uk-UA" sz="1600" dirty="0" err="1"/>
              <a:t>передбачають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зростання</a:t>
            </a:r>
            <a:r>
              <a:rPr lang="ru-RU" altLang="uk-UA" sz="1600" dirty="0"/>
              <a:t> </a:t>
            </a:r>
            <a:r>
              <a:rPr lang="ru-RU" altLang="uk-UA" sz="1600" dirty="0" err="1"/>
              <a:t>частки</a:t>
            </a:r>
            <a:r>
              <a:rPr lang="ru-RU" altLang="uk-UA" sz="1600" dirty="0"/>
              <a:t> </a:t>
            </a:r>
            <a:r>
              <a:rPr lang="ru-RU" altLang="uk-UA" sz="1600" dirty="0" err="1"/>
              <a:t>інвестора</a:t>
            </a:r>
            <a:r>
              <a:rPr lang="ru-RU" altLang="uk-UA" sz="1600" dirty="0"/>
              <a:t> в </a:t>
            </a:r>
            <a:r>
              <a:rPr lang="ru-RU" altLang="uk-UA" sz="1600" dirty="0" err="1"/>
              <a:t>чистих</a:t>
            </a:r>
            <a:r>
              <a:rPr lang="ru-RU" altLang="uk-UA" sz="1600" dirty="0"/>
              <a:t> активах </a:t>
            </a:r>
            <a:r>
              <a:rPr lang="ru-RU" altLang="uk-UA" sz="1600" dirty="0" err="1"/>
              <a:t>об'єкта</a:t>
            </a:r>
            <a:r>
              <a:rPr lang="ru-RU" altLang="uk-UA" sz="1600" dirty="0"/>
              <a:t> </a:t>
            </a:r>
            <a:r>
              <a:rPr lang="ru-RU" altLang="uk-UA" sz="1600" dirty="0" err="1"/>
              <a:t>інвестування</a:t>
            </a:r>
            <a:r>
              <a:rPr lang="ru-RU" altLang="uk-UA" sz="1600" dirty="0"/>
              <a:t> (</a:t>
            </a:r>
            <a:r>
              <a:rPr lang="ru-RU" altLang="uk-UA" sz="1600" dirty="0" err="1"/>
              <a:t>внаслідок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одержання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асоційованим</a:t>
            </a:r>
            <a:r>
              <a:rPr lang="ru-RU" altLang="uk-UA" sz="1600" dirty="0"/>
              <a:t>, </a:t>
            </a:r>
            <a:r>
              <a:rPr lang="ru-RU" altLang="uk-UA" sz="1600" dirty="0" err="1"/>
              <a:t>дочірнім</a:t>
            </a:r>
            <a:r>
              <a:rPr lang="ru-RU" altLang="uk-UA" sz="1600" dirty="0"/>
              <a:t> та </a:t>
            </a:r>
            <a:r>
              <a:rPr lang="ru-RU" altLang="uk-UA" sz="1600" dirty="0" err="1"/>
              <a:t>спільним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підприємством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прибутків</a:t>
            </a:r>
            <a:r>
              <a:rPr lang="ru-RU" altLang="uk-UA" sz="1600" dirty="0"/>
              <a:t>). До </a:t>
            </a:r>
            <a:r>
              <a:rPr lang="ru-RU" altLang="uk-UA" sz="1600" dirty="0" err="1"/>
              <a:t>інших</a:t>
            </a:r>
            <a:r>
              <a:rPr lang="ru-RU" altLang="uk-UA" sz="1600" dirty="0"/>
              <a:t> </a:t>
            </a:r>
            <a:r>
              <a:rPr lang="ru-RU" altLang="uk-UA" sz="1600" dirty="0" err="1"/>
              <a:t>фінансових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доходів</a:t>
            </a:r>
            <a:r>
              <a:rPr lang="ru-RU" altLang="uk-UA" sz="1600" dirty="0"/>
              <a:t> належать доходи, </a:t>
            </a:r>
            <a:r>
              <a:rPr lang="ru-RU" altLang="uk-UA" sz="1600" dirty="0" err="1"/>
              <a:t>що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виникають</a:t>
            </a:r>
            <a:r>
              <a:rPr lang="ru-RU" altLang="uk-UA" sz="1600" dirty="0"/>
              <a:t> у </a:t>
            </a:r>
            <a:r>
              <a:rPr lang="ru-RU" altLang="uk-UA" sz="1600" dirty="0" err="1"/>
              <a:t>процесі</a:t>
            </a:r>
            <a:r>
              <a:rPr lang="ru-RU" altLang="uk-UA" sz="1600" dirty="0"/>
              <a:t> </a:t>
            </a:r>
            <a:r>
              <a:rPr lang="ru-RU" altLang="uk-UA" sz="1600" dirty="0" err="1"/>
              <a:t>фінансової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діяльності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підприємства</a:t>
            </a:r>
            <a:r>
              <a:rPr lang="ru-RU" altLang="uk-UA" sz="1600" dirty="0"/>
              <a:t>. До них </a:t>
            </a:r>
            <a:r>
              <a:rPr lang="ru-RU" altLang="uk-UA" sz="1600" dirty="0" err="1"/>
              <a:t>відносять</a:t>
            </a:r>
            <a:r>
              <a:rPr lang="ru-RU" altLang="uk-UA" sz="1600" dirty="0"/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1600" dirty="0"/>
              <a:t>– </a:t>
            </a:r>
            <a:r>
              <a:rPr lang="ru-RU" altLang="uk-UA" sz="1600" dirty="0" err="1"/>
              <a:t>дивіденди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одержані</a:t>
            </a:r>
            <a:r>
              <a:rPr lang="ru-RU" altLang="uk-UA" sz="1600" dirty="0"/>
              <a:t>; – </a:t>
            </a:r>
            <a:r>
              <a:rPr lang="ru-RU" altLang="uk-UA" sz="1600" dirty="0" err="1"/>
              <a:t>відсотки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одержані</a:t>
            </a:r>
            <a:r>
              <a:rPr lang="ru-RU" altLang="uk-UA" sz="1600" dirty="0"/>
              <a:t>;– </a:t>
            </a:r>
            <a:r>
              <a:rPr lang="ru-RU" altLang="uk-UA" sz="1600" dirty="0" err="1"/>
              <a:t>інші</a:t>
            </a:r>
            <a:r>
              <a:rPr lang="ru-RU" altLang="uk-UA" sz="1600" dirty="0"/>
              <a:t> доходи </a:t>
            </a:r>
            <a:r>
              <a:rPr lang="ru-RU" altLang="uk-UA" sz="1600" dirty="0" err="1"/>
              <a:t>від</a:t>
            </a:r>
            <a:r>
              <a:rPr lang="ru-RU" altLang="uk-UA" sz="1600" dirty="0"/>
              <a:t> </a:t>
            </a:r>
            <a:r>
              <a:rPr lang="ru-RU" altLang="uk-UA" sz="1600" dirty="0" err="1"/>
              <a:t>фінансових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операцій</a:t>
            </a:r>
            <a:r>
              <a:rPr lang="ru-RU" altLang="uk-UA" sz="1600" dirty="0"/>
              <a:t>.</a:t>
            </a:r>
            <a:endParaRPr lang="uk-UA" altLang="uk-UA" sz="16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1600" dirty="0"/>
          </a:p>
        </p:txBody>
      </p:sp>
      <p:sp>
        <p:nvSpPr>
          <p:cNvPr id="47111" name="Прямоугольник 3"/>
          <p:cNvSpPr>
            <a:spLocks noChangeArrowheads="1"/>
          </p:cNvSpPr>
          <p:nvPr/>
        </p:nvSpPr>
        <p:spPr bwMode="auto">
          <a:xfrm>
            <a:off x="7093743" y="981075"/>
            <a:ext cx="1909579" cy="561657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800" b="1" dirty="0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b="1" dirty="0" smtClean="0">
                <a:latin typeface="Trebuchet MS" panose="020B0603020202020204" pitchFamily="34" charset="0"/>
              </a:rPr>
              <a:t>НАДЗВИЧАЙНІ </a:t>
            </a:r>
            <a:r>
              <a:rPr lang="uk-UA" altLang="uk-UA" sz="1800" b="1" dirty="0">
                <a:latin typeface="Trebuchet MS" panose="020B0603020202020204" pitchFamily="34" charset="0"/>
              </a:rPr>
              <a:t>ДОХОДИ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1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1600" dirty="0" err="1"/>
              <a:t>це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можуть</a:t>
            </a:r>
            <a:r>
              <a:rPr lang="ru-RU" altLang="uk-UA" sz="1600" dirty="0"/>
              <a:t> бути </a:t>
            </a:r>
            <a:r>
              <a:rPr lang="ru-RU" altLang="uk-UA" sz="1600" dirty="0" err="1"/>
              <a:t>такі</a:t>
            </a:r>
            <a:r>
              <a:rPr lang="ru-RU" altLang="uk-UA" sz="1600" dirty="0"/>
              <a:t> доходи: </a:t>
            </a:r>
            <a:r>
              <a:rPr lang="ru-RU" altLang="uk-UA" sz="1600" dirty="0" err="1"/>
              <a:t>відшкодування</a:t>
            </a:r>
            <a:r>
              <a:rPr lang="ru-RU" altLang="uk-UA" sz="1600" dirty="0"/>
              <a:t>, </a:t>
            </a:r>
            <a:r>
              <a:rPr lang="ru-RU" altLang="uk-UA" sz="1600" dirty="0" err="1"/>
              <a:t>одержані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від</a:t>
            </a:r>
            <a:r>
              <a:rPr lang="ru-RU" altLang="uk-UA" sz="1600" dirty="0"/>
              <a:t> </a:t>
            </a:r>
            <a:r>
              <a:rPr lang="ru-RU" altLang="uk-UA" sz="1600" dirty="0" err="1"/>
              <a:t>страхових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організацій</a:t>
            </a:r>
            <a:r>
              <a:rPr lang="ru-RU" altLang="uk-UA" sz="1600" dirty="0"/>
              <a:t> з метою </a:t>
            </a:r>
            <a:r>
              <a:rPr lang="ru-RU" altLang="uk-UA" sz="1600" dirty="0" err="1"/>
              <a:t>покриття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надзвичайних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витрат</a:t>
            </a:r>
            <a:r>
              <a:rPr lang="ru-RU" altLang="uk-UA" sz="1600" dirty="0"/>
              <a:t>; </a:t>
            </a:r>
            <a:r>
              <a:rPr lang="ru-RU" altLang="uk-UA" sz="1600" dirty="0" err="1"/>
              <a:t>суми</a:t>
            </a:r>
            <a:r>
              <a:rPr lang="ru-RU" altLang="uk-UA" sz="1600" dirty="0"/>
              <a:t>, </a:t>
            </a:r>
            <a:r>
              <a:rPr lang="ru-RU" altLang="uk-UA" sz="1600" dirty="0" err="1"/>
              <a:t>перераховані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підприємству</a:t>
            </a:r>
            <a:r>
              <a:rPr lang="ru-RU" altLang="uk-UA" sz="1600" dirty="0"/>
              <a:t> на </a:t>
            </a:r>
            <a:r>
              <a:rPr lang="ru-RU" altLang="uk-UA" sz="1600" dirty="0" err="1"/>
              <a:t>фінансування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втрат</a:t>
            </a:r>
            <a:r>
              <a:rPr lang="ru-RU" altLang="uk-UA" sz="1600" dirty="0"/>
              <a:t> з </a:t>
            </a:r>
            <a:r>
              <a:rPr lang="ru-RU" altLang="uk-UA" sz="1600" dirty="0" err="1"/>
              <a:t>інших</a:t>
            </a:r>
            <a:r>
              <a:rPr lang="ru-RU" altLang="uk-UA" sz="1600" dirty="0"/>
              <a:t> </a:t>
            </a:r>
            <a:r>
              <a:rPr lang="ru-RU" altLang="uk-UA" sz="1600" dirty="0" err="1"/>
              <a:t>джерел</a:t>
            </a:r>
            <a:endParaRPr lang="ru-RU" altLang="uk-UA" sz="1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1600" dirty="0" err="1"/>
              <a:t>тощо</a:t>
            </a:r>
            <a:r>
              <a:rPr lang="ru-RU" altLang="uk-UA" sz="1600" dirty="0"/>
              <a:t> </a:t>
            </a:r>
            <a:endParaRPr lang="uk-UA" altLang="uk-UA" sz="1600" b="1" dirty="0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600" b="1" dirty="0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600" dirty="0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1800" dirty="0">
              <a:latin typeface="Trebuchet MS" panose="020B0603020202020204" pitchFamily="34" charset="0"/>
            </a:endParaRPr>
          </a:p>
        </p:txBody>
      </p:sp>
      <p:sp>
        <p:nvSpPr>
          <p:cNvPr id="3" name="Стрелка вниз 2"/>
          <p:cNvSpPr>
            <a:spLocks noChangeArrowheads="1"/>
          </p:cNvSpPr>
          <p:nvPr/>
        </p:nvSpPr>
        <p:spPr bwMode="auto">
          <a:xfrm>
            <a:off x="1467719" y="659423"/>
            <a:ext cx="325041" cy="321654"/>
          </a:xfrm>
          <a:prstGeom prst="downArrow">
            <a:avLst>
              <a:gd name="adj1" fmla="val 50000"/>
              <a:gd name="adj2" fmla="val 53258"/>
            </a:avLst>
          </a:prstGeom>
          <a:solidFill>
            <a:schemeClr val="accent1"/>
          </a:solidFill>
          <a:ln w="15875" algn="ctr">
            <a:solidFill>
              <a:srgbClr val="1C2B68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</a:endParaRPr>
          </a:p>
        </p:txBody>
      </p:sp>
      <p:sp>
        <p:nvSpPr>
          <p:cNvPr id="6" name="Стрелка вниз 2"/>
          <p:cNvSpPr>
            <a:spLocks noChangeArrowheads="1"/>
          </p:cNvSpPr>
          <p:nvPr/>
        </p:nvSpPr>
        <p:spPr bwMode="auto">
          <a:xfrm>
            <a:off x="4882572" y="659423"/>
            <a:ext cx="325040" cy="329955"/>
          </a:xfrm>
          <a:prstGeom prst="downArrow">
            <a:avLst>
              <a:gd name="adj1" fmla="val 50000"/>
              <a:gd name="adj2" fmla="val 53258"/>
            </a:avLst>
          </a:prstGeom>
          <a:solidFill>
            <a:schemeClr val="accent1"/>
          </a:solidFill>
          <a:ln w="15875" algn="ctr">
            <a:solidFill>
              <a:srgbClr val="1C2B68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</a:endParaRPr>
          </a:p>
        </p:txBody>
      </p:sp>
      <p:sp>
        <p:nvSpPr>
          <p:cNvPr id="7" name="Стрелка вниз 2"/>
          <p:cNvSpPr>
            <a:spLocks noChangeArrowheads="1"/>
          </p:cNvSpPr>
          <p:nvPr/>
        </p:nvSpPr>
        <p:spPr bwMode="auto">
          <a:xfrm>
            <a:off x="7886011" y="723352"/>
            <a:ext cx="325041" cy="287338"/>
          </a:xfrm>
          <a:prstGeom prst="downArrow">
            <a:avLst>
              <a:gd name="adj1" fmla="val 50000"/>
              <a:gd name="adj2" fmla="val 53258"/>
            </a:avLst>
          </a:prstGeom>
          <a:solidFill>
            <a:schemeClr val="accent1"/>
          </a:solidFill>
          <a:ln w="15875" algn="ctr">
            <a:solidFill>
              <a:srgbClr val="1C2B68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7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818085" y="188913"/>
            <a:ext cx="7062145" cy="5762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/>
              <a:t>ВИДИ ВИТРАТ ПІДПРИЄМСТВА</a:t>
            </a:r>
          </a:p>
        </p:txBody>
      </p:sp>
      <p:sp>
        <p:nvSpPr>
          <p:cNvPr id="48133" name="Прямоугольник 3"/>
          <p:cNvSpPr>
            <a:spLocks noChangeArrowheads="1"/>
          </p:cNvSpPr>
          <p:nvPr/>
        </p:nvSpPr>
        <p:spPr bwMode="auto">
          <a:xfrm>
            <a:off x="196912" y="1052513"/>
            <a:ext cx="2614056" cy="554355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800" b="1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800" b="1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b="1">
                <a:latin typeface="Trebuchet MS" panose="020B0603020202020204" pitchFamily="34" charset="0"/>
              </a:rPr>
              <a:t>ВІД ОПЕРАЦІЙНОЇ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b="1">
                <a:latin typeface="Trebuchet MS" panose="020B0603020202020204" pitchFamily="34" charset="0"/>
              </a:rPr>
              <a:t>ДІЯЛЬНОСТІ: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800" b="1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b="1">
                <a:latin typeface="Trebuchet MS" panose="020B0603020202020204" pitchFamily="34" charset="0"/>
              </a:rPr>
              <a:t> - Собівартість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800" b="1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800" b="1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800" b="1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800" b="1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b="1">
                <a:latin typeface="Trebuchet MS" panose="020B0603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endParaRPr lang="uk-UA" altLang="uk-UA" sz="1800" b="1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endParaRPr lang="uk-UA" altLang="uk-UA" sz="1800" b="1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endParaRPr lang="uk-UA" altLang="uk-UA" sz="1800" b="1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uk-UA" altLang="uk-UA" sz="1800" b="1">
                <a:latin typeface="Trebuchet MS" panose="020B0603020202020204" pitchFamily="34" charset="0"/>
              </a:rPr>
              <a:t>Адміністративні витрати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uk-UA" altLang="uk-UA" sz="1800" b="1">
                <a:latin typeface="Trebuchet MS" panose="020B0603020202020204" pitchFamily="34" charset="0"/>
              </a:rPr>
              <a:t> Витрати на збут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uk-UA" altLang="uk-UA" sz="1800" b="1">
                <a:latin typeface="Trebuchet MS" panose="020B0603020202020204" pitchFamily="34" charset="0"/>
              </a:rPr>
              <a:t> Інші операційні витрати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600" b="1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600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>
                <a:latin typeface="Trebuchet MS" panose="020B0603020202020204" pitchFamily="34" charset="0"/>
              </a:rPr>
              <a:t> </a:t>
            </a:r>
            <a:endParaRPr lang="ru-RU" altLang="uk-UA" sz="1800">
              <a:latin typeface="Trebuchet MS" panose="020B0603020202020204" pitchFamily="34" charset="0"/>
            </a:endParaRPr>
          </a:p>
        </p:txBody>
      </p:sp>
      <p:sp>
        <p:nvSpPr>
          <p:cNvPr id="48134" name="Прямоугольник 3"/>
          <p:cNvSpPr>
            <a:spLocks noChangeArrowheads="1"/>
          </p:cNvSpPr>
          <p:nvPr/>
        </p:nvSpPr>
        <p:spPr bwMode="auto">
          <a:xfrm>
            <a:off x="3042356" y="1052513"/>
            <a:ext cx="3926066" cy="5545139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b="1"/>
              <a:t>ВІД ФІНАСОВОЇ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b="1"/>
              <a:t>ДІЯЛЬНОСТІ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1800"/>
              <a:t>витрати підприємства, які виникають в результаті виплати процентів та інших платежів, пов'язаних із залученням позикового капіталу. Вони охоплюють проценти за кредит та інші фінансові витрати. Процентом за кредит є процентні платежі, нараховані та виплачені за користування банківськими кредитами. Інші фінансові витрати включають витрати, пов'язані з випуском, утриманням та обігом власних цінних паперів, нарахуванням відсотків згідно з кредитними угодами (крім банківських кредитів), фінансового лізингу та ін. </a:t>
            </a:r>
            <a:endParaRPr lang="uk-UA" altLang="uk-UA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1600"/>
          </a:p>
        </p:txBody>
      </p:sp>
      <p:sp>
        <p:nvSpPr>
          <p:cNvPr id="48135" name="Прямоугольник 3"/>
          <p:cNvSpPr>
            <a:spLocks noChangeArrowheads="1"/>
          </p:cNvSpPr>
          <p:nvPr/>
        </p:nvSpPr>
        <p:spPr bwMode="auto">
          <a:xfrm>
            <a:off x="7249813" y="1052513"/>
            <a:ext cx="1630417" cy="5545139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800" b="1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b="1">
                <a:latin typeface="Trebuchet MS" panose="020B0603020202020204" pitchFamily="34" charset="0"/>
              </a:rPr>
              <a:t>НАДЗВИ-ЧАЙНІ ВИТРАТИ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16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600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1800">
              <a:latin typeface="Trebuchet MS" panose="020B0603020202020204" pitchFamily="34" charset="0"/>
            </a:endParaRPr>
          </a:p>
        </p:txBody>
      </p:sp>
      <p:sp>
        <p:nvSpPr>
          <p:cNvPr id="3" name="Стрелка вниз 2"/>
          <p:cNvSpPr>
            <a:spLocks noChangeArrowheads="1"/>
          </p:cNvSpPr>
          <p:nvPr/>
        </p:nvSpPr>
        <p:spPr bwMode="auto">
          <a:xfrm>
            <a:off x="2357438" y="476250"/>
            <a:ext cx="325041" cy="503238"/>
          </a:xfrm>
          <a:prstGeom prst="downArrow">
            <a:avLst>
              <a:gd name="adj1" fmla="val 50000"/>
              <a:gd name="adj2" fmla="val 53258"/>
            </a:avLst>
          </a:prstGeom>
          <a:solidFill>
            <a:schemeClr val="accent1"/>
          </a:solidFill>
          <a:ln w="15875" algn="ctr">
            <a:solidFill>
              <a:srgbClr val="1C2B68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</a:endParaRPr>
          </a:p>
        </p:txBody>
      </p:sp>
      <p:sp>
        <p:nvSpPr>
          <p:cNvPr id="6" name="Стрелка вниз 2"/>
          <p:cNvSpPr>
            <a:spLocks noChangeArrowheads="1"/>
          </p:cNvSpPr>
          <p:nvPr/>
        </p:nvSpPr>
        <p:spPr bwMode="auto">
          <a:xfrm>
            <a:off x="4680349" y="549275"/>
            <a:ext cx="325040" cy="503238"/>
          </a:xfrm>
          <a:prstGeom prst="downArrow">
            <a:avLst>
              <a:gd name="adj1" fmla="val 50000"/>
              <a:gd name="adj2" fmla="val 53258"/>
            </a:avLst>
          </a:prstGeom>
          <a:solidFill>
            <a:schemeClr val="accent1"/>
          </a:solidFill>
          <a:ln w="15875" algn="ctr">
            <a:solidFill>
              <a:srgbClr val="1C2B68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</a:endParaRPr>
          </a:p>
        </p:txBody>
      </p:sp>
      <p:sp>
        <p:nvSpPr>
          <p:cNvPr id="7" name="Стрелка вниз 2"/>
          <p:cNvSpPr>
            <a:spLocks noChangeArrowheads="1"/>
          </p:cNvSpPr>
          <p:nvPr/>
        </p:nvSpPr>
        <p:spPr bwMode="auto">
          <a:xfrm>
            <a:off x="6786563" y="549275"/>
            <a:ext cx="325041" cy="503238"/>
          </a:xfrm>
          <a:prstGeom prst="downArrow">
            <a:avLst>
              <a:gd name="adj1" fmla="val 50000"/>
              <a:gd name="adj2" fmla="val 53258"/>
            </a:avLst>
          </a:prstGeom>
          <a:solidFill>
            <a:schemeClr val="accent1"/>
          </a:solidFill>
          <a:ln w="15875" algn="ctr">
            <a:solidFill>
              <a:srgbClr val="1C2B68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331635" y="2662115"/>
            <a:ext cx="235084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/>
              <a:t>Матеріальні витрати</a:t>
            </a:r>
            <a:endParaRPr lang="ru-RU" altLang="uk-UA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331635" y="3093915"/>
            <a:ext cx="2350843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/>
              <a:t>Витрати на оплату </a:t>
            </a:r>
          </a:p>
          <a:p>
            <a:pPr algn="ctr" eaLnBrk="1" hangingPunct="1"/>
            <a:r>
              <a:rPr lang="uk-UA" altLang="uk-UA"/>
              <a:t>праці</a:t>
            </a:r>
            <a:endParaRPr lang="ru-RU" altLang="uk-UA"/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331635" y="3597153"/>
            <a:ext cx="235084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/>
              <a:t>Соціальні нарахування</a:t>
            </a:r>
            <a:endParaRPr lang="ru-RU" altLang="uk-UA"/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331635" y="4030540"/>
            <a:ext cx="235084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/>
              <a:t>Амортизація</a:t>
            </a:r>
            <a:endParaRPr lang="ru-RU" altLang="uk-UA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2357438" y="23495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923089"/>
              </p:ext>
            </p:extLst>
          </p:nvPr>
        </p:nvGraphicFramePr>
        <p:xfrm>
          <a:off x="307732" y="476250"/>
          <a:ext cx="8554914" cy="4480452"/>
        </p:xfrm>
        <a:graphic>
          <a:graphicData uri="http://schemas.openxmlformats.org/drawingml/2006/table">
            <a:tbl>
              <a:tblPr/>
              <a:tblGrid>
                <a:gridCol w="460875">
                  <a:extLst>
                    <a:ext uri="{9D8B030D-6E8A-4147-A177-3AD203B41FA5}">
                      <a16:colId xmlns:a16="http://schemas.microsoft.com/office/drawing/2014/main" xmlns="" val="721198496"/>
                    </a:ext>
                  </a:extLst>
                </a:gridCol>
                <a:gridCol w="5192650">
                  <a:extLst>
                    <a:ext uri="{9D8B030D-6E8A-4147-A177-3AD203B41FA5}">
                      <a16:colId xmlns:a16="http://schemas.microsoft.com/office/drawing/2014/main" xmlns="" val="3426345634"/>
                    </a:ext>
                  </a:extLst>
                </a:gridCol>
                <a:gridCol w="1417071">
                  <a:extLst>
                    <a:ext uri="{9D8B030D-6E8A-4147-A177-3AD203B41FA5}">
                      <a16:colId xmlns:a16="http://schemas.microsoft.com/office/drawing/2014/main" xmlns="" val="450794401"/>
                    </a:ext>
                  </a:extLst>
                </a:gridCol>
                <a:gridCol w="1484318">
                  <a:extLst>
                    <a:ext uri="{9D8B030D-6E8A-4147-A177-3AD203B41FA5}">
                      <a16:colId xmlns:a16="http://schemas.microsoft.com/office/drawing/2014/main" xmlns="" val="3451914794"/>
                    </a:ext>
                  </a:extLst>
                </a:gridCol>
              </a:tblGrid>
              <a:tr h="3961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ru-RU" altLang="uk-U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" panose="020B0604020202020204" pitchFamily="34" charset="0"/>
                        </a:rPr>
                        <a:t>ВИТРАТИ НА ПРИДБАННЯ СИРОВИНИ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" panose="020B0604020202020204" pitchFamily="34" charset="0"/>
                        </a:rPr>
                        <a:t>тис.грн.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" panose="020B0604020202020204" pitchFamily="34" charset="0"/>
                        </a:rPr>
                        <a:t>120000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2965276"/>
                  </a:ext>
                </a:extLst>
              </a:tr>
              <a:tr h="70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" panose="020B0604020202020204" pitchFamily="34" charset="0"/>
                        </a:rPr>
                        <a:t>ВИТРАТИ НА ПРИДБАННЯ ДОПОМІЖНИХ МАТІРЕАЛІВ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" panose="020B0604020202020204" pitchFamily="34" charset="0"/>
                        </a:rPr>
                        <a:t>тис.грн.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" panose="020B0604020202020204" pitchFamily="34" charset="0"/>
                        </a:rPr>
                        <a:t>55000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4088943"/>
                  </a:ext>
                </a:extLst>
              </a:tr>
              <a:tr h="70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" panose="020B0604020202020204" pitchFamily="34" charset="0"/>
                        </a:rPr>
                        <a:t>ЧИСЕЛЬНІСТЬ ВИРОБНИЧОГО ПЕРСОНАЛУ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" panose="020B0604020202020204" pitchFamily="34" charset="0"/>
                        </a:rPr>
                        <a:t>осіб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801346"/>
                  </a:ext>
                </a:extLst>
              </a:tr>
              <a:tr h="70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" panose="020B0604020202020204" pitchFamily="34" charset="0"/>
                        </a:rPr>
                        <a:t>СЕРЕДНЯ ЗАРПЛАТА ОДНОГО ПРАЦІВНИКА</a:t>
                      </a:r>
                      <a:endParaRPr kumimoji="0" lang="ru-RU" altLang="uk-U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" panose="020B0604020202020204" pitchFamily="34" charset="0"/>
                        </a:rPr>
                        <a:t>тис.грн.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" panose="020B0604020202020204" pitchFamily="34" charset="0"/>
                        </a:rPr>
                        <a:t>11,2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3406033"/>
                  </a:ext>
                </a:extLst>
              </a:tr>
              <a:tr h="3961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" panose="020B0604020202020204" pitchFamily="34" charset="0"/>
                        </a:rPr>
                        <a:t>СОЦІАЛЬНІ НАРАХУВАННЯ (22 %)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" panose="020B0604020202020204" pitchFamily="34" charset="0"/>
                        </a:rPr>
                        <a:t>тис.грн.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" panose="020B0604020202020204" pitchFamily="34" charset="0"/>
                        </a:rPr>
                        <a:t> 29,6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61648145"/>
                  </a:ext>
                </a:extLst>
              </a:tr>
              <a:tr h="3961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" panose="020B0604020202020204" pitchFamily="34" charset="0"/>
                        </a:rPr>
                        <a:t>АМОРТИЗАЦІЯ ЗА ОДИН МІСЯЦЬ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" panose="020B0604020202020204" pitchFamily="34" charset="0"/>
                        </a:rPr>
                        <a:t>тис.грн.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" panose="020B0604020202020204" pitchFamily="34" charset="0"/>
                        </a:rPr>
                        <a:t>34000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7330882"/>
                  </a:ext>
                </a:extLst>
              </a:tr>
              <a:tr h="3961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" panose="020B0604020202020204" pitchFamily="34" charset="0"/>
                        </a:rPr>
                        <a:t>КІЛЬКІСТЬ ВИГОТОВЛЕНОЇ ПРОДУКЦІЇ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" panose="020B0604020202020204" pitchFamily="34" charset="0"/>
                        </a:rPr>
                        <a:t>шт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65448728"/>
                  </a:ext>
                </a:extLst>
              </a:tr>
              <a:tr h="3961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" panose="020B0604020202020204" pitchFamily="34" charset="0"/>
                        </a:rPr>
                        <a:t>СОБІВАРТІСТЬ ОДИНИЦІ ПРОДУЦІЇ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" panose="020B0604020202020204" pitchFamily="34" charset="0"/>
                        </a:rPr>
                        <a:t>тис.грн.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" panose="020B0604020202020204" pitchFamily="34" charset="0"/>
                        </a:rPr>
                        <a:t> 26145,5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04725051"/>
                  </a:ext>
                </a:extLst>
              </a:tr>
              <a:tr h="3961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" panose="020B0604020202020204" pitchFamily="34" charset="0"/>
                        </a:rPr>
                        <a:t>МІНІМАЛЬНА ЦІНА РЕАЛІЗАЦІЇ 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" panose="020B0604020202020204" pitchFamily="34" charset="0"/>
                        </a:rPr>
                        <a:t>тис.грн.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" panose="020B0604020202020204" pitchFamily="34" charset="0"/>
                        </a:rPr>
                        <a:t> 28000</a:t>
                      </a:r>
                      <a:endParaRPr kumimoji="0" lang="ru-RU" altLang="uk-U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31290035"/>
                  </a:ext>
                </a:extLst>
              </a:tr>
            </a:tbl>
          </a:graphicData>
        </a:graphic>
      </p:graphicFrame>
      <p:sp>
        <p:nvSpPr>
          <p:cNvPr id="49206" name="Rectangle 54"/>
          <p:cNvSpPr>
            <a:spLocks noChangeArrowheads="1"/>
          </p:cNvSpPr>
          <p:nvPr/>
        </p:nvSpPr>
        <p:spPr bwMode="auto">
          <a:xfrm>
            <a:off x="167054" y="5300663"/>
            <a:ext cx="8763882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200" b="1" dirty="0"/>
              <a:t>С-СТЬ =120000+55000+(12*11,2)+ 134,4 *0,22+34000)/8=209164/8=</a:t>
            </a:r>
          </a:p>
          <a:p>
            <a:pPr algn="ctr" eaLnBrk="1" hangingPunct="1"/>
            <a:r>
              <a:rPr lang="uk-UA" altLang="uk-UA" sz="2200" b="1" dirty="0"/>
              <a:t>26145,5 </a:t>
            </a:r>
            <a:r>
              <a:rPr lang="uk-UA" altLang="uk-UA" sz="2200" b="1" dirty="0" err="1"/>
              <a:t>тис.грн</a:t>
            </a:r>
            <a:r>
              <a:rPr lang="uk-UA" altLang="uk-UA" sz="2000" dirty="0"/>
              <a:t>.</a:t>
            </a:r>
            <a:endParaRPr lang="ru-RU" altLang="uk-UA" sz="2000" dirty="0"/>
          </a:p>
        </p:txBody>
      </p:sp>
    </p:spTree>
    <p:extLst>
      <p:ext uri="{BB962C8B-B14F-4D97-AF65-F5344CB8AC3E}">
        <p14:creationId xmlns:p14="http://schemas.microsoft.com/office/powerpoint/2010/main" val="20628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1611</Words>
  <Application>Microsoft Office PowerPoint</Application>
  <PresentationFormat>Экран (4:3)</PresentationFormat>
  <Paragraphs>311</Paragraphs>
  <Slides>32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Тема Office</vt:lpstr>
      <vt:lpstr>Формула</vt:lpstr>
      <vt:lpstr>Уравнение</vt:lpstr>
      <vt:lpstr>Презентация PowerPoint</vt:lpstr>
      <vt:lpstr>Презентация PowerPoint</vt:lpstr>
      <vt:lpstr>Презентация PowerPoint</vt:lpstr>
      <vt:lpstr>Отримання підприємством доходу:</vt:lpstr>
      <vt:lpstr>Бухгалтерський підхід щодо визначення сутності доходу передбачає оцінку доходу окремо за кожною операцією. Згідно з П(С)БО №15.</vt:lpstr>
      <vt:lpstr>Презентация PowerPoint</vt:lpstr>
      <vt:lpstr>Презентация PowerPoint</vt:lpstr>
      <vt:lpstr>Презентация PowerPoint</vt:lpstr>
      <vt:lpstr>Презентация PowerPoint</vt:lpstr>
      <vt:lpstr>Прибуток як економічний показник визначається як різниця між ціною та собівартістю продукції (роботи, послуги); між обсягом виручки від реалізації та сумою витрат на виробництво і реалізацію продукції.</vt:lpstr>
      <vt:lpstr>Значення прибутку проявляється через виконання ним таких функцій: оціночної, розподільчої, стимулюючої. </vt:lpstr>
      <vt:lpstr>Розподільча функція прибутку </vt:lpstr>
      <vt:lpstr>Виконання прибутком стимулюючої функції </vt:lpstr>
      <vt:lpstr>Презентация PowerPoint</vt:lpstr>
      <vt:lpstr>Склад доходів підприємства</vt:lpstr>
      <vt:lpstr>Презентация PowerPoint</vt:lpstr>
      <vt:lpstr>Презентация PowerPoint</vt:lpstr>
      <vt:lpstr>Класифікація прибутку підприємства </vt:lpstr>
      <vt:lpstr>Презентация PowerPoint</vt:lpstr>
      <vt:lpstr>Презентация PowerPoint</vt:lpstr>
      <vt:lpstr>Етапи аналізу фінансових результатів діяльності.</vt:lpstr>
      <vt:lpstr>Алгоритми розрахунку основних показників рентабельності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Рентабельність доходів і витрат </vt:lpstr>
      <vt:lpstr>Обґрунтування планового обсягу прибутку підприємства  здійснюється з використанням таких методів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admin</cp:lastModifiedBy>
  <cp:revision>18</cp:revision>
  <dcterms:created xsi:type="dcterms:W3CDTF">2019-03-13T05:39:55Z</dcterms:created>
  <dcterms:modified xsi:type="dcterms:W3CDTF">2020-03-11T11:11:45Z</dcterms:modified>
</cp:coreProperties>
</file>